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817" r:id="rId2"/>
    <p:sldMasterId id="2147483824" r:id="rId3"/>
    <p:sldMasterId id="2147483831" r:id="rId4"/>
  </p:sldMasterIdLst>
  <p:notesMasterIdLst>
    <p:notesMasterId r:id="rId20"/>
  </p:notesMasterIdLst>
  <p:handoutMasterIdLst>
    <p:handoutMasterId r:id="rId21"/>
  </p:handoutMasterIdLst>
  <p:sldIdLst>
    <p:sldId id="258" r:id="rId5"/>
    <p:sldId id="263" r:id="rId6"/>
    <p:sldId id="456" r:id="rId7"/>
    <p:sldId id="500" r:id="rId8"/>
    <p:sldId id="486" r:id="rId9"/>
    <p:sldId id="490" r:id="rId10"/>
    <p:sldId id="501" r:id="rId11"/>
    <p:sldId id="491" r:id="rId12"/>
    <p:sldId id="493" r:id="rId13"/>
    <p:sldId id="494" r:id="rId14"/>
    <p:sldId id="495" r:id="rId15"/>
    <p:sldId id="496" r:id="rId16"/>
    <p:sldId id="497" r:id="rId17"/>
    <p:sldId id="498" r:id="rId18"/>
    <p:sldId id="499" r:id="rId19"/>
  </p:sldIdLst>
  <p:sldSz cx="9144000" cy="6858000" type="screen4x3"/>
  <p:notesSz cx="6858000" cy="9144000"/>
  <p:embeddedFontLst>
    <p:embeddedFont>
      <p:font typeface="Calibri" panose="020F0502020204030204" pitchFamily="34" charset="0"/>
      <p:regular r:id="rId22"/>
      <p:bold r:id="rId23"/>
      <p:italic r:id="rId24"/>
      <p:boldItalic r:id="rId25"/>
    </p:embeddedFont>
    <p:embeddedFont>
      <p:font typeface="BPreplay" panose="02000503000000020004" charset="0"/>
      <p:regular r:id="rId26"/>
      <p:bold r:id="rId27"/>
      <p:italic r:id="rId28"/>
      <p:boldItalic r:id="rId29"/>
    </p:embeddedFont>
    <p:embeddedFont>
      <p:font typeface="Twinkl" panose="020B0604020202020204" charset="0"/>
      <p:regular r:id="rId30"/>
      <p:bold r:id="rId31"/>
    </p:embeddedFont>
    <p:embeddedFont>
      <p:font typeface="Sassoon Infant Rg" panose="02000503030000020003" charset="0"/>
      <p:regular r:id="rId32"/>
      <p:bold r:id="rId33"/>
    </p:embeddedFont>
    <p:embeddedFont>
      <p:font typeface="Sassoon Infant Md" panose="02000603050000020003" charset="0"/>
      <p:regular r:id="rId34"/>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44B"/>
    <a:srgbClr val="FFD550"/>
    <a:srgbClr val="F8A9A9"/>
    <a:srgbClr val="DE7E7E"/>
    <a:srgbClr val="D04847"/>
    <a:srgbClr val="6588D3"/>
    <a:srgbClr val="5C7ECF"/>
    <a:srgbClr val="EE7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039" autoAdjust="0"/>
    <p:restoredTop sz="86400" autoAdjust="0"/>
  </p:normalViewPr>
  <p:slideViewPr>
    <p:cSldViewPr snapToGrid="0">
      <p:cViewPr>
        <p:scale>
          <a:sx n="98" d="100"/>
          <a:sy n="98" d="100"/>
        </p:scale>
        <p:origin x="-2352" y="-510"/>
      </p:cViewPr>
      <p:guideLst>
        <p:guide orient="horz" pos="2183"/>
        <p:guide orient="horz" pos="3997"/>
        <p:guide orient="horz" pos="1502"/>
        <p:guide orient="horz" pos="459"/>
        <p:guide orient="horz" pos="3884"/>
        <p:guide pos="2880"/>
        <p:guide pos="5307"/>
        <p:guide pos="521"/>
        <p:guide pos="5216"/>
      </p:guideLst>
    </p:cSldViewPr>
  </p:slideViewPr>
  <p:outlineViewPr>
    <p:cViewPr>
      <p:scale>
        <a:sx n="33" d="100"/>
        <a:sy n="33" d="100"/>
      </p:scale>
      <p:origin x="258" y="4116"/>
    </p:cViewPr>
  </p:outlineViewPr>
  <p:notesTextViewPr>
    <p:cViewPr>
      <p:scale>
        <a:sx n="3" d="2"/>
        <a:sy n="3" d="2"/>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 Type="http://schemas.openxmlformats.org/officeDocument/2006/relationships/slideMaster" Target="slideMasters/slideMaster3.xml"/><Relationship Id="rId21" Type="http://schemas.openxmlformats.org/officeDocument/2006/relationships/handoutMaster" Target="handoutMasters/handoutMaster1.xml"/><Relationship Id="rId34" Type="http://schemas.openxmlformats.org/officeDocument/2006/relationships/font" Target="fonts/font13.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0.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CB0FF04-5985-44A4-B917-AADAE11E2EB7}" type="datetimeFigureOut">
              <a:rPr lang="en-GB"/>
              <a:pPr>
                <a:defRPr/>
              </a:pPr>
              <a:t>18/06/2020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2E63EC7-BFF7-48BC-A834-7F81B172AFE7}" type="slidenum">
              <a:rPr lang="en-GB"/>
              <a:pPr>
                <a:defRPr/>
              </a:pPr>
              <a:t>‹#›</a:t>
            </a:fld>
            <a:endParaRPr lang="en-GB"/>
          </a:p>
        </p:txBody>
      </p:sp>
    </p:spTree>
    <p:extLst>
      <p:ext uri="{BB962C8B-B14F-4D97-AF65-F5344CB8AC3E}">
        <p14:creationId xmlns:p14="http://schemas.microsoft.com/office/powerpoint/2010/main" val="3638132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E64DE4F-AAC5-40F5-A9E6-975B9D53E470}" type="datetimeFigureOut">
              <a:rPr lang="en-GB"/>
              <a:pPr>
                <a:defRPr/>
              </a:pPr>
              <a:t>18/06/2020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459A408-0040-4D19-BB16-2C7C1C86F07D}" type="slidenum">
              <a:rPr lang="en-GB"/>
              <a:pPr>
                <a:defRPr/>
              </a:pPr>
              <a:t>‹#›</a:t>
            </a:fld>
            <a:endParaRPr lang="en-GB"/>
          </a:p>
        </p:txBody>
      </p:sp>
    </p:spTree>
    <p:extLst>
      <p:ext uri="{BB962C8B-B14F-4D97-AF65-F5344CB8AC3E}">
        <p14:creationId xmlns:p14="http://schemas.microsoft.com/office/powerpoint/2010/main" val="15437293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24F2665-2A37-4390-85AB-9E59DE1928E2}" type="slidenum">
              <a:rPr lang="en-GB" altLang="en-US" smtClean="0">
                <a:latin typeface="Calibri" panose="020F0502020204030204" pitchFamily="34" charset="0"/>
              </a:rPr>
              <a:pPr fontAlgn="base">
                <a:spcBef>
                  <a:spcPct val="0"/>
                </a:spcBef>
                <a:spcAft>
                  <a:spcPct val="0"/>
                </a:spcAft>
              </a:pPr>
              <a:t>3</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4041813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24F2665-2A37-4390-85AB-9E59DE1928E2}" type="slidenum">
              <a:rPr lang="en-GB" altLang="en-US" smtClean="0">
                <a:latin typeface="Calibri" panose="020F0502020204030204" pitchFamily="34" charset="0"/>
              </a:rPr>
              <a:pPr fontAlgn="base">
                <a:spcBef>
                  <a:spcPct val="0"/>
                </a:spcBef>
                <a:spcAft>
                  <a:spcPct val="0"/>
                </a:spcAft>
              </a:pPr>
              <a:t>4</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40418131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90219B2-60B7-4565-991B-D2CA95F84BF6}" type="slidenum">
              <a:rPr lang="en-GB" altLang="en-US" smtClean="0">
                <a:latin typeface="Calibri" panose="020F0502020204030204" pitchFamily="34" charset="0"/>
              </a:rPr>
              <a:pPr fontAlgn="base">
                <a:spcBef>
                  <a:spcPct val="0"/>
                </a:spcBef>
                <a:spcAft>
                  <a:spcPct val="0"/>
                </a:spcAft>
              </a:pPr>
              <a:t>5</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221323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BB2AE44D-47D0-4F29-8688-A4C0FE992D2B}" type="slidenum">
              <a:rPr lang="en-GB" altLang="en-US" smtClean="0">
                <a:latin typeface="Calibri" panose="020F0502020204030204" pitchFamily="34" charset="0"/>
              </a:rPr>
              <a:pPr fontAlgn="base">
                <a:spcBef>
                  <a:spcPct val="0"/>
                </a:spcBef>
                <a:spcAft>
                  <a:spcPct val="0"/>
                </a:spcAft>
              </a:pPr>
              <a:t>6</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2360054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BB2AE44D-47D0-4F29-8688-A4C0FE992D2B}" type="slidenum">
              <a:rPr lang="en-GB" altLang="en-US" smtClean="0">
                <a:latin typeface="Calibri" panose="020F0502020204030204" pitchFamily="34" charset="0"/>
              </a:rPr>
              <a:pPr fontAlgn="base">
                <a:spcBef>
                  <a:spcPct val="0"/>
                </a:spcBef>
                <a:spcAft>
                  <a:spcPct val="0"/>
                </a:spcAft>
              </a:pPr>
              <a:t>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2360054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D08E9CA0-9D5C-408B-956C-3900343F676D}" type="slidenum">
              <a:rPr lang="en-GB" altLang="en-US" smtClean="0">
                <a:latin typeface="Calibri" panose="020F0502020204030204" pitchFamily="34" charset="0"/>
              </a:rPr>
              <a:pPr fontAlgn="base">
                <a:spcBef>
                  <a:spcPct val="0"/>
                </a:spcBef>
                <a:spcAft>
                  <a:spcPct val="0"/>
                </a:spcAft>
              </a:pPr>
              <a:t>8</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643512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xmlns="" id="{670C480C-E540-4EC2-B512-22331E95F13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xmlns="" id="{74D8C8E4-1758-4752-96F1-EC34477517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4340" name="Slide Number Placeholder 3">
            <a:extLst>
              <a:ext uri="{FF2B5EF4-FFF2-40B4-BE49-F238E27FC236}">
                <a16:creationId xmlns:a16="http://schemas.microsoft.com/office/drawing/2014/main" xmlns="" id="{44E47232-0F42-4A24-88C3-F61BBC8498E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21C5273-9DA7-419A-9E72-A57D4D00E581}" type="slidenum">
              <a:rPr lang="en-GB" altLang="en-US">
                <a:solidFill>
                  <a:prstClr val="black"/>
                </a:solidFill>
                <a:latin typeface="Calibri" panose="020F0502020204030204" pitchFamily="34" charset="0"/>
              </a:rPr>
              <a:pPr/>
              <a:t>10</a:t>
            </a:fld>
            <a:endParaRPr lang="en-GB" altLang="en-US">
              <a:solidFill>
                <a:prstClr val="black"/>
              </a:solidFill>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xmlns="" id="{FFD506F8-FA39-4E86-9982-541A914CDC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xmlns="" id="{DF5E7C98-EF38-4B51-B9A2-ED8C58BB5D6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a:extLst>
              <a:ext uri="{FF2B5EF4-FFF2-40B4-BE49-F238E27FC236}">
                <a16:creationId xmlns:a16="http://schemas.microsoft.com/office/drawing/2014/main" xmlns="" id="{03C2ACB4-3986-4B38-92C0-D30C5E6C995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389B3D9E-8D68-4696-9BF0-F20626AB5341}" type="slidenum">
              <a:rPr lang="en-GB" altLang="en-US">
                <a:solidFill>
                  <a:prstClr val="black"/>
                </a:solidFill>
                <a:latin typeface="Calibri" panose="020F0502020204030204" pitchFamily="34" charset="0"/>
              </a:rPr>
              <a:pPr/>
              <a:t>11</a:t>
            </a:fld>
            <a:endParaRPr lang="en-GB" altLang="en-US">
              <a:solidFill>
                <a:prstClr val="black"/>
              </a:solidFill>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xmlns="" id="{FFD506F8-FA39-4E86-9982-541A914CDC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xmlns="" id="{DF5E7C98-EF38-4B51-B9A2-ED8C58BB5D6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a:extLst>
              <a:ext uri="{FF2B5EF4-FFF2-40B4-BE49-F238E27FC236}">
                <a16:creationId xmlns:a16="http://schemas.microsoft.com/office/drawing/2014/main" xmlns="" id="{03C2ACB4-3986-4B38-92C0-D30C5E6C995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389B3D9E-8D68-4696-9BF0-F20626AB5341}" type="slidenum">
              <a:rPr lang="en-GB" altLang="en-US">
                <a:solidFill>
                  <a:prstClr val="black"/>
                </a:solidFill>
                <a:latin typeface="Calibri" panose="020F0502020204030204" pitchFamily="34" charset="0"/>
              </a:rPr>
              <a:pPr/>
              <a:t>12</a:t>
            </a:fld>
            <a:endParaRPr lang="en-GB" altLang="en-US">
              <a:solidFill>
                <a:prstClr val="black"/>
              </a:solidFill>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xmlns="" id="{FFD506F8-FA39-4E86-9982-541A914CDC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xmlns="" id="{DF5E7C98-EF38-4B51-B9A2-ED8C58BB5D6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a:extLst>
              <a:ext uri="{FF2B5EF4-FFF2-40B4-BE49-F238E27FC236}">
                <a16:creationId xmlns:a16="http://schemas.microsoft.com/office/drawing/2014/main" xmlns="" id="{03C2ACB4-3986-4B38-92C0-D30C5E6C995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389B3D9E-8D68-4696-9BF0-F20626AB5341}" type="slidenum">
              <a:rPr lang="en-GB" altLang="en-US">
                <a:solidFill>
                  <a:prstClr val="black"/>
                </a:solidFill>
                <a:latin typeface="Calibri" panose="020F0502020204030204" pitchFamily="34" charset="0"/>
              </a:rPr>
              <a:pPr/>
              <a:t>13</a:t>
            </a:fld>
            <a:endParaRPr lang="en-GB" altLang="en-US">
              <a:solidFill>
                <a:prstClr val="black"/>
              </a:solidFill>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xmlns="" id="{FFD506F8-FA39-4E86-9982-541A914CDC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xmlns="" id="{DF5E7C98-EF38-4B51-B9A2-ED8C58BB5D6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a:extLst>
              <a:ext uri="{FF2B5EF4-FFF2-40B4-BE49-F238E27FC236}">
                <a16:creationId xmlns:a16="http://schemas.microsoft.com/office/drawing/2014/main" xmlns="" id="{03C2ACB4-3986-4B38-92C0-D30C5E6C995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389B3D9E-8D68-4696-9BF0-F20626AB5341}" type="slidenum">
              <a:rPr lang="en-GB" altLang="en-US">
                <a:solidFill>
                  <a:prstClr val="black"/>
                </a:solidFill>
                <a:latin typeface="Calibri" panose="020F0502020204030204" pitchFamily="34" charset="0"/>
              </a:rPr>
              <a:pPr/>
              <a:t>14</a:t>
            </a:fld>
            <a:endParaRPr lang="en-GB" altLang="en-US">
              <a:solidFill>
                <a:prstClr val="black"/>
              </a:solidFill>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D08E9CA0-9D5C-408B-956C-3900343F676D}" type="slidenum">
              <a:rPr lang="en-GB" altLang="en-US" smtClean="0">
                <a:latin typeface="Calibri" panose="020F0502020204030204" pitchFamily="34" charset="0"/>
              </a:rPr>
              <a:pPr fontAlgn="base">
                <a:spcBef>
                  <a:spcPct val="0"/>
                </a:spcBef>
                <a:spcAft>
                  <a:spcPct val="0"/>
                </a:spcAft>
              </a:pPr>
              <a:t>15</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6435125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12270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379932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19787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2525311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4169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2235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1D9717C2-1478-40AB-80D8-DBA86325219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527476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F0F8495E-B1FF-49DA-9E90-E35E5790D2A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927920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78219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lanit 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pic>
        <p:nvPicPr>
          <p:cNvPr id="4" name="Picture 3">
            <a:extLst>
              <a:ext uri="{FF2B5EF4-FFF2-40B4-BE49-F238E27FC236}">
                <a16:creationId xmlns:a16="http://schemas.microsoft.com/office/drawing/2014/main" xmlns="" id="{A9CAC791-7533-4DA0-AE76-020B5CE8AE01}"/>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8564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0755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xmlns="" id="{DEE46B08-A59E-4173-8841-41033238160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02028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1D9717C2-1478-40AB-80D8-DBA86325219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726992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F0F8495E-B1FF-49DA-9E90-E35E5790D2A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576797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378241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lanit 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pic>
        <p:nvPicPr>
          <p:cNvPr id="4" name="Picture 3">
            <a:extLst>
              <a:ext uri="{FF2B5EF4-FFF2-40B4-BE49-F238E27FC236}">
                <a16:creationId xmlns:a16="http://schemas.microsoft.com/office/drawing/2014/main" xmlns="" id="{A9CAC791-7533-4DA0-AE76-020B5CE8AE01}"/>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34849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563739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xmlns="" id="{DEE46B08-A59E-4173-8841-41033238160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0287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1D9717C2-1478-40AB-80D8-DBA86325219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6429487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F0F8495E-B1FF-49DA-9E90-E35E5790D2A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699707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543185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lanit 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pic>
        <p:nvPicPr>
          <p:cNvPr id="4" name="Picture 3">
            <a:extLst>
              <a:ext uri="{FF2B5EF4-FFF2-40B4-BE49-F238E27FC236}">
                <a16:creationId xmlns:a16="http://schemas.microsoft.com/office/drawing/2014/main" xmlns="" id="{A9CAC791-7533-4DA0-AE76-020B5CE8AE01}"/>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0452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04614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xmlns="" id="{DEE46B08-A59E-4173-8841-41033238160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263364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9.xml"/><Relationship Id="rId7"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15.xml"/><Relationship Id="rId7"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21.xml"/><Relationship Id="rId7" Type="http://schemas.openxmlformats.org/officeDocument/2006/relationships/theme" Target="../theme/theme4.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1" r:id="rId4"/>
    <p:sldLayoutId id="2147483812" r:id="rId5"/>
    <p:sldLayoutId id="214748381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AA5BBC9B-4FA6-4A70-BE7E-7BE971936BE7}"/>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xmlns="" id="{5E30C651-BE7C-4DB8-8630-AB249333083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2302779724"/>
      </p:ext>
    </p:extLst>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AA5BBC9B-4FA6-4A70-BE7E-7BE971936BE7}"/>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xmlns="" id="{5E30C651-BE7C-4DB8-8630-AB249333083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1321183665"/>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AA5BBC9B-4FA6-4A70-BE7E-7BE971936BE7}"/>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xmlns="" id="{5E30C651-BE7C-4DB8-8630-AB249333083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2126274506"/>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www.ducksters.com/science/breathing.php" TargetMode="Externa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20.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UGSi_HwgX0k" TargetMode="External"/><Relationship Id="rId2" Type="http://schemas.openxmlformats.org/officeDocument/2006/relationships/notesSlide" Target="../notesSlides/notesSlide9.xml"/><Relationship Id="rId1" Type="http://schemas.openxmlformats.org/officeDocument/2006/relationships/slideLayout" Target="../slideLayouts/slideLayout20.xml"/><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p:cNvSpPr/>
          <p:nvPr/>
        </p:nvSpPr>
        <p:spPr>
          <a:xfrm>
            <a:off x="700391" y="4883284"/>
            <a:ext cx="7587575" cy="1371600"/>
          </a:xfrm>
          <a:prstGeom prst="roundRect">
            <a:avLst/>
          </a:prstGeom>
          <a:solidFill>
            <a:schemeClr val="bg1"/>
          </a:solid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smtClean="0">
                <a:solidFill>
                  <a:schemeClr val="tx2">
                    <a:lumMod val="60000"/>
                    <a:lumOff val="40000"/>
                  </a:schemeClr>
                </a:solidFill>
              </a:rPr>
              <a:t>Respiratory system and </a:t>
            </a:r>
            <a:r>
              <a:rPr lang="en-GB" sz="4000" b="1" dirty="0" smtClean="0">
                <a:solidFill>
                  <a:schemeClr val="tx2">
                    <a:lumMod val="60000"/>
                    <a:lumOff val="40000"/>
                  </a:schemeClr>
                </a:solidFill>
              </a:rPr>
              <a:t>the muscular system</a:t>
            </a:r>
            <a:endParaRPr lang="en-GB" sz="4000" b="1" dirty="0">
              <a:solidFill>
                <a:schemeClr val="tx2">
                  <a:lumMod val="60000"/>
                  <a:lumOff val="40000"/>
                </a:schemeClr>
              </a:solidFill>
            </a:endParaRPr>
          </a:p>
        </p:txBody>
      </p:sp>
      <p:sp>
        <p:nvSpPr>
          <p:cNvPr id="3" name="Rounded Rectangle 2"/>
          <p:cNvSpPr/>
          <p:nvPr/>
        </p:nvSpPr>
        <p:spPr>
          <a:xfrm rot="20865855">
            <a:off x="6477058" y="3580282"/>
            <a:ext cx="2097187" cy="944435"/>
          </a:xfrm>
          <a:prstGeom prst="roundRect">
            <a:avLst/>
          </a:prstGeom>
          <a:solidFill>
            <a:schemeClr val="bg1"/>
          </a:solid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chemeClr val="tx2">
                    <a:lumMod val="60000"/>
                    <a:lumOff val="40000"/>
                  </a:schemeClr>
                </a:solidFill>
              </a:rPr>
              <a:t>Lesson 2</a:t>
            </a:r>
            <a:endParaRPr lang="en-GB" sz="3200" b="1" dirty="0">
              <a:solidFill>
                <a:schemeClr val="tx2">
                  <a:lumMod val="60000"/>
                  <a:lumOff val="40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7"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dirty="0" smtClean="0"/>
              <a:t>To explore how </a:t>
            </a:r>
            <a:r>
              <a:rPr lang="en-GB" altLang="en-US" dirty="0"/>
              <a:t>the </a:t>
            </a:r>
            <a:r>
              <a:rPr lang="en-GB" altLang="en-US" dirty="0" smtClean="0"/>
              <a:t>respiratory </a:t>
            </a:r>
            <a:r>
              <a:rPr lang="en-GB" altLang="en-US" dirty="0"/>
              <a:t>system </a:t>
            </a:r>
            <a:r>
              <a:rPr lang="en-GB" altLang="en-US" dirty="0" smtClean="0"/>
              <a:t>is linked to the circulatory system. </a:t>
            </a:r>
          </a:p>
          <a:p>
            <a:pPr eaLnBrk="1" hangingPunct="1"/>
            <a:r>
              <a:rPr lang="en-GB" altLang="en-US" dirty="0" smtClean="0"/>
              <a:t>To explore how our lungs work.</a:t>
            </a: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r>
              <a:rPr lang="en-GB" altLang="en-US" dirty="0" smtClean="0"/>
              <a:t>I can identify the main parts of the respiratory system. </a:t>
            </a:r>
          </a:p>
          <a:p>
            <a:r>
              <a:rPr lang="en-GB" altLang="en-US" dirty="0" smtClean="0"/>
              <a:t>I can identify the roles different parts play in the </a:t>
            </a:r>
            <a:r>
              <a:rPr lang="en-GB" altLang="en-US" dirty="0"/>
              <a:t>respiratory </a:t>
            </a:r>
            <a:r>
              <a:rPr lang="en-GB" altLang="en-US" dirty="0" smtClean="0"/>
              <a:t>system. </a:t>
            </a:r>
          </a:p>
          <a:p>
            <a:r>
              <a:rPr lang="en-GB" altLang="en-US" dirty="0" smtClean="0"/>
              <a:t>I can explain the </a:t>
            </a:r>
            <a:r>
              <a:rPr lang="en-GB" altLang="en-US" dirty="0"/>
              <a:t>link between the respiratory </a:t>
            </a:r>
            <a:r>
              <a:rPr lang="en-GB" altLang="en-US" dirty="0" smtClean="0"/>
              <a:t>and circulatory system. </a:t>
            </a:r>
            <a:endParaRPr lang="en-GB"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2405063"/>
            <a:ext cx="7867650"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smtClean="0"/>
              <a:t>Quick </a:t>
            </a:r>
            <a:r>
              <a:rPr lang="en-GB" dirty="0"/>
              <a:t>Q</a:t>
            </a:r>
            <a:r>
              <a:rPr lang="en-GB" dirty="0" smtClean="0"/>
              <a:t>uiz</a:t>
            </a:r>
            <a:endParaRPr lang="en-GB" altLang="en-US" dirty="0" smtClean="0"/>
          </a:p>
        </p:txBody>
      </p:sp>
      <p:sp>
        <p:nvSpPr>
          <p:cNvPr id="10244" name="Rectangle 1"/>
          <p:cNvSpPr>
            <a:spLocks noChangeArrowheads="1"/>
          </p:cNvSpPr>
          <p:nvPr/>
        </p:nvSpPr>
        <p:spPr bwMode="auto">
          <a:xfrm>
            <a:off x="719137" y="1611313"/>
            <a:ext cx="7812088" cy="1103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dirty="0" smtClean="0"/>
              <a:t>How many different systems in the human body can you name?</a:t>
            </a:r>
          </a:p>
          <a:p>
            <a:pPr algn="ctr">
              <a:buFont typeface="Arial" panose="020B0604020202020204" pitchFamily="34" charset="0"/>
              <a:buNone/>
            </a:pPr>
            <a:r>
              <a:rPr lang="en-GB" altLang="en-US" dirty="0" smtClean="0"/>
              <a:t>(clues for 2 are below!)</a:t>
            </a:r>
          </a:p>
          <a:p>
            <a:pPr algn="ctr">
              <a:buFont typeface="Arial" panose="020B0604020202020204" pitchFamily="34" charset="0"/>
              <a:buNone/>
            </a:pPr>
            <a:endParaRPr lang="en-GB" altLang="en-US" dirty="0"/>
          </a:p>
        </p:txBody>
      </p:sp>
      <p:pic>
        <p:nvPicPr>
          <p:cNvPr id="4" name="Picture 3"/>
          <p:cNvPicPr>
            <a:picLocks noChangeAspect="1"/>
          </p:cNvPicPr>
          <p:nvPr/>
        </p:nvPicPr>
        <p:blipFill rotWithShape="1">
          <a:blip r:embed="rId4"/>
          <a:srcRect b="2752"/>
          <a:stretch/>
        </p:blipFill>
        <p:spPr>
          <a:xfrm>
            <a:off x="2250501" y="2624138"/>
            <a:ext cx="2039938" cy="3559175"/>
          </a:xfrm>
          <a:prstGeom prst="rect">
            <a:avLst/>
          </a:prstGeom>
          <a:effectLst>
            <a:outerShdw blurRad="50800" dist="38100" dir="18900000" algn="bl" rotWithShape="0">
              <a:prstClr val="black">
                <a:alpha val="40000"/>
              </a:prstClr>
            </a:outerShdw>
          </a:effectLst>
        </p:spPr>
      </p:pic>
      <p:pic>
        <p:nvPicPr>
          <p:cNvPr id="10247" name="Individual Work"/>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rotWithShape="1">
          <a:blip r:embed="rId6"/>
          <a:srcRect b="27009"/>
          <a:stretch/>
        </p:blipFill>
        <p:spPr>
          <a:xfrm>
            <a:off x="5259996" y="2624138"/>
            <a:ext cx="1870075" cy="3549650"/>
          </a:xfrm>
          <a:prstGeom prst="rect">
            <a:avLst/>
          </a:prstGeom>
          <a:effectLst>
            <a:outerShdw blurRad="50800" dist="38100" dir="18900000" algn="bl" rotWithShape="0">
              <a:prstClr val="black">
                <a:alpha val="40000"/>
              </a:prst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2405063"/>
            <a:ext cx="7867650"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smtClean="0"/>
              <a:t>Quick </a:t>
            </a:r>
            <a:r>
              <a:rPr lang="en-GB" dirty="0"/>
              <a:t>Q</a:t>
            </a:r>
            <a:r>
              <a:rPr lang="en-GB" dirty="0" smtClean="0"/>
              <a:t>uiz</a:t>
            </a:r>
            <a:endParaRPr lang="en-GB" altLang="en-US" dirty="0" smtClean="0"/>
          </a:p>
        </p:txBody>
      </p:sp>
      <p:sp>
        <p:nvSpPr>
          <p:cNvPr id="10244" name="Rectangle 1"/>
          <p:cNvSpPr>
            <a:spLocks noChangeArrowheads="1"/>
          </p:cNvSpPr>
          <p:nvPr/>
        </p:nvSpPr>
        <p:spPr bwMode="auto">
          <a:xfrm>
            <a:off x="719137" y="1611313"/>
            <a:ext cx="7812088" cy="726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dirty="0" smtClean="0"/>
              <a:t>Did you remember all 7?</a:t>
            </a:r>
            <a:endParaRPr lang="en-GB" altLang="en-US" dirty="0" smtClean="0"/>
          </a:p>
          <a:p>
            <a:pPr algn="ctr">
              <a:buFont typeface="Arial" panose="020B0604020202020204" pitchFamily="34" charset="0"/>
              <a:buNone/>
            </a:pPr>
            <a:endParaRPr lang="en-GB" altLang="en-US" dirty="0"/>
          </a:p>
        </p:txBody>
      </p:sp>
      <p:pic>
        <p:nvPicPr>
          <p:cNvPr id="10247"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p:nvPr/>
        </p:nvPicPr>
        <p:blipFill>
          <a:blip r:embed="rId5">
            <a:extLst>
              <a:ext uri="{28A0092B-C50C-407E-A947-70E740481C1C}">
                <a14:useLocalDpi xmlns:a14="http://schemas.microsoft.com/office/drawing/2010/main" val="0"/>
              </a:ext>
            </a:extLst>
          </a:blip>
          <a:stretch>
            <a:fillRect/>
          </a:stretch>
        </p:blipFill>
        <p:spPr>
          <a:xfrm>
            <a:off x="699681" y="2626468"/>
            <a:ext cx="7751930" cy="2600500"/>
          </a:xfrm>
          <a:prstGeom prst="rect">
            <a:avLst/>
          </a:prstGeom>
        </p:spPr>
      </p:pic>
      <p:sp>
        <p:nvSpPr>
          <p:cNvPr id="10" name="TextBox 9"/>
          <p:cNvSpPr txBox="1"/>
          <p:nvPr/>
        </p:nvSpPr>
        <p:spPr>
          <a:xfrm>
            <a:off x="719137" y="5321030"/>
            <a:ext cx="1109663" cy="646331"/>
          </a:xfrm>
          <a:prstGeom prst="rect">
            <a:avLst/>
          </a:prstGeom>
          <a:noFill/>
        </p:spPr>
        <p:txBody>
          <a:bodyPr wrap="square" rtlCol="0">
            <a:spAutoFit/>
          </a:bodyPr>
          <a:lstStyle/>
          <a:p>
            <a:pPr algn="ctr"/>
            <a:r>
              <a:rPr lang="en-GB" dirty="0" smtClean="0"/>
              <a:t>Skeletal system</a:t>
            </a:r>
            <a:endParaRPr lang="en-GB" dirty="0"/>
          </a:p>
        </p:txBody>
      </p:sp>
      <p:sp>
        <p:nvSpPr>
          <p:cNvPr id="11" name="TextBox 10"/>
          <p:cNvSpPr txBox="1"/>
          <p:nvPr/>
        </p:nvSpPr>
        <p:spPr>
          <a:xfrm>
            <a:off x="1828800" y="5317788"/>
            <a:ext cx="1109663" cy="646331"/>
          </a:xfrm>
          <a:prstGeom prst="rect">
            <a:avLst/>
          </a:prstGeom>
          <a:noFill/>
        </p:spPr>
        <p:txBody>
          <a:bodyPr wrap="square" rtlCol="0">
            <a:spAutoFit/>
          </a:bodyPr>
          <a:lstStyle/>
          <a:p>
            <a:pPr algn="ctr"/>
            <a:r>
              <a:rPr lang="en-GB" dirty="0" smtClean="0"/>
              <a:t>Muscular system</a:t>
            </a:r>
            <a:endParaRPr lang="en-GB" dirty="0"/>
          </a:p>
        </p:txBody>
      </p:sp>
      <p:sp>
        <p:nvSpPr>
          <p:cNvPr id="12" name="TextBox 11"/>
          <p:cNvSpPr txBox="1"/>
          <p:nvPr/>
        </p:nvSpPr>
        <p:spPr>
          <a:xfrm>
            <a:off x="2938463" y="5317787"/>
            <a:ext cx="1109663" cy="646331"/>
          </a:xfrm>
          <a:prstGeom prst="rect">
            <a:avLst/>
          </a:prstGeom>
          <a:noFill/>
        </p:spPr>
        <p:txBody>
          <a:bodyPr wrap="square" rtlCol="0">
            <a:spAutoFit/>
          </a:bodyPr>
          <a:lstStyle/>
          <a:p>
            <a:pPr algn="ctr"/>
            <a:r>
              <a:rPr lang="en-GB" dirty="0" smtClean="0"/>
              <a:t>Nervous system</a:t>
            </a:r>
            <a:endParaRPr lang="en-GB" dirty="0"/>
          </a:p>
        </p:txBody>
      </p:sp>
      <p:sp>
        <p:nvSpPr>
          <p:cNvPr id="13" name="TextBox 12"/>
          <p:cNvSpPr txBox="1"/>
          <p:nvPr/>
        </p:nvSpPr>
        <p:spPr>
          <a:xfrm>
            <a:off x="4013993" y="5317786"/>
            <a:ext cx="1109663" cy="646331"/>
          </a:xfrm>
          <a:prstGeom prst="rect">
            <a:avLst/>
          </a:prstGeom>
          <a:noFill/>
        </p:spPr>
        <p:txBody>
          <a:bodyPr wrap="square" rtlCol="0">
            <a:spAutoFit/>
          </a:bodyPr>
          <a:lstStyle/>
          <a:p>
            <a:pPr algn="ctr"/>
            <a:r>
              <a:rPr lang="en-GB" dirty="0" smtClean="0"/>
              <a:t>Digestive system</a:t>
            </a:r>
            <a:endParaRPr lang="en-GB" dirty="0"/>
          </a:p>
        </p:txBody>
      </p:sp>
      <p:sp>
        <p:nvSpPr>
          <p:cNvPr id="14" name="TextBox 13"/>
          <p:cNvSpPr txBox="1"/>
          <p:nvPr/>
        </p:nvSpPr>
        <p:spPr>
          <a:xfrm>
            <a:off x="5123656" y="5337243"/>
            <a:ext cx="1109663" cy="646331"/>
          </a:xfrm>
          <a:prstGeom prst="rect">
            <a:avLst/>
          </a:prstGeom>
          <a:noFill/>
        </p:spPr>
        <p:txBody>
          <a:bodyPr wrap="square" rtlCol="0">
            <a:spAutoFit/>
          </a:bodyPr>
          <a:lstStyle/>
          <a:p>
            <a:pPr algn="ctr"/>
            <a:r>
              <a:rPr lang="en-GB" dirty="0" smtClean="0"/>
              <a:t>Renal</a:t>
            </a:r>
          </a:p>
          <a:p>
            <a:pPr algn="ctr"/>
            <a:r>
              <a:rPr lang="en-GB" dirty="0" smtClean="0"/>
              <a:t>system</a:t>
            </a:r>
            <a:endParaRPr lang="en-GB" dirty="0"/>
          </a:p>
        </p:txBody>
      </p:sp>
      <p:sp>
        <p:nvSpPr>
          <p:cNvPr id="15" name="TextBox 14"/>
          <p:cNvSpPr txBox="1"/>
          <p:nvPr/>
        </p:nvSpPr>
        <p:spPr>
          <a:xfrm>
            <a:off x="6155495" y="5337243"/>
            <a:ext cx="1234012" cy="646331"/>
          </a:xfrm>
          <a:prstGeom prst="rect">
            <a:avLst/>
          </a:prstGeom>
          <a:noFill/>
        </p:spPr>
        <p:txBody>
          <a:bodyPr wrap="square" rtlCol="0">
            <a:spAutoFit/>
          </a:bodyPr>
          <a:lstStyle/>
          <a:p>
            <a:pPr algn="ctr"/>
            <a:r>
              <a:rPr lang="en-GB" dirty="0" smtClean="0"/>
              <a:t>Circulatory</a:t>
            </a:r>
          </a:p>
          <a:p>
            <a:pPr algn="ctr"/>
            <a:r>
              <a:rPr lang="en-GB" dirty="0" smtClean="0"/>
              <a:t>system</a:t>
            </a:r>
            <a:endParaRPr lang="en-GB" dirty="0"/>
          </a:p>
        </p:txBody>
      </p:sp>
      <p:sp>
        <p:nvSpPr>
          <p:cNvPr id="16" name="TextBox 15"/>
          <p:cNvSpPr txBox="1"/>
          <p:nvPr/>
        </p:nvSpPr>
        <p:spPr>
          <a:xfrm>
            <a:off x="7247104" y="5337243"/>
            <a:ext cx="1303506" cy="646331"/>
          </a:xfrm>
          <a:prstGeom prst="rect">
            <a:avLst/>
          </a:prstGeom>
          <a:noFill/>
        </p:spPr>
        <p:txBody>
          <a:bodyPr wrap="square" rtlCol="0">
            <a:spAutoFit/>
          </a:bodyPr>
          <a:lstStyle/>
          <a:p>
            <a:pPr algn="ctr"/>
            <a:r>
              <a:rPr lang="en-GB" dirty="0" smtClean="0"/>
              <a:t>Respiratory system</a:t>
            </a:r>
            <a:endParaRPr lang="en-GB" dirty="0"/>
          </a:p>
        </p:txBody>
      </p:sp>
    </p:spTree>
    <p:extLst>
      <p:ext uri="{BB962C8B-B14F-4D97-AF65-F5344CB8AC3E}">
        <p14:creationId xmlns:p14="http://schemas.microsoft.com/office/powerpoint/2010/main" val="38183562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 name="Rounded Rectangle 9"/>
          <p:cNvSpPr/>
          <p:nvPr/>
        </p:nvSpPr>
        <p:spPr>
          <a:xfrm>
            <a:off x="635000" y="4351338"/>
            <a:ext cx="4330700" cy="1830387"/>
          </a:xfrm>
          <a:prstGeom prst="roundRect">
            <a:avLst>
              <a:gd name="adj" fmla="val 2464"/>
            </a:avLst>
          </a:prstGeom>
          <a:solidFill>
            <a:srgbClr val="D048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635000" y="1639888"/>
            <a:ext cx="4330700" cy="255111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35550" y="731837"/>
            <a:ext cx="8220075" cy="631825"/>
          </a:xfrm>
        </p:spPr>
        <p:txBody>
          <a:bodyPr>
            <a:normAutofit fontScale="90000"/>
          </a:bodyPr>
          <a:lstStyle/>
          <a:p>
            <a:r>
              <a:rPr lang="en-GB" altLang="en-US" dirty="0" smtClean="0"/>
              <a:t>The Respiratory System</a:t>
            </a:r>
          </a:p>
        </p:txBody>
      </p:sp>
      <p:pic>
        <p:nvPicPr>
          <p:cNvPr id="16389"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5181600" y="1639888"/>
            <a:ext cx="32893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91" name="Rectangle 1"/>
          <p:cNvSpPr>
            <a:spLocks noChangeArrowheads="1"/>
          </p:cNvSpPr>
          <p:nvPr/>
        </p:nvSpPr>
        <p:spPr bwMode="auto">
          <a:xfrm>
            <a:off x="917575" y="1920875"/>
            <a:ext cx="3730625" cy="1733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altLang="en-US" sz="2000" dirty="0"/>
              <a:t>Today we are going to explore the respiratory system</a:t>
            </a:r>
            <a:r>
              <a:rPr lang="en-GB" altLang="en-US" sz="2000" dirty="0" smtClean="0"/>
              <a:t>.</a:t>
            </a:r>
          </a:p>
          <a:p>
            <a:pPr algn="ctr">
              <a:buNone/>
            </a:pPr>
            <a:endParaRPr lang="en-GB" altLang="en-US" sz="2000" dirty="0"/>
          </a:p>
          <a:p>
            <a:pPr algn="ctr">
              <a:buNone/>
            </a:pPr>
            <a:r>
              <a:rPr lang="en-GB" altLang="en-US" sz="2000" dirty="0"/>
              <a:t>What do you think is the purpose of the respiratory system? </a:t>
            </a:r>
          </a:p>
        </p:txBody>
      </p:sp>
      <p:sp>
        <p:nvSpPr>
          <p:cNvPr id="16392" name="Rectangle 1"/>
          <p:cNvSpPr>
            <a:spLocks noChangeArrowheads="1"/>
          </p:cNvSpPr>
          <p:nvPr/>
        </p:nvSpPr>
        <p:spPr bwMode="auto">
          <a:xfrm>
            <a:off x="863600" y="4525963"/>
            <a:ext cx="3873500"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spcAft>
                <a:spcPts val="1200"/>
              </a:spcAft>
              <a:buFontTx/>
              <a:buNone/>
            </a:pPr>
            <a:r>
              <a:rPr lang="en-GB" altLang="en-US" dirty="0" smtClean="0">
                <a:solidFill>
                  <a:schemeClr val="bg1"/>
                </a:solidFill>
              </a:rPr>
              <a:t>Have a think:</a:t>
            </a:r>
            <a:endParaRPr lang="en-GB" altLang="en-US" dirty="0">
              <a:solidFill>
                <a:schemeClr val="bg1"/>
              </a:solidFill>
            </a:endParaRPr>
          </a:p>
          <a:p>
            <a:pPr algn="ctr">
              <a:lnSpc>
                <a:spcPct val="100000"/>
              </a:lnSpc>
              <a:spcBef>
                <a:spcPct val="0"/>
              </a:spcBef>
              <a:spcAft>
                <a:spcPts val="1200"/>
              </a:spcAft>
              <a:buFontTx/>
              <a:buNone/>
            </a:pPr>
            <a:r>
              <a:rPr lang="en-GB" altLang="en-US" dirty="0">
                <a:solidFill>
                  <a:schemeClr val="bg1"/>
                </a:solidFill>
                <a:latin typeface="Sassoon Infant Md" panose="02000603050000020003" pitchFamily="50" charset="0"/>
              </a:rPr>
              <a:t>What </a:t>
            </a:r>
            <a:r>
              <a:rPr lang="en-GB" altLang="en-US" dirty="0" smtClean="0">
                <a:solidFill>
                  <a:schemeClr val="bg1"/>
                </a:solidFill>
                <a:latin typeface="Sassoon Infant Md" panose="02000603050000020003" pitchFamily="50" charset="0"/>
              </a:rPr>
              <a:t>do you think the </a:t>
            </a:r>
            <a:r>
              <a:rPr lang="en-GB" altLang="en-US" dirty="0">
                <a:solidFill>
                  <a:schemeClr val="bg1"/>
                </a:solidFill>
                <a:latin typeface="Sassoon Infant Md" panose="02000603050000020003" pitchFamily="50" charset="0"/>
              </a:rPr>
              <a:t>system </a:t>
            </a:r>
            <a:r>
              <a:rPr lang="en-GB" altLang="en-US" dirty="0" smtClean="0">
                <a:solidFill>
                  <a:schemeClr val="bg1"/>
                </a:solidFill>
                <a:latin typeface="Sassoon Infant Md" panose="02000603050000020003" pitchFamily="50" charset="0"/>
              </a:rPr>
              <a:t>does?</a:t>
            </a:r>
            <a:endParaRPr lang="en-GB" altLang="en-US" dirty="0">
              <a:solidFill>
                <a:schemeClr val="bg1"/>
              </a:solidFill>
              <a:latin typeface="Sassoon Infant Md" panose="02000603050000020003" pitchFamily="50" charset="0"/>
            </a:endParaRPr>
          </a:p>
          <a:p>
            <a:pPr algn="ctr">
              <a:lnSpc>
                <a:spcPct val="100000"/>
              </a:lnSpc>
              <a:spcBef>
                <a:spcPct val="0"/>
              </a:spcBef>
              <a:spcAft>
                <a:spcPts val="1200"/>
              </a:spcAft>
              <a:buFontTx/>
              <a:buNone/>
            </a:pPr>
            <a:r>
              <a:rPr lang="en-GB" altLang="en-US" dirty="0" smtClean="0">
                <a:solidFill>
                  <a:schemeClr val="bg1"/>
                </a:solidFill>
                <a:latin typeface="Sassoon Infant Md" panose="02000603050000020003" pitchFamily="50" charset="0"/>
              </a:rPr>
              <a:t>Do you know the names of any </a:t>
            </a:r>
            <a:r>
              <a:rPr lang="en-GB" altLang="en-US" dirty="0">
                <a:solidFill>
                  <a:schemeClr val="bg1"/>
                </a:solidFill>
                <a:latin typeface="Sassoon Infant Md" panose="02000603050000020003" pitchFamily="50" charset="0"/>
              </a:rPr>
              <a:t>parts of the system?</a:t>
            </a:r>
          </a:p>
        </p:txBody>
      </p:sp>
      <p:pic>
        <p:nvPicPr>
          <p:cNvPr id="16393"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59425" y="1541463"/>
            <a:ext cx="2533650"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59425" y="2173288"/>
            <a:ext cx="248285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Rounded Rectangle 2"/>
          <p:cNvSpPr/>
          <p:nvPr/>
        </p:nvSpPr>
        <p:spPr>
          <a:xfrm>
            <a:off x="6896911" y="214008"/>
            <a:ext cx="1867711" cy="1284051"/>
          </a:xfrm>
          <a:prstGeom prst="roundRect">
            <a:avLst/>
          </a:prstGeom>
          <a:solidFill>
            <a:schemeClr val="bg1"/>
          </a:solid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We saw this yesterday but let’s take some more time to understand it.</a:t>
            </a:r>
          </a:p>
        </p:txBody>
      </p:sp>
      <p:sp>
        <p:nvSpPr>
          <p:cNvPr id="40" name="Rounded Rectangle 39"/>
          <p:cNvSpPr/>
          <p:nvPr/>
        </p:nvSpPr>
        <p:spPr>
          <a:xfrm>
            <a:off x="5126038" y="1803400"/>
            <a:ext cx="3344862" cy="43275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Rounded Rectangle 38"/>
          <p:cNvSpPr/>
          <p:nvPr/>
        </p:nvSpPr>
        <p:spPr>
          <a:xfrm>
            <a:off x="660400" y="4464996"/>
            <a:ext cx="4165600" cy="1665929"/>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79375" y="778940"/>
            <a:ext cx="8220075" cy="631825"/>
          </a:xfrm>
        </p:spPr>
        <p:txBody>
          <a:bodyPr>
            <a:normAutofit fontScale="90000"/>
          </a:bodyPr>
          <a:lstStyle/>
          <a:p>
            <a:pPr algn="ctr" eaLnBrk="1" hangingPunct="1">
              <a:defRPr/>
            </a:pPr>
            <a:r>
              <a:rPr lang="en-GB" dirty="0"/>
              <a:t>Parts of the Respiratory </a:t>
            </a:r>
            <a:r>
              <a:rPr lang="en-GB" dirty="0" smtClean="0"/>
              <a:t/>
            </a:r>
            <a:br>
              <a:rPr lang="en-GB" dirty="0" smtClean="0"/>
            </a:br>
            <a:r>
              <a:rPr lang="en-GB" dirty="0" smtClean="0"/>
              <a:t>System</a:t>
            </a:r>
            <a:endParaRPr lang="en-GB" altLang="en-US" dirty="0" smtClean="0"/>
          </a:p>
        </p:txBody>
      </p:sp>
      <p:sp>
        <p:nvSpPr>
          <p:cNvPr id="22533" name="TextBox 6"/>
          <p:cNvSpPr txBox="1">
            <a:spLocks noChangeArrowheads="1"/>
          </p:cNvSpPr>
          <p:nvPr/>
        </p:nvSpPr>
        <p:spPr bwMode="auto">
          <a:xfrm>
            <a:off x="728205" y="4555490"/>
            <a:ext cx="40386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rPr>
              <a:t>Air breathed in through the mouth or nose travels down the trachea, through the bronchi into one of the lungs. The air travels into the bronchioles and into the air sacs (alveoli</a:t>
            </a:r>
            <a:r>
              <a:rPr lang="en-GB" altLang="en-US" sz="1600" dirty="0" smtClean="0">
                <a:solidFill>
                  <a:schemeClr val="tx1"/>
                </a:solidFill>
              </a:rPr>
              <a:t>). From here, the gas is able to pass in to the bloodstream.</a:t>
            </a:r>
            <a:endParaRPr lang="en-GB" altLang="en-US" sz="1600" dirty="0">
              <a:solidFill>
                <a:schemeClr val="tx1"/>
              </a:solidFill>
            </a:endParaRPr>
          </a:p>
        </p:txBody>
      </p:sp>
      <p:pic>
        <p:nvPicPr>
          <p:cNvPr id="2253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73700" y="2260600"/>
            <a:ext cx="2667000"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Group 16"/>
          <p:cNvGrpSpPr>
            <a:grpSpLocks/>
          </p:cNvGrpSpPr>
          <p:nvPr/>
        </p:nvGrpSpPr>
        <p:grpSpPr bwMode="auto">
          <a:xfrm>
            <a:off x="660400" y="1803400"/>
            <a:ext cx="4165600" cy="2547938"/>
            <a:chOff x="660400" y="1803400"/>
            <a:chExt cx="4165601" cy="2547171"/>
          </a:xfrm>
        </p:grpSpPr>
        <p:sp>
          <p:nvSpPr>
            <p:cNvPr id="21" name="Rounded Rectangle 20"/>
            <p:cNvSpPr/>
            <p:nvPr/>
          </p:nvSpPr>
          <p:spPr>
            <a:xfrm>
              <a:off x="660400" y="1803400"/>
              <a:ext cx="4165601" cy="2547171"/>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41" name="Picture 3"/>
            <p:cNvPicPr>
              <a:picLocks noChangeAspect="1"/>
            </p:cNvPicPr>
            <p:nvPr/>
          </p:nvPicPr>
          <p:blipFill>
            <a:blip r:embed="rId5">
              <a:extLst>
                <a:ext uri="{28A0092B-C50C-407E-A947-70E740481C1C}">
                  <a14:useLocalDpi xmlns:a14="http://schemas.microsoft.com/office/drawing/2010/main" val="0"/>
                </a:ext>
              </a:extLst>
            </a:blip>
            <a:srcRect l="1389" t="13664" r="1527" b="11308"/>
            <a:stretch>
              <a:fillRect/>
            </a:stretch>
          </p:blipFill>
          <p:spPr bwMode="auto">
            <a:xfrm>
              <a:off x="859511" y="1941513"/>
              <a:ext cx="3712490" cy="191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2" name="Rectangle 8"/>
            <p:cNvSpPr>
              <a:spLocks noChangeArrowheads="1"/>
            </p:cNvSpPr>
            <p:nvPr/>
          </p:nvSpPr>
          <p:spPr bwMode="auto">
            <a:xfrm>
              <a:off x="733054" y="3930439"/>
              <a:ext cx="4028924" cy="307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400" dirty="0" smtClean="0">
                  <a:solidFill>
                    <a:schemeClr val="tx1"/>
                  </a:solidFill>
                </a:rPr>
                <a:t>See the next slide for a larger version of this diagram</a:t>
              </a:r>
              <a:endParaRPr lang="en-GB" altLang="en-US" sz="1400" dirty="0">
                <a:solidFill>
                  <a:schemeClr val="tx1"/>
                </a:solidFill>
              </a:endParaRP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16" name="Group 15"/>
          <p:cNvGrpSpPr>
            <a:grpSpLocks/>
          </p:cNvGrpSpPr>
          <p:nvPr/>
        </p:nvGrpSpPr>
        <p:grpSpPr bwMode="auto">
          <a:xfrm>
            <a:off x="412165" y="272376"/>
            <a:ext cx="8342042" cy="6332705"/>
            <a:chOff x="-154885" y="-8047"/>
            <a:chExt cx="9324285" cy="6973808"/>
          </a:xfrm>
        </p:grpSpPr>
        <p:sp>
          <p:nvSpPr>
            <p:cNvPr id="42" name="Rectangle 41"/>
            <p:cNvSpPr/>
            <p:nvPr/>
          </p:nvSpPr>
          <p:spPr>
            <a:xfrm>
              <a:off x="-154885" y="-80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38" name="Picture 14"/>
            <p:cNvPicPr>
              <a:picLocks noChangeAspect="1"/>
            </p:cNvPicPr>
            <p:nvPr/>
          </p:nvPicPr>
          <p:blipFill>
            <a:blip r:embed="rId4" cstate="print">
              <a:extLst>
                <a:ext uri="{28A0092B-C50C-407E-A947-70E740481C1C}">
                  <a14:useLocalDpi xmlns:a14="http://schemas.microsoft.com/office/drawing/2010/main" val="0"/>
                </a:ext>
              </a:extLst>
            </a:blip>
            <a:srcRect l="1945" t="13863" r="2083" b="12486"/>
            <a:stretch>
              <a:fillRect/>
            </a:stretch>
          </p:blipFill>
          <p:spPr bwMode="auto">
            <a:xfrm>
              <a:off x="177800" y="1092200"/>
              <a:ext cx="87757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828736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16"/>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16"/>
                                        </p:tgtEl>
                                        <p:attrNameLst>
                                          <p:attrName>ppt_x</p:attrName>
                                        </p:attrNameLst>
                                      </p:cBhvr>
                                      <p:tavLst>
                                        <p:tav tm="0">
                                          <p:val>
                                            <p:strVal val="ppt_x"/>
                                          </p:val>
                                        </p:tav>
                                        <p:tav tm="100000">
                                          <p:val>
                                            <p:strVal val="ppt_x"/>
                                          </p:val>
                                        </p:tav>
                                      </p:tavLst>
                                    </p:anim>
                                    <p:anim calcmode="lin" valueType="num">
                                      <p:cBhvr additive="base">
                                        <p:cTn id="14" dur="500"/>
                                        <p:tgtEl>
                                          <p:spTgt spid="16"/>
                                        </p:tgtEl>
                                        <p:attrNameLst>
                                          <p:attrName>ppt_y</p:attrName>
                                        </p:attrNameLst>
                                      </p:cBhvr>
                                      <p:tavLst>
                                        <p:tav tm="0">
                                          <p:val>
                                            <p:strVal val="ppt_y"/>
                                          </p:val>
                                        </p:tav>
                                        <p:tav tm="100000">
                                          <p:val>
                                            <p:strVal val="1+ppt_h/2"/>
                                          </p:val>
                                        </p:tav>
                                      </p:tavLst>
                                    </p:anim>
                                    <p:set>
                                      <p:cBhvr>
                                        <p:cTn id="15"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03858" y="1993492"/>
            <a:ext cx="7867650" cy="42259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11188"/>
            <a:ext cx="8220075" cy="1198157"/>
          </a:xfrm>
        </p:spPr>
        <p:txBody>
          <a:bodyPr>
            <a:normAutofit fontScale="90000"/>
          </a:bodyPr>
          <a:lstStyle/>
          <a:p>
            <a:pPr algn="ctr" eaLnBrk="1" hangingPunct="1">
              <a:defRPr/>
            </a:pPr>
            <a:r>
              <a:rPr lang="en-GB" dirty="0"/>
              <a:t>Parts of the </a:t>
            </a:r>
            <a:r>
              <a:rPr lang="en-GB" dirty="0" smtClean="0"/>
              <a:t>Circulatory</a:t>
            </a:r>
            <a:br>
              <a:rPr lang="en-GB" dirty="0" smtClean="0"/>
            </a:br>
            <a:r>
              <a:rPr lang="en-GB" dirty="0" smtClean="0"/>
              <a:t> </a:t>
            </a:r>
            <a:r>
              <a:rPr lang="en-GB" dirty="0"/>
              <a:t>System</a:t>
            </a:r>
            <a:endParaRPr lang="en-GB" altLang="en-US" dirty="0" smtClean="0"/>
          </a:p>
        </p:txBody>
      </p:sp>
      <p:pic>
        <p:nvPicPr>
          <p:cNvPr id="26628"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
          <p:cNvSpPr>
            <a:spLocks noChangeArrowheads="1"/>
          </p:cNvSpPr>
          <p:nvPr/>
        </p:nvSpPr>
        <p:spPr bwMode="auto">
          <a:xfrm>
            <a:off x="975941" y="2806091"/>
            <a:ext cx="7123484" cy="2509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altLang="en-US" sz="3200" dirty="0" smtClean="0"/>
              <a:t>Complete page 4 in your booklet about </a:t>
            </a:r>
            <a:r>
              <a:rPr lang="en-GB" altLang="en-US" sz="3200" dirty="0"/>
              <a:t>the </a:t>
            </a:r>
            <a:r>
              <a:rPr lang="en-GB" altLang="en-US" sz="3200" dirty="0" smtClean="0"/>
              <a:t>respiratory system and then continue</a:t>
            </a:r>
            <a:r>
              <a:rPr lang="en-GB" altLang="en-US" sz="3200" dirty="0" smtClean="0"/>
              <a:t>.</a:t>
            </a:r>
          </a:p>
          <a:p>
            <a:pPr algn="ctr">
              <a:buNone/>
            </a:pPr>
            <a:endParaRPr lang="en-GB" altLang="en-US" sz="3200" dirty="0">
              <a:solidFill>
                <a:schemeClr val="accent2"/>
              </a:solidFill>
            </a:endParaRPr>
          </a:p>
          <a:p>
            <a:pPr algn="ctr">
              <a:buNone/>
            </a:pPr>
            <a:r>
              <a:rPr lang="en-GB" altLang="en-US" sz="3200" dirty="0"/>
              <a:t>You may also want to look at: </a:t>
            </a:r>
            <a:r>
              <a:rPr lang="en-GB" sz="2800" dirty="0" smtClean="0">
                <a:hlinkClick r:id="rId5"/>
              </a:rPr>
              <a:t>https</a:t>
            </a:r>
            <a:r>
              <a:rPr lang="en-GB" sz="2800" dirty="0">
                <a:hlinkClick r:id="rId5"/>
              </a:rPr>
              <a:t>://www.ducksters.com/science/breathing.php</a:t>
            </a:r>
            <a:endParaRPr lang="en-GB" altLang="en-US" sz="2800" dirty="0">
              <a:solidFill>
                <a:schemeClr val="accent2"/>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50336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a:extLst>
              <a:ext uri="{FF2B5EF4-FFF2-40B4-BE49-F238E27FC236}">
                <a16:creationId xmlns:a16="http://schemas.microsoft.com/office/drawing/2014/main" xmlns="" id="{5915912F-58D2-4A4F-A08D-99FEC8148A28}"/>
              </a:ext>
            </a:extLst>
          </p:cNvPr>
          <p:cNvSpPr>
            <a:spLocks noGrp="1"/>
          </p:cNvSpPr>
          <p:nvPr>
            <p:ph type="title"/>
          </p:nvPr>
        </p:nvSpPr>
        <p:spPr>
          <a:xfrm>
            <a:off x="484188" y="677863"/>
            <a:ext cx="8220075" cy="631825"/>
          </a:xfrm>
        </p:spPr>
        <p:txBody>
          <a:bodyPr>
            <a:noAutofit/>
          </a:bodyPr>
          <a:lstStyle/>
          <a:p>
            <a:pPr algn="ctr" eaLnBrk="1" hangingPunct="1">
              <a:defRPr/>
            </a:pPr>
            <a:r>
              <a:rPr lang="en-GB" altLang="en-US" sz="3600" dirty="0"/>
              <a:t>What are Muscles?</a:t>
            </a:r>
          </a:p>
        </p:txBody>
      </p:sp>
      <p:grpSp>
        <p:nvGrpSpPr>
          <p:cNvPr id="70" name="Group 69">
            <a:extLst>
              <a:ext uri="{FF2B5EF4-FFF2-40B4-BE49-F238E27FC236}">
                <a16:creationId xmlns:a16="http://schemas.microsoft.com/office/drawing/2014/main" xmlns="" id="{8EBB93B9-B042-46C4-AC35-444F1B7B4F0C}"/>
              </a:ext>
            </a:extLst>
          </p:cNvPr>
          <p:cNvGrpSpPr>
            <a:grpSpLocks/>
          </p:cNvGrpSpPr>
          <p:nvPr/>
        </p:nvGrpSpPr>
        <p:grpSpPr bwMode="auto">
          <a:xfrm>
            <a:off x="827088" y="1663700"/>
            <a:ext cx="7597775" cy="4429125"/>
            <a:chOff x="827088" y="1663509"/>
            <a:chExt cx="7597775" cy="4429124"/>
          </a:xfrm>
        </p:grpSpPr>
        <p:sp>
          <p:nvSpPr>
            <p:cNvPr id="13" name="Rounded Rectangle 12">
              <a:extLst>
                <a:ext uri="{FF2B5EF4-FFF2-40B4-BE49-F238E27FC236}">
                  <a16:creationId xmlns:a16="http://schemas.microsoft.com/office/drawing/2014/main" xmlns="" id="{9730F025-B93C-4D42-B3E6-0850896CECFE}"/>
                </a:ext>
              </a:extLst>
            </p:cNvPr>
            <p:cNvSpPr/>
            <p:nvPr/>
          </p:nvSpPr>
          <p:spPr>
            <a:xfrm>
              <a:off x="827088" y="1663509"/>
              <a:ext cx="1944687" cy="1350963"/>
            </a:xfrm>
            <a:prstGeom prst="roundRect">
              <a:avLst>
                <a:gd name="adj" fmla="val 2243"/>
              </a:avLst>
            </a:prstGeom>
            <a:no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r>
                <a:rPr lang="en-GB" sz="1700" dirty="0">
                  <a:solidFill>
                    <a:srgbClr val="1C1C1C"/>
                  </a:solidFill>
                  <a:latin typeface="Twinkl" pitchFamily="2" charset="0"/>
                </a:rPr>
                <a:t>Our bodies are made up of different types of cells</a:t>
              </a:r>
            </a:p>
          </p:txBody>
        </p:sp>
        <p:sp>
          <p:nvSpPr>
            <p:cNvPr id="12" name="Rounded Rectangle 11">
              <a:extLst>
                <a:ext uri="{FF2B5EF4-FFF2-40B4-BE49-F238E27FC236}">
                  <a16:creationId xmlns:a16="http://schemas.microsoft.com/office/drawing/2014/main" xmlns="" id="{9B2D3B83-7BE3-4937-8FB4-DE99201DF78A}"/>
                </a:ext>
              </a:extLst>
            </p:cNvPr>
            <p:cNvSpPr/>
            <p:nvPr/>
          </p:nvSpPr>
          <p:spPr>
            <a:xfrm>
              <a:off x="2754313" y="4703571"/>
              <a:ext cx="1292225" cy="1350962"/>
            </a:xfrm>
            <a:prstGeom prst="roundRect">
              <a:avLst>
                <a:gd name="adj" fmla="val 2243"/>
              </a:avLst>
            </a:prstGeom>
            <a:solidFill>
              <a:srgbClr val="E36D60"/>
            </a:solid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360000" rIns="360000" anchor="ctr"/>
            <a:lstStyle/>
            <a:p>
              <a:pPr algn="ctr" eaLnBrk="1" fontAlgn="auto" hangingPunct="1">
                <a:spcBef>
                  <a:spcPts val="0"/>
                </a:spcBef>
                <a:spcAft>
                  <a:spcPts val="0"/>
                </a:spcAft>
                <a:defRPr/>
              </a:pPr>
              <a:endParaRPr lang="en-GB" dirty="0">
                <a:solidFill>
                  <a:srgbClr val="1C1C1C"/>
                </a:solidFill>
                <a:latin typeface="Twinkl" pitchFamily="2" charset="0"/>
              </a:endParaRPr>
            </a:p>
          </p:txBody>
        </p:sp>
        <p:sp>
          <p:nvSpPr>
            <p:cNvPr id="15" name="Rounded Rectangle 14">
              <a:extLst>
                <a:ext uri="{FF2B5EF4-FFF2-40B4-BE49-F238E27FC236}">
                  <a16:creationId xmlns:a16="http://schemas.microsoft.com/office/drawing/2014/main" xmlns="" id="{D2F5A0DC-8CC5-4BDC-870D-E1B6F389BFE7}"/>
                </a:ext>
              </a:extLst>
            </p:cNvPr>
            <p:cNvSpPr/>
            <p:nvPr/>
          </p:nvSpPr>
          <p:spPr>
            <a:xfrm>
              <a:off x="5216525" y="4741671"/>
              <a:ext cx="2262188" cy="1350962"/>
            </a:xfrm>
            <a:prstGeom prst="roundRect">
              <a:avLst>
                <a:gd name="adj" fmla="val 2243"/>
              </a:avLst>
            </a:prstGeom>
            <a:no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r>
                <a:rPr lang="en-GB" sz="1700" dirty="0">
                  <a:solidFill>
                    <a:srgbClr val="1C1C1C"/>
                  </a:solidFill>
                  <a:latin typeface="Twinkl" pitchFamily="2" charset="0"/>
                </a:rPr>
                <a:t>Organs are made up of more than one type of tissue</a:t>
              </a:r>
            </a:p>
          </p:txBody>
        </p:sp>
        <p:sp>
          <p:nvSpPr>
            <p:cNvPr id="34" name="Rounded Rectangle 33">
              <a:extLst>
                <a:ext uri="{FF2B5EF4-FFF2-40B4-BE49-F238E27FC236}">
                  <a16:creationId xmlns:a16="http://schemas.microsoft.com/office/drawing/2014/main" xmlns="" id="{551CC90E-3384-4CC0-98B2-2C7CC2F821AA}"/>
                </a:ext>
              </a:extLst>
            </p:cNvPr>
            <p:cNvSpPr/>
            <p:nvPr/>
          </p:nvSpPr>
          <p:spPr>
            <a:xfrm>
              <a:off x="827088" y="3184334"/>
              <a:ext cx="1944687" cy="1349375"/>
            </a:xfrm>
            <a:prstGeom prst="roundRect">
              <a:avLst>
                <a:gd name="adj" fmla="val 2243"/>
              </a:avLst>
            </a:prstGeom>
            <a:no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r>
                <a:rPr lang="en-GB" sz="1700" dirty="0">
                  <a:solidFill>
                    <a:srgbClr val="1C1C1C"/>
                  </a:solidFill>
                  <a:latin typeface="Twinkl" pitchFamily="2" charset="0"/>
                </a:rPr>
                <a:t>Cells form to make tissue</a:t>
              </a:r>
            </a:p>
          </p:txBody>
        </p:sp>
        <p:sp>
          <p:nvSpPr>
            <p:cNvPr id="35" name="Rounded Rectangle 34">
              <a:extLst>
                <a:ext uri="{FF2B5EF4-FFF2-40B4-BE49-F238E27FC236}">
                  <a16:creationId xmlns:a16="http://schemas.microsoft.com/office/drawing/2014/main" xmlns="" id="{E85CCF34-D089-4033-BCB2-23FD15FFB047}"/>
                </a:ext>
              </a:extLst>
            </p:cNvPr>
            <p:cNvSpPr/>
            <p:nvPr/>
          </p:nvSpPr>
          <p:spPr>
            <a:xfrm>
              <a:off x="827088" y="4703571"/>
              <a:ext cx="1944687" cy="1350962"/>
            </a:xfrm>
            <a:prstGeom prst="roundRect">
              <a:avLst>
                <a:gd name="adj" fmla="val 2243"/>
              </a:avLst>
            </a:prstGeom>
            <a:no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r>
                <a:rPr lang="en-GB" sz="1700" dirty="0">
                  <a:solidFill>
                    <a:srgbClr val="1C1C1C"/>
                  </a:solidFill>
                  <a:latin typeface="Twinkl" pitchFamily="2" charset="0"/>
                </a:rPr>
                <a:t>Skeletal muscles are made up of just muscle tissue</a:t>
              </a:r>
            </a:p>
          </p:txBody>
        </p:sp>
        <p:sp>
          <p:nvSpPr>
            <p:cNvPr id="39" name="Rounded Rectangle 38">
              <a:extLst>
                <a:ext uri="{FF2B5EF4-FFF2-40B4-BE49-F238E27FC236}">
                  <a16:creationId xmlns:a16="http://schemas.microsoft.com/office/drawing/2014/main" xmlns="" id="{51A19F74-14B1-463F-9683-23D20F94A5E0}"/>
                </a:ext>
              </a:extLst>
            </p:cNvPr>
            <p:cNvSpPr/>
            <p:nvPr/>
          </p:nvSpPr>
          <p:spPr>
            <a:xfrm>
              <a:off x="5216525" y="3366897"/>
              <a:ext cx="2262188" cy="1395412"/>
            </a:xfrm>
            <a:prstGeom prst="roundRect">
              <a:avLst>
                <a:gd name="adj" fmla="val 2243"/>
              </a:avLst>
            </a:prstGeom>
            <a:solidFill>
              <a:srgbClr val="E36D60"/>
            </a:solid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360000" rIns="360000" anchor="ctr"/>
            <a:lstStyle/>
            <a:p>
              <a:pPr algn="ctr" eaLnBrk="1" fontAlgn="auto" hangingPunct="1">
                <a:spcBef>
                  <a:spcPts val="0"/>
                </a:spcBef>
                <a:spcAft>
                  <a:spcPts val="0"/>
                </a:spcAft>
                <a:defRPr/>
              </a:pPr>
              <a:endParaRPr lang="en-GB" dirty="0">
                <a:solidFill>
                  <a:srgbClr val="1C1C1C"/>
                </a:solidFill>
                <a:latin typeface="Twinkl" pitchFamily="2" charset="0"/>
              </a:endParaRPr>
            </a:p>
          </p:txBody>
        </p:sp>
        <p:cxnSp>
          <p:nvCxnSpPr>
            <p:cNvPr id="8" name="Straight Arrow Connector 7">
              <a:extLst>
                <a:ext uri="{FF2B5EF4-FFF2-40B4-BE49-F238E27FC236}">
                  <a16:creationId xmlns:a16="http://schemas.microsoft.com/office/drawing/2014/main" xmlns="" id="{71312F9E-2B09-4DFA-B01E-FF7A65676952}"/>
                </a:ext>
              </a:extLst>
            </p:cNvPr>
            <p:cNvCxnSpPr>
              <a:stCxn id="62" idx="2"/>
            </p:cNvCxnSpPr>
            <p:nvPr/>
          </p:nvCxnSpPr>
          <p:spPr>
            <a:xfrm>
              <a:off x="6354763" y="3012884"/>
              <a:ext cx="1587" cy="638175"/>
            </a:xfrm>
            <a:prstGeom prst="straightConnector1">
              <a:avLst/>
            </a:prstGeom>
            <a:ln w="76200">
              <a:solidFill>
                <a:srgbClr val="643935"/>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xmlns="" id="{4507FEC4-0989-4D5B-A63C-23EA57D89094}"/>
                </a:ext>
              </a:extLst>
            </p:cNvPr>
            <p:cNvCxnSpPr/>
            <p:nvPr/>
          </p:nvCxnSpPr>
          <p:spPr>
            <a:xfrm flipH="1">
              <a:off x="3400425" y="4382896"/>
              <a:ext cx="0" cy="452437"/>
            </a:xfrm>
            <a:prstGeom prst="straightConnector1">
              <a:avLst/>
            </a:prstGeom>
            <a:ln w="76200">
              <a:solidFill>
                <a:srgbClr val="643935"/>
              </a:solidFill>
              <a:tailEnd type="triangle"/>
            </a:ln>
          </p:spPr>
          <p:style>
            <a:lnRef idx="1">
              <a:schemeClr val="accent1"/>
            </a:lnRef>
            <a:fillRef idx="0">
              <a:schemeClr val="accent1"/>
            </a:fillRef>
            <a:effectRef idx="0">
              <a:schemeClr val="accent1"/>
            </a:effectRef>
            <a:fontRef idx="minor">
              <a:schemeClr val="tx1"/>
            </a:fontRef>
          </p:style>
        </p:cxnSp>
        <p:grpSp>
          <p:nvGrpSpPr>
            <p:cNvPr id="13324" name="Group 64">
              <a:extLst>
                <a:ext uri="{FF2B5EF4-FFF2-40B4-BE49-F238E27FC236}">
                  <a16:creationId xmlns:a16="http://schemas.microsoft.com/office/drawing/2014/main" xmlns="" id="{E87F7A03-D761-4262-B814-AA6C885DFECA}"/>
                </a:ext>
              </a:extLst>
            </p:cNvPr>
            <p:cNvGrpSpPr>
              <a:grpSpLocks/>
            </p:cNvGrpSpPr>
            <p:nvPr/>
          </p:nvGrpSpPr>
          <p:grpSpPr bwMode="auto">
            <a:xfrm>
              <a:off x="4893524" y="3013093"/>
              <a:ext cx="646215" cy="845927"/>
              <a:chOff x="4893524" y="3013093"/>
              <a:chExt cx="646215" cy="845927"/>
            </a:xfrm>
          </p:grpSpPr>
          <p:cxnSp>
            <p:nvCxnSpPr>
              <p:cNvPr id="41" name="Straight Arrow Connector 40">
                <a:extLst>
                  <a:ext uri="{FF2B5EF4-FFF2-40B4-BE49-F238E27FC236}">
                    <a16:creationId xmlns:a16="http://schemas.microsoft.com/office/drawing/2014/main" xmlns="" id="{D157DC52-CC61-4F08-98C8-93600B025CF0}"/>
                  </a:ext>
                </a:extLst>
              </p:cNvPr>
              <p:cNvCxnSpPr/>
              <p:nvPr/>
            </p:nvCxnSpPr>
            <p:spPr>
              <a:xfrm>
                <a:off x="4894263" y="3859022"/>
                <a:ext cx="646112" cy="0"/>
              </a:xfrm>
              <a:prstGeom prst="straightConnector1">
                <a:avLst/>
              </a:prstGeom>
              <a:ln w="76200">
                <a:solidFill>
                  <a:srgbClr val="643935"/>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D4F8EC57-36A3-47D1-98EE-C56175CCE88F}"/>
                  </a:ext>
                </a:extLst>
              </p:cNvPr>
              <p:cNvCxnSpPr>
                <a:stCxn id="56" idx="2"/>
              </p:cNvCxnSpPr>
              <p:nvPr/>
            </p:nvCxnSpPr>
            <p:spPr>
              <a:xfrm flipH="1">
                <a:off x="4935538" y="3012884"/>
                <a:ext cx="0" cy="846138"/>
              </a:xfrm>
              <a:prstGeom prst="line">
                <a:avLst/>
              </a:prstGeom>
              <a:ln w="76200">
                <a:solidFill>
                  <a:srgbClr val="643935"/>
                </a:solidFill>
              </a:ln>
            </p:spPr>
            <p:style>
              <a:lnRef idx="1">
                <a:schemeClr val="accent1"/>
              </a:lnRef>
              <a:fillRef idx="0">
                <a:schemeClr val="accent1"/>
              </a:fillRef>
              <a:effectRef idx="0">
                <a:schemeClr val="accent1"/>
              </a:effectRef>
              <a:fontRef idx="minor">
                <a:schemeClr val="tx1"/>
              </a:fontRef>
            </p:style>
          </p:cxnSp>
        </p:grpSp>
        <p:sp>
          <p:nvSpPr>
            <p:cNvPr id="16" name="Rounded Rectangle 15">
              <a:extLst>
                <a:ext uri="{FF2B5EF4-FFF2-40B4-BE49-F238E27FC236}">
                  <a16:creationId xmlns:a16="http://schemas.microsoft.com/office/drawing/2014/main" xmlns="" id="{ED2FA845-D1CB-4CC4-A4B8-C95480EC9980}"/>
                </a:ext>
              </a:extLst>
            </p:cNvPr>
            <p:cNvSpPr/>
            <p:nvPr/>
          </p:nvSpPr>
          <p:spPr>
            <a:xfrm>
              <a:off x="4289425" y="1663509"/>
              <a:ext cx="1292225" cy="728663"/>
            </a:xfrm>
            <a:prstGeom prst="roundRect">
              <a:avLst>
                <a:gd name="adj" fmla="val 2243"/>
              </a:avLst>
            </a:prstGeom>
            <a:solidFill>
              <a:srgbClr val="E36D60"/>
            </a:solid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360000" rIns="360000" anchor="ctr"/>
            <a:lstStyle/>
            <a:p>
              <a:pPr algn="ctr" eaLnBrk="1" fontAlgn="auto" hangingPunct="1">
                <a:spcBef>
                  <a:spcPts val="0"/>
                </a:spcBef>
                <a:spcAft>
                  <a:spcPts val="0"/>
                </a:spcAft>
                <a:defRPr/>
              </a:pPr>
              <a:endParaRPr lang="en-GB" dirty="0">
                <a:solidFill>
                  <a:srgbClr val="1C1C1C"/>
                </a:solidFill>
                <a:latin typeface="Twinkl" pitchFamily="2" charset="0"/>
              </a:endParaRPr>
            </a:p>
          </p:txBody>
        </p:sp>
        <p:sp>
          <p:nvSpPr>
            <p:cNvPr id="36" name="Rounded Rectangle 35">
              <a:extLst>
                <a:ext uri="{FF2B5EF4-FFF2-40B4-BE49-F238E27FC236}">
                  <a16:creationId xmlns:a16="http://schemas.microsoft.com/office/drawing/2014/main" xmlns="" id="{4C58F5CD-A91C-4C97-9F27-FE55D7B6B372}"/>
                </a:ext>
              </a:extLst>
            </p:cNvPr>
            <p:cNvSpPr/>
            <p:nvPr/>
          </p:nvSpPr>
          <p:spPr>
            <a:xfrm>
              <a:off x="5710238" y="1663509"/>
              <a:ext cx="1292225" cy="728663"/>
            </a:xfrm>
            <a:prstGeom prst="roundRect">
              <a:avLst>
                <a:gd name="adj" fmla="val 2243"/>
              </a:avLst>
            </a:prstGeom>
            <a:solidFill>
              <a:srgbClr val="E36D60"/>
            </a:solid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360000" rIns="360000" anchor="ctr"/>
            <a:lstStyle/>
            <a:p>
              <a:pPr algn="ctr" eaLnBrk="1" fontAlgn="auto" hangingPunct="1">
                <a:spcBef>
                  <a:spcPts val="0"/>
                </a:spcBef>
                <a:spcAft>
                  <a:spcPts val="0"/>
                </a:spcAft>
                <a:defRPr/>
              </a:pPr>
              <a:endParaRPr lang="en-GB" dirty="0">
                <a:solidFill>
                  <a:srgbClr val="1C1C1C"/>
                </a:solidFill>
                <a:latin typeface="Twinkl" pitchFamily="2" charset="0"/>
              </a:endParaRPr>
            </a:p>
          </p:txBody>
        </p:sp>
        <p:sp>
          <p:nvSpPr>
            <p:cNvPr id="37" name="Rounded Rectangle 36">
              <a:extLst>
                <a:ext uri="{FF2B5EF4-FFF2-40B4-BE49-F238E27FC236}">
                  <a16:creationId xmlns:a16="http://schemas.microsoft.com/office/drawing/2014/main" xmlns="" id="{192709B6-CEE2-4C08-B536-EE7B07313343}"/>
                </a:ext>
              </a:extLst>
            </p:cNvPr>
            <p:cNvSpPr/>
            <p:nvPr/>
          </p:nvSpPr>
          <p:spPr>
            <a:xfrm>
              <a:off x="7132638" y="1663509"/>
              <a:ext cx="1292225" cy="728663"/>
            </a:xfrm>
            <a:prstGeom prst="roundRect">
              <a:avLst>
                <a:gd name="adj" fmla="val 2243"/>
              </a:avLst>
            </a:prstGeom>
            <a:solidFill>
              <a:srgbClr val="E36D60"/>
            </a:solid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360000" rIns="360000" anchor="ctr"/>
            <a:lstStyle/>
            <a:p>
              <a:pPr algn="ctr" eaLnBrk="1" fontAlgn="auto" hangingPunct="1">
                <a:spcBef>
                  <a:spcPts val="0"/>
                </a:spcBef>
                <a:spcAft>
                  <a:spcPts val="0"/>
                </a:spcAft>
                <a:defRPr/>
              </a:pPr>
              <a:endParaRPr lang="en-GB" dirty="0">
                <a:solidFill>
                  <a:srgbClr val="1C1C1C"/>
                </a:solidFill>
                <a:latin typeface="Twinkl" pitchFamily="2" charset="0"/>
              </a:endParaRPr>
            </a:p>
          </p:txBody>
        </p:sp>
        <p:sp>
          <p:nvSpPr>
            <p:cNvPr id="14" name="Rounded Rectangle 13">
              <a:extLst>
                <a:ext uri="{FF2B5EF4-FFF2-40B4-BE49-F238E27FC236}">
                  <a16:creationId xmlns:a16="http://schemas.microsoft.com/office/drawing/2014/main" xmlns="" id="{03B6A8FD-E1AD-4CF5-86F6-EBFD03A9709B}"/>
                </a:ext>
              </a:extLst>
            </p:cNvPr>
            <p:cNvSpPr/>
            <p:nvPr/>
          </p:nvSpPr>
          <p:spPr>
            <a:xfrm>
              <a:off x="2754313" y="3184334"/>
              <a:ext cx="1292225" cy="1349375"/>
            </a:xfrm>
            <a:prstGeom prst="roundRect">
              <a:avLst>
                <a:gd name="adj" fmla="val 2243"/>
              </a:avLst>
            </a:prstGeom>
            <a:solidFill>
              <a:srgbClr val="E36D60"/>
            </a:solid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360000" rIns="360000" anchor="ctr"/>
            <a:lstStyle/>
            <a:p>
              <a:pPr algn="ctr" eaLnBrk="1" fontAlgn="auto" hangingPunct="1">
                <a:spcBef>
                  <a:spcPts val="0"/>
                </a:spcBef>
                <a:spcAft>
                  <a:spcPts val="0"/>
                </a:spcAft>
                <a:defRPr/>
              </a:pPr>
              <a:endParaRPr lang="en-GB" dirty="0">
                <a:solidFill>
                  <a:srgbClr val="1C1C1C"/>
                </a:solidFill>
                <a:latin typeface="Twinkl" pitchFamily="2" charset="0"/>
              </a:endParaRPr>
            </a:p>
          </p:txBody>
        </p:sp>
        <p:cxnSp>
          <p:nvCxnSpPr>
            <p:cNvPr id="48" name="Straight Arrow Connector 47">
              <a:extLst>
                <a:ext uri="{FF2B5EF4-FFF2-40B4-BE49-F238E27FC236}">
                  <a16:creationId xmlns:a16="http://schemas.microsoft.com/office/drawing/2014/main" xmlns="" id="{FEC7DDD2-EDED-4533-B7EF-8F31C49045C6}"/>
                </a:ext>
              </a:extLst>
            </p:cNvPr>
            <p:cNvCxnSpPr/>
            <p:nvPr/>
          </p:nvCxnSpPr>
          <p:spPr>
            <a:xfrm flipH="1">
              <a:off x="3400425" y="2863659"/>
              <a:ext cx="0" cy="450850"/>
            </a:xfrm>
            <a:prstGeom prst="straightConnector1">
              <a:avLst/>
            </a:prstGeom>
            <a:ln w="76200">
              <a:solidFill>
                <a:srgbClr val="643935"/>
              </a:solidFill>
              <a:tailEnd type="triangle"/>
            </a:ln>
          </p:spPr>
          <p:style>
            <a:lnRef idx="1">
              <a:schemeClr val="accent1"/>
            </a:lnRef>
            <a:fillRef idx="0">
              <a:schemeClr val="accent1"/>
            </a:fillRef>
            <a:effectRef idx="0">
              <a:schemeClr val="accent1"/>
            </a:effectRef>
            <a:fontRef idx="minor">
              <a:schemeClr val="tx1"/>
            </a:fontRef>
          </p:style>
        </p:cxnSp>
        <p:sp>
          <p:nvSpPr>
            <p:cNvPr id="10" name="Rounded Rectangle 9">
              <a:extLst>
                <a:ext uri="{FF2B5EF4-FFF2-40B4-BE49-F238E27FC236}">
                  <a16:creationId xmlns:a16="http://schemas.microsoft.com/office/drawing/2014/main" xmlns="" id="{FF55354C-7BD7-4905-8A3A-1B258A7D3183}"/>
                </a:ext>
              </a:extLst>
            </p:cNvPr>
            <p:cNvSpPr/>
            <p:nvPr/>
          </p:nvSpPr>
          <p:spPr>
            <a:xfrm>
              <a:off x="2754313" y="1663509"/>
              <a:ext cx="1292225" cy="1350963"/>
            </a:xfrm>
            <a:prstGeom prst="roundRect">
              <a:avLst>
                <a:gd name="adj" fmla="val 2243"/>
              </a:avLst>
            </a:prstGeom>
            <a:solidFill>
              <a:srgbClr val="E36D60"/>
            </a:solid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360000" rIns="360000" anchor="ctr"/>
            <a:lstStyle/>
            <a:p>
              <a:pPr algn="ctr" eaLnBrk="1" fontAlgn="auto" hangingPunct="1">
                <a:spcBef>
                  <a:spcPts val="0"/>
                </a:spcBef>
                <a:spcAft>
                  <a:spcPts val="0"/>
                </a:spcAft>
                <a:defRPr/>
              </a:pPr>
              <a:endParaRPr lang="en-GB" dirty="0">
                <a:solidFill>
                  <a:srgbClr val="1C1C1C"/>
                </a:solidFill>
                <a:latin typeface="Twinkl" pitchFamily="2" charset="0"/>
              </a:endParaRPr>
            </a:p>
          </p:txBody>
        </p:sp>
        <p:pic>
          <p:nvPicPr>
            <p:cNvPr id="13331" name="Picture 48">
              <a:extLst>
                <a:ext uri="{FF2B5EF4-FFF2-40B4-BE49-F238E27FC236}">
                  <a16:creationId xmlns:a16="http://schemas.microsoft.com/office/drawing/2014/main" xmlns="" id="{5DEC2035-8B10-42E6-AF01-37A08AA0FB2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00812" y="2076450"/>
              <a:ext cx="980150" cy="580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2" name="Picture 49">
              <a:extLst>
                <a:ext uri="{FF2B5EF4-FFF2-40B4-BE49-F238E27FC236}">
                  <a16:creationId xmlns:a16="http://schemas.microsoft.com/office/drawing/2014/main" xmlns="" id="{F76A5049-AA9E-4D57-86F7-14FEB64BEA5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64979" y="3636482"/>
              <a:ext cx="1093898" cy="490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3" name="Picture 51">
              <a:extLst>
                <a:ext uri="{FF2B5EF4-FFF2-40B4-BE49-F238E27FC236}">
                  <a16:creationId xmlns:a16="http://schemas.microsoft.com/office/drawing/2014/main" xmlns="" id="{2C098065-A097-4073-B8DE-247BFB16D28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913332" y="4855889"/>
              <a:ext cx="991093" cy="1043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4" name="Picture 52">
              <a:extLst>
                <a:ext uri="{FF2B5EF4-FFF2-40B4-BE49-F238E27FC236}">
                  <a16:creationId xmlns:a16="http://schemas.microsoft.com/office/drawing/2014/main" xmlns="" id="{FE2B4064-2C22-4355-B765-4F305084A3EB}"/>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442123">
              <a:off x="6023214" y="1758894"/>
              <a:ext cx="635792" cy="58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5" name="Picture 53">
              <a:extLst>
                <a:ext uri="{FF2B5EF4-FFF2-40B4-BE49-F238E27FC236}">
                  <a16:creationId xmlns:a16="http://schemas.microsoft.com/office/drawing/2014/main" xmlns="" id="{F719D500-9754-4A7B-8DBE-E1E26C76E6AC}"/>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419605" y="1839463"/>
              <a:ext cx="947838" cy="378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6" name="Picture 54">
              <a:extLst>
                <a:ext uri="{FF2B5EF4-FFF2-40B4-BE49-F238E27FC236}">
                  <a16:creationId xmlns:a16="http://schemas.microsoft.com/office/drawing/2014/main" xmlns="" id="{D9493AB7-4A7A-40C4-A6F8-3B1A9F904636}"/>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253056" y="1766514"/>
              <a:ext cx="1060364" cy="456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 name="Rounded Rectangle 55">
              <a:extLst>
                <a:ext uri="{FF2B5EF4-FFF2-40B4-BE49-F238E27FC236}">
                  <a16:creationId xmlns:a16="http://schemas.microsoft.com/office/drawing/2014/main" xmlns="" id="{A57E91AD-A558-4B04-9009-CFC5A09E04CD}"/>
                </a:ext>
              </a:extLst>
            </p:cNvPr>
            <p:cNvSpPr/>
            <p:nvPr/>
          </p:nvSpPr>
          <p:spPr>
            <a:xfrm>
              <a:off x="4289425" y="2374709"/>
              <a:ext cx="1292225" cy="638175"/>
            </a:xfrm>
            <a:prstGeom prst="roundRect">
              <a:avLst>
                <a:gd name="adj" fmla="val 2243"/>
              </a:avLst>
            </a:prstGeom>
            <a:no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08000" rIns="108000" anchor="ctr"/>
            <a:lstStyle/>
            <a:p>
              <a:pPr algn="ctr" eaLnBrk="1" fontAlgn="auto" hangingPunct="1">
                <a:spcBef>
                  <a:spcPts val="0"/>
                </a:spcBef>
                <a:spcAft>
                  <a:spcPts val="0"/>
                </a:spcAft>
                <a:defRPr/>
              </a:pPr>
              <a:r>
                <a:rPr lang="en-GB" sz="1600" dirty="0">
                  <a:solidFill>
                    <a:srgbClr val="1C1C1C"/>
                  </a:solidFill>
                  <a:latin typeface="Twinkl" pitchFamily="2" charset="0"/>
                </a:rPr>
                <a:t>smooth muscle cell</a:t>
              </a:r>
            </a:p>
          </p:txBody>
        </p:sp>
        <p:sp>
          <p:nvSpPr>
            <p:cNvPr id="62" name="Rounded Rectangle 61">
              <a:extLst>
                <a:ext uri="{FF2B5EF4-FFF2-40B4-BE49-F238E27FC236}">
                  <a16:creationId xmlns:a16="http://schemas.microsoft.com/office/drawing/2014/main" xmlns="" id="{118E6724-3298-494E-B390-70CA0BA516CF}"/>
                </a:ext>
              </a:extLst>
            </p:cNvPr>
            <p:cNvSpPr/>
            <p:nvPr/>
          </p:nvSpPr>
          <p:spPr>
            <a:xfrm>
              <a:off x="5705475" y="2374709"/>
              <a:ext cx="1296988" cy="638175"/>
            </a:xfrm>
            <a:prstGeom prst="roundRect">
              <a:avLst>
                <a:gd name="adj" fmla="val 2243"/>
              </a:avLst>
            </a:prstGeom>
            <a:no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08000" rIns="108000" anchor="ctr"/>
            <a:lstStyle/>
            <a:p>
              <a:pPr algn="ctr" eaLnBrk="1" fontAlgn="auto" hangingPunct="1">
                <a:spcBef>
                  <a:spcPts val="0"/>
                </a:spcBef>
                <a:spcAft>
                  <a:spcPts val="0"/>
                </a:spcAft>
                <a:defRPr/>
              </a:pPr>
              <a:r>
                <a:rPr lang="en-GB" sz="1700" dirty="0">
                  <a:solidFill>
                    <a:srgbClr val="1C1C1C"/>
                  </a:solidFill>
                  <a:latin typeface="Twinkl" pitchFamily="2" charset="0"/>
                </a:rPr>
                <a:t>bone cell</a:t>
              </a:r>
            </a:p>
          </p:txBody>
        </p:sp>
        <p:grpSp>
          <p:nvGrpSpPr>
            <p:cNvPr id="13339" name="Group 65">
              <a:extLst>
                <a:ext uri="{FF2B5EF4-FFF2-40B4-BE49-F238E27FC236}">
                  <a16:creationId xmlns:a16="http://schemas.microsoft.com/office/drawing/2014/main" xmlns="" id="{10200132-24D3-4913-83E0-E2C69328A9DA}"/>
                </a:ext>
              </a:extLst>
            </p:cNvPr>
            <p:cNvGrpSpPr>
              <a:grpSpLocks/>
            </p:cNvGrpSpPr>
            <p:nvPr/>
          </p:nvGrpSpPr>
          <p:grpSpPr bwMode="auto">
            <a:xfrm flipH="1">
              <a:off x="7176227" y="3013092"/>
              <a:ext cx="646215" cy="845927"/>
              <a:chOff x="4893524" y="3013093"/>
              <a:chExt cx="646215" cy="845927"/>
            </a:xfrm>
          </p:grpSpPr>
          <p:cxnSp>
            <p:nvCxnSpPr>
              <p:cNvPr id="67" name="Straight Arrow Connector 66">
                <a:extLst>
                  <a:ext uri="{FF2B5EF4-FFF2-40B4-BE49-F238E27FC236}">
                    <a16:creationId xmlns:a16="http://schemas.microsoft.com/office/drawing/2014/main" xmlns="" id="{76A866A2-81F0-4736-8EF9-15744EC66605}"/>
                  </a:ext>
                </a:extLst>
              </p:cNvPr>
              <p:cNvCxnSpPr/>
              <p:nvPr/>
            </p:nvCxnSpPr>
            <p:spPr>
              <a:xfrm>
                <a:off x="4892766" y="3859023"/>
                <a:ext cx="647700" cy="0"/>
              </a:xfrm>
              <a:prstGeom prst="straightConnector1">
                <a:avLst/>
              </a:prstGeom>
              <a:ln w="76200">
                <a:solidFill>
                  <a:srgbClr val="643935"/>
                </a:solidFill>
                <a:tailEnd type="triangle"/>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xmlns="" id="{2001E20E-0B7C-4F78-98ED-C9BDD7C7E8DB}"/>
                  </a:ext>
                </a:extLst>
              </p:cNvPr>
              <p:cNvCxnSpPr/>
              <p:nvPr/>
            </p:nvCxnSpPr>
            <p:spPr>
              <a:xfrm flipH="1">
                <a:off x="4934041" y="3012885"/>
                <a:ext cx="0" cy="846138"/>
              </a:xfrm>
              <a:prstGeom prst="line">
                <a:avLst/>
              </a:prstGeom>
              <a:ln w="76200">
                <a:solidFill>
                  <a:srgbClr val="643935"/>
                </a:solidFill>
              </a:ln>
            </p:spPr>
            <p:style>
              <a:lnRef idx="1">
                <a:schemeClr val="accent1"/>
              </a:lnRef>
              <a:fillRef idx="0">
                <a:schemeClr val="accent1"/>
              </a:fillRef>
              <a:effectRef idx="0">
                <a:schemeClr val="accent1"/>
              </a:effectRef>
              <a:fontRef idx="minor">
                <a:schemeClr val="tx1"/>
              </a:fontRef>
            </p:style>
          </p:cxnSp>
        </p:grpSp>
        <p:sp>
          <p:nvSpPr>
            <p:cNvPr id="64" name="Rounded Rectangle 63">
              <a:extLst>
                <a:ext uri="{FF2B5EF4-FFF2-40B4-BE49-F238E27FC236}">
                  <a16:creationId xmlns:a16="http://schemas.microsoft.com/office/drawing/2014/main" xmlns="" id="{3444A6DE-1CDC-4B38-9F80-DE76061E5A6A}"/>
                </a:ext>
              </a:extLst>
            </p:cNvPr>
            <p:cNvSpPr/>
            <p:nvPr/>
          </p:nvSpPr>
          <p:spPr>
            <a:xfrm>
              <a:off x="7127875" y="2374709"/>
              <a:ext cx="1296988" cy="638175"/>
            </a:xfrm>
            <a:prstGeom prst="roundRect">
              <a:avLst>
                <a:gd name="adj" fmla="val 2243"/>
              </a:avLst>
            </a:prstGeom>
            <a:noFill/>
            <a:ln w="3810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08000" rIns="108000" anchor="ctr"/>
            <a:lstStyle/>
            <a:p>
              <a:pPr algn="ctr" eaLnBrk="1" fontAlgn="auto" hangingPunct="1">
                <a:spcBef>
                  <a:spcPts val="0"/>
                </a:spcBef>
                <a:spcAft>
                  <a:spcPts val="0"/>
                </a:spcAft>
                <a:defRPr/>
              </a:pPr>
              <a:r>
                <a:rPr lang="en-GB" sz="1700" dirty="0">
                  <a:solidFill>
                    <a:srgbClr val="1C1C1C"/>
                  </a:solidFill>
                  <a:latin typeface="Twinkl" pitchFamily="2" charset="0"/>
                </a:rPr>
                <a:t>nerve cell</a:t>
              </a:r>
            </a:p>
          </p:txBody>
        </p:sp>
        <p:pic>
          <p:nvPicPr>
            <p:cNvPr id="13341" name="Picture 68">
              <a:extLst>
                <a:ext uri="{FF2B5EF4-FFF2-40B4-BE49-F238E27FC236}">
                  <a16:creationId xmlns:a16="http://schemas.microsoft.com/office/drawing/2014/main" xmlns="" id="{DBA2C483-4D67-4BF1-91C0-08697945598F}"/>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5986275" y="3723800"/>
              <a:ext cx="709670" cy="971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extBox 1"/>
          <p:cNvSpPr txBox="1"/>
          <p:nvPr/>
        </p:nvSpPr>
        <p:spPr>
          <a:xfrm>
            <a:off x="4289425" y="1264596"/>
            <a:ext cx="4135438" cy="369332"/>
          </a:xfrm>
          <a:prstGeom prst="rect">
            <a:avLst/>
          </a:prstGeom>
          <a:noFill/>
        </p:spPr>
        <p:txBody>
          <a:bodyPr wrap="square" rtlCol="0">
            <a:spAutoFit/>
          </a:bodyPr>
          <a:lstStyle/>
          <a:p>
            <a:pPr algn="ctr"/>
            <a:r>
              <a:rPr lang="en-GB" dirty="0" smtClean="0"/>
              <a:t>There are three types of muscle: </a:t>
            </a:r>
            <a:endParaRPr lang="en-GB" dirty="0"/>
          </a:p>
        </p:txBody>
      </p:sp>
    </p:spTree>
    <p:extLst>
      <p:ext uri="{BB962C8B-B14F-4D97-AF65-F5344CB8AC3E}">
        <p14:creationId xmlns:p14="http://schemas.microsoft.com/office/powerpoint/2010/main" val="42667925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xmlns="" id="{CD3CA39C-C345-4D46-AD12-2C53006DF3E0}"/>
              </a:ext>
            </a:extLst>
          </p:cNvPr>
          <p:cNvSpPr/>
          <p:nvPr/>
        </p:nvSpPr>
        <p:spPr>
          <a:xfrm>
            <a:off x="855663" y="2035175"/>
            <a:ext cx="4783137" cy="4057650"/>
          </a:xfrm>
          <a:prstGeom prst="roundRect">
            <a:avLst>
              <a:gd name="adj" fmla="val 2243"/>
            </a:avLst>
          </a:prstGeom>
          <a:noFill/>
          <a:ln w="5715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r>
              <a:rPr lang="en-GB" sz="2000" dirty="0">
                <a:solidFill>
                  <a:srgbClr val="1C1C1C"/>
                </a:solidFill>
                <a:latin typeface="+mj-lt"/>
              </a:rPr>
              <a:t>Some muscle movement is voluntary and we can control it. Other muscle movement is involuntary and we don’t have control over it.</a:t>
            </a:r>
          </a:p>
          <a:p>
            <a:pPr algn="ctr" eaLnBrk="1" fontAlgn="auto" hangingPunct="1">
              <a:spcBef>
                <a:spcPts val="0"/>
              </a:spcBef>
              <a:spcAft>
                <a:spcPts val="0"/>
              </a:spcAft>
              <a:defRPr/>
            </a:pPr>
            <a:endParaRPr lang="en-GB" sz="2000" dirty="0">
              <a:solidFill>
                <a:srgbClr val="1C1C1C"/>
              </a:solidFill>
              <a:latin typeface="+mj-lt"/>
            </a:endParaRPr>
          </a:p>
          <a:p>
            <a:pPr algn="ctr" eaLnBrk="1" fontAlgn="auto" hangingPunct="1">
              <a:spcBef>
                <a:spcPts val="0"/>
              </a:spcBef>
              <a:spcAft>
                <a:spcPts val="0"/>
              </a:spcAft>
              <a:defRPr/>
            </a:pPr>
            <a:r>
              <a:rPr lang="en-GB" sz="2000" dirty="0">
                <a:solidFill>
                  <a:srgbClr val="1C1C1C"/>
                </a:solidFill>
                <a:latin typeface="+mj-lt"/>
              </a:rPr>
              <a:t>Look at the pictures to the right: Which shows voluntary muscle movement and which shows involuntary? </a:t>
            </a:r>
          </a:p>
          <a:p>
            <a:pPr algn="ctr" eaLnBrk="1" fontAlgn="auto" hangingPunct="1">
              <a:spcBef>
                <a:spcPts val="0"/>
              </a:spcBef>
              <a:spcAft>
                <a:spcPts val="0"/>
              </a:spcAft>
              <a:defRPr/>
            </a:pPr>
            <a:endParaRPr lang="en-GB" sz="2000" dirty="0">
              <a:solidFill>
                <a:srgbClr val="1C1C1C"/>
              </a:solidFill>
              <a:latin typeface="+mj-lt"/>
            </a:endParaRPr>
          </a:p>
          <a:p>
            <a:pPr algn="ctr" eaLnBrk="1" fontAlgn="auto" hangingPunct="1">
              <a:spcBef>
                <a:spcPts val="0"/>
              </a:spcBef>
              <a:spcAft>
                <a:spcPts val="0"/>
              </a:spcAft>
              <a:defRPr/>
            </a:pPr>
            <a:r>
              <a:rPr lang="en-GB" sz="2000" dirty="0" smtClean="0">
                <a:solidFill>
                  <a:srgbClr val="1C1C1C"/>
                </a:solidFill>
                <a:latin typeface="+mj-lt"/>
              </a:rPr>
              <a:t>Can you think of any </a:t>
            </a:r>
            <a:r>
              <a:rPr lang="en-GB" sz="2000" dirty="0">
                <a:solidFill>
                  <a:srgbClr val="1C1C1C"/>
                </a:solidFill>
                <a:latin typeface="+mj-lt"/>
              </a:rPr>
              <a:t>other involuntary or involuntary movements?</a:t>
            </a:r>
          </a:p>
        </p:txBody>
      </p:sp>
      <p:sp>
        <p:nvSpPr>
          <p:cNvPr id="17411" name="Title 5">
            <a:extLst>
              <a:ext uri="{FF2B5EF4-FFF2-40B4-BE49-F238E27FC236}">
                <a16:creationId xmlns:a16="http://schemas.microsoft.com/office/drawing/2014/main" xmlns="" id="{7D23AF44-B98F-43DC-ABD1-A7F4D06ABCF1}"/>
              </a:ext>
            </a:extLst>
          </p:cNvPr>
          <p:cNvSpPr>
            <a:spLocks noGrp="1"/>
          </p:cNvSpPr>
          <p:nvPr>
            <p:ph type="title"/>
          </p:nvPr>
        </p:nvSpPr>
        <p:spPr>
          <a:xfrm>
            <a:off x="484188" y="935038"/>
            <a:ext cx="8220075" cy="631825"/>
          </a:xfrm>
        </p:spPr>
        <p:txBody>
          <a:bodyPr>
            <a:noAutofit/>
          </a:bodyPr>
          <a:lstStyle/>
          <a:p>
            <a:pPr algn="ctr" eaLnBrk="1" hangingPunct="1">
              <a:defRPr/>
            </a:pPr>
            <a:r>
              <a:rPr lang="en-GB" altLang="en-US" sz="3600" dirty="0">
                <a:latin typeface="+mj-lt"/>
              </a:rPr>
              <a:t>Voluntary and Involuntary</a:t>
            </a:r>
          </a:p>
        </p:txBody>
      </p:sp>
      <p:sp>
        <p:nvSpPr>
          <p:cNvPr id="26" name="Rounded Rectangle 25">
            <a:extLst>
              <a:ext uri="{FF2B5EF4-FFF2-40B4-BE49-F238E27FC236}">
                <a16:creationId xmlns:a16="http://schemas.microsoft.com/office/drawing/2014/main" xmlns="" id="{8C480A79-505B-4861-847E-C4FA1D84D77D}"/>
              </a:ext>
            </a:extLst>
          </p:cNvPr>
          <p:cNvSpPr/>
          <p:nvPr/>
        </p:nvSpPr>
        <p:spPr>
          <a:xfrm>
            <a:off x="5853113" y="2035175"/>
            <a:ext cx="2398712" cy="1930400"/>
          </a:xfrm>
          <a:prstGeom prst="roundRect">
            <a:avLst>
              <a:gd name="adj" fmla="val 2243"/>
            </a:avLst>
          </a:prstGeom>
          <a:solidFill>
            <a:srgbClr val="E36D60"/>
          </a:solidFill>
          <a:ln w="5715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endParaRPr lang="en-GB" sz="2000" dirty="0">
              <a:solidFill>
                <a:srgbClr val="1C1C1C"/>
              </a:solidFill>
              <a:latin typeface="Sassoon Infant Md"/>
            </a:endParaRPr>
          </a:p>
        </p:txBody>
      </p:sp>
      <p:sp>
        <p:nvSpPr>
          <p:cNvPr id="29" name="Rounded Rectangle 28">
            <a:extLst>
              <a:ext uri="{FF2B5EF4-FFF2-40B4-BE49-F238E27FC236}">
                <a16:creationId xmlns:a16="http://schemas.microsoft.com/office/drawing/2014/main" xmlns="" id="{221D964F-F5CE-4EA2-B17E-ABAD8A7C2863}"/>
              </a:ext>
            </a:extLst>
          </p:cNvPr>
          <p:cNvSpPr/>
          <p:nvPr/>
        </p:nvSpPr>
        <p:spPr>
          <a:xfrm>
            <a:off x="5853113" y="4162425"/>
            <a:ext cx="2398712" cy="1930400"/>
          </a:xfrm>
          <a:prstGeom prst="roundRect">
            <a:avLst>
              <a:gd name="adj" fmla="val 2243"/>
            </a:avLst>
          </a:prstGeom>
          <a:solidFill>
            <a:srgbClr val="E36D60"/>
          </a:solidFill>
          <a:ln w="5715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endParaRPr lang="en-GB" sz="2000" dirty="0">
              <a:solidFill>
                <a:srgbClr val="1C1C1C"/>
              </a:solidFill>
              <a:latin typeface="Sassoon Infant Md"/>
            </a:endParaRPr>
          </a:p>
        </p:txBody>
      </p:sp>
      <p:pic>
        <p:nvPicPr>
          <p:cNvPr id="17415" name="Picture 1">
            <a:extLst>
              <a:ext uri="{FF2B5EF4-FFF2-40B4-BE49-F238E27FC236}">
                <a16:creationId xmlns:a16="http://schemas.microsoft.com/office/drawing/2014/main" xmlns="" id="{D99CA270-5C8C-4ECC-9C5B-D339F9943C5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96013" y="2130425"/>
            <a:ext cx="1471612"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29">
            <a:extLst>
              <a:ext uri="{FF2B5EF4-FFF2-40B4-BE49-F238E27FC236}">
                <a16:creationId xmlns:a16="http://schemas.microsoft.com/office/drawing/2014/main" xmlns="" id="{EB7B2611-6788-4452-BB6F-B95E0D7F5B5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38913" y="4460875"/>
            <a:ext cx="971550" cy="133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86666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xmlns="" id="{CD3CA39C-C345-4D46-AD12-2C53006DF3E0}"/>
              </a:ext>
            </a:extLst>
          </p:cNvPr>
          <p:cNvSpPr/>
          <p:nvPr/>
        </p:nvSpPr>
        <p:spPr>
          <a:xfrm>
            <a:off x="855663" y="2035175"/>
            <a:ext cx="4783137" cy="4057650"/>
          </a:xfrm>
          <a:prstGeom prst="roundRect">
            <a:avLst>
              <a:gd name="adj" fmla="val 2243"/>
            </a:avLst>
          </a:prstGeom>
          <a:noFill/>
          <a:ln w="5715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r>
              <a:rPr lang="en-GB" sz="2000" dirty="0" smtClean="0">
                <a:solidFill>
                  <a:srgbClr val="1C1C1C"/>
                </a:solidFill>
                <a:latin typeface="+mj-lt"/>
              </a:rPr>
              <a:t>Watch the following video and see what facts you can gather about the muscles of the human body.</a:t>
            </a:r>
          </a:p>
          <a:p>
            <a:pPr algn="ctr" eaLnBrk="1" fontAlgn="auto" hangingPunct="1">
              <a:spcBef>
                <a:spcPts val="0"/>
              </a:spcBef>
              <a:spcAft>
                <a:spcPts val="0"/>
              </a:spcAft>
              <a:defRPr/>
            </a:pPr>
            <a:endParaRPr lang="en-GB" sz="2000" dirty="0">
              <a:solidFill>
                <a:srgbClr val="1C1C1C"/>
              </a:solidFill>
              <a:latin typeface="+mj-lt"/>
            </a:endParaRPr>
          </a:p>
          <a:p>
            <a:pPr algn="ctr" eaLnBrk="1" fontAlgn="auto" hangingPunct="1">
              <a:spcBef>
                <a:spcPts val="0"/>
              </a:spcBef>
              <a:spcAft>
                <a:spcPts val="0"/>
              </a:spcAft>
              <a:defRPr/>
            </a:pPr>
            <a:r>
              <a:rPr lang="en-GB" sz="2000" dirty="0" smtClean="0">
                <a:hlinkClick r:id="rId3"/>
              </a:rPr>
              <a:t>https</a:t>
            </a:r>
            <a:r>
              <a:rPr lang="en-GB" sz="2000" dirty="0">
                <a:hlinkClick r:id="rId3"/>
              </a:rPr>
              <a:t>://</a:t>
            </a:r>
            <a:r>
              <a:rPr lang="en-GB" sz="2000" dirty="0" smtClean="0">
                <a:hlinkClick r:id="rId3"/>
              </a:rPr>
              <a:t>www.youtube.com/watch?v=UGSi_HwgX0k</a:t>
            </a:r>
            <a:endParaRPr lang="en-GB" sz="2000" dirty="0" smtClean="0"/>
          </a:p>
          <a:p>
            <a:pPr algn="ctr" eaLnBrk="1" fontAlgn="auto" hangingPunct="1">
              <a:spcBef>
                <a:spcPts val="0"/>
              </a:spcBef>
              <a:spcAft>
                <a:spcPts val="0"/>
              </a:spcAft>
              <a:defRPr/>
            </a:pPr>
            <a:endParaRPr lang="en-GB" sz="2000" dirty="0">
              <a:solidFill>
                <a:srgbClr val="1C1C1C"/>
              </a:solidFill>
              <a:latin typeface="+mj-lt"/>
            </a:endParaRPr>
          </a:p>
          <a:p>
            <a:pPr algn="ctr" eaLnBrk="1" fontAlgn="auto" hangingPunct="1">
              <a:spcBef>
                <a:spcPts val="0"/>
              </a:spcBef>
              <a:spcAft>
                <a:spcPts val="0"/>
              </a:spcAft>
              <a:defRPr/>
            </a:pPr>
            <a:r>
              <a:rPr lang="en-GB" sz="2000" dirty="0" smtClean="0">
                <a:solidFill>
                  <a:srgbClr val="1C1C1C"/>
                </a:solidFill>
                <a:latin typeface="+mj-lt"/>
              </a:rPr>
              <a:t>Use this information to help you complete the work on page 5 of your booklet. </a:t>
            </a:r>
            <a:endParaRPr lang="en-GB" sz="2000" dirty="0">
              <a:solidFill>
                <a:srgbClr val="1C1C1C"/>
              </a:solidFill>
              <a:latin typeface="+mj-lt"/>
            </a:endParaRPr>
          </a:p>
        </p:txBody>
      </p:sp>
      <p:sp>
        <p:nvSpPr>
          <p:cNvPr id="17411" name="Title 5">
            <a:extLst>
              <a:ext uri="{FF2B5EF4-FFF2-40B4-BE49-F238E27FC236}">
                <a16:creationId xmlns:a16="http://schemas.microsoft.com/office/drawing/2014/main" xmlns="" id="{7D23AF44-B98F-43DC-ABD1-A7F4D06ABCF1}"/>
              </a:ext>
            </a:extLst>
          </p:cNvPr>
          <p:cNvSpPr>
            <a:spLocks noGrp="1"/>
          </p:cNvSpPr>
          <p:nvPr>
            <p:ph type="title"/>
          </p:nvPr>
        </p:nvSpPr>
        <p:spPr>
          <a:xfrm>
            <a:off x="484188" y="935038"/>
            <a:ext cx="8220075" cy="631825"/>
          </a:xfrm>
        </p:spPr>
        <p:txBody>
          <a:bodyPr>
            <a:noAutofit/>
          </a:bodyPr>
          <a:lstStyle/>
          <a:p>
            <a:pPr algn="ctr" eaLnBrk="1" hangingPunct="1">
              <a:defRPr/>
            </a:pPr>
            <a:r>
              <a:rPr lang="en-GB" altLang="en-US" sz="3600" dirty="0">
                <a:latin typeface="+mj-lt"/>
              </a:rPr>
              <a:t>Voluntary and Involuntary</a:t>
            </a:r>
          </a:p>
        </p:txBody>
      </p:sp>
      <p:sp>
        <p:nvSpPr>
          <p:cNvPr id="26" name="Rounded Rectangle 25">
            <a:extLst>
              <a:ext uri="{FF2B5EF4-FFF2-40B4-BE49-F238E27FC236}">
                <a16:creationId xmlns:a16="http://schemas.microsoft.com/office/drawing/2014/main" xmlns="" id="{8C480A79-505B-4861-847E-C4FA1D84D77D}"/>
              </a:ext>
            </a:extLst>
          </p:cNvPr>
          <p:cNvSpPr/>
          <p:nvPr/>
        </p:nvSpPr>
        <p:spPr>
          <a:xfrm>
            <a:off x="5853113" y="2035175"/>
            <a:ext cx="2398712" cy="1930400"/>
          </a:xfrm>
          <a:prstGeom prst="roundRect">
            <a:avLst>
              <a:gd name="adj" fmla="val 2243"/>
            </a:avLst>
          </a:prstGeom>
          <a:solidFill>
            <a:srgbClr val="E36D60"/>
          </a:solidFill>
          <a:ln w="5715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endParaRPr lang="en-GB" sz="2000" dirty="0">
              <a:solidFill>
                <a:srgbClr val="1C1C1C"/>
              </a:solidFill>
              <a:latin typeface="Sassoon Infant Md"/>
            </a:endParaRPr>
          </a:p>
        </p:txBody>
      </p:sp>
      <p:sp>
        <p:nvSpPr>
          <p:cNvPr id="29" name="Rounded Rectangle 28">
            <a:extLst>
              <a:ext uri="{FF2B5EF4-FFF2-40B4-BE49-F238E27FC236}">
                <a16:creationId xmlns:a16="http://schemas.microsoft.com/office/drawing/2014/main" xmlns="" id="{221D964F-F5CE-4EA2-B17E-ABAD8A7C2863}"/>
              </a:ext>
            </a:extLst>
          </p:cNvPr>
          <p:cNvSpPr/>
          <p:nvPr/>
        </p:nvSpPr>
        <p:spPr>
          <a:xfrm>
            <a:off x="5853113" y="4162425"/>
            <a:ext cx="2398712" cy="1930400"/>
          </a:xfrm>
          <a:prstGeom prst="roundRect">
            <a:avLst>
              <a:gd name="adj" fmla="val 2243"/>
            </a:avLst>
          </a:prstGeom>
          <a:solidFill>
            <a:srgbClr val="E36D60"/>
          </a:solidFill>
          <a:ln w="57150">
            <a:solidFill>
              <a:srgbClr val="E36D6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lgn="ctr" eaLnBrk="1" fontAlgn="auto" hangingPunct="1">
              <a:spcBef>
                <a:spcPts val="0"/>
              </a:spcBef>
              <a:spcAft>
                <a:spcPts val="0"/>
              </a:spcAft>
              <a:defRPr/>
            </a:pPr>
            <a:endParaRPr lang="en-GB" sz="2000" dirty="0">
              <a:solidFill>
                <a:srgbClr val="1C1C1C"/>
              </a:solidFill>
              <a:latin typeface="Sassoon Infant Md"/>
            </a:endParaRPr>
          </a:p>
        </p:txBody>
      </p:sp>
      <p:pic>
        <p:nvPicPr>
          <p:cNvPr id="17415" name="Picture 1">
            <a:extLst>
              <a:ext uri="{FF2B5EF4-FFF2-40B4-BE49-F238E27FC236}">
                <a16:creationId xmlns:a16="http://schemas.microsoft.com/office/drawing/2014/main" xmlns="" id="{D99CA270-5C8C-4ECC-9C5B-D339F9943C5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96013" y="2130425"/>
            <a:ext cx="1471612"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29">
            <a:extLst>
              <a:ext uri="{FF2B5EF4-FFF2-40B4-BE49-F238E27FC236}">
                <a16:creationId xmlns:a16="http://schemas.microsoft.com/office/drawing/2014/main" xmlns="" id="{EB7B2611-6788-4452-BB6F-B95E0D7F5B5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38913" y="4460875"/>
            <a:ext cx="971550" cy="133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51497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5">
            <a:extLst>
              <a:ext uri="{FF2B5EF4-FFF2-40B4-BE49-F238E27FC236}">
                <a16:creationId xmlns:a16="http://schemas.microsoft.com/office/drawing/2014/main" xmlns="" id="{7D23AF44-B98F-43DC-ABD1-A7F4D06ABCF1}"/>
              </a:ext>
            </a:extLst>
          </p:cNvPr>
          <p:cNvSpPr>
            <a:spLocks noGrp="1"/>
          </p:cNvSpPr>
          <p:nvPr>
            <p:ph type="title"/>
          </p:nvPr>
        </p:nvSpPr>
        <p:spPr>
          <a:xfrm>
            <a:off x="357729" y="954493"/>
            <a:ext cx="8220075" cy="631825"/>
          </a:xfrm>
        </p:spPr>
        <p:txBody>
          <a:bodyPr>
            <a:noAutofit/>
          </a:bodyPr>
          <a:lstStyle/>
          <a:p>
            <a:pPr algn="ctr" eaLnBrk="1" hangingPunct="1">
              <a:defRPr/>
            </a:pPr>
            <a:r>
              <a:rPr lang="en-GB" altLang="en-US" sz="3600" dirty="0" smtClean="0">
                <a:latin typeface="+mj-lt"/>
              </a:rPr>
              <a:t>What’s the difference between a muscle, ligament and tendon?</a:t>
            </a:r>
            <a:endParaRPr lang="en-GB" altLang="en-US" sz="3600" dirty="0">
              <a:latin typeface="+mj-lt"/>
            </a:endParaRPr>
          </a:p>
        </p:txBody>
      </p:sp>
      <p:sp>
        <p:nvSpPr>
          <p:cNvPr id="3" name="Rectangle 2"/>
          <p:cNvSpPr/>
          <p:nvPr/>
        </p:nvSpPr>
        <p:spPr>
          <a:xfrm>
            <a:off x="999070" y="2398028"/>
            <a:ext cx="1800493" cy="707886"/>
          </a:xfrm>
          <a:prstGeom prst="rect">
            <a:avLst/>
          </a:prstGeom>
        </p:spPr>
        <p:txBody>
          <a:bodyPr wrap="none">
            <a:spAutoFit/>
          </a:bodyPr>
          <a:lstStyle/>
          <a:p>
            <a:r>
              <a:rPr lang="en-GB" altLang="en-US" sz="4000" b="1" dirty="0"/>
              <a:t>muscle</a:t>
            </a:r>
            <a:endParaRPr lang="en-GB" sz="4000" b="1" dirty="0"/>
          </a:p>
        </p:txBody>
      </p:sp>
      <p:sp>
        <p:nvSpPr>
          <p:cNvPr id="4" name="Rectangle 3"/>
          <p:cNvSpPr/>
          <p:nvPr/>
        </p:nvSpPr>
        <p:spPr>
          <a:xfrm>
            <a:off x="3287296" y="2398028"/>
            <a:ext cx="2427268" cy="707886"/>
          </a:xfrm>
          <a:prstGeom prst="rect">
            <a:avLst/>
          </a:prstGeom>
        </p:spPr>
        <p:txBody>
          <a:bodyPr wrap="none">
            <a:spAutoFit/>
          </a:bodyPr>
          <a:lstStyle/>
          <a:p>
            <a:r>
              <a:rPr lang="en-GB" altLang="en-US" sz="4000" b="1" dirty="0"/>
              <a:t>ligament </a:t>
            </a:r>
            <a:endParaRPr lang="en-GB" sz="4000" b="1" dirty="0"/>
          </a:p>
        </p:txBody>
      </p:sp>
      <p:sp>
        <p:nvSpPr>
          <p:cNvPr id="5" name="Rectangle 4"/>
          <p:cNvSpPr/>
          <p:nvPr/>
        </p:nvSpPr>
        <p:spPr>
          <a:xfrm>
            <a:off x="5971581" y="2398028"/>
            <a:ext cx="1811714" cy="707886"/>
          </a:xfrm>
          <a:prstGeom prst="rect">
            <a:avLst/>
          </a:prstGeom>
        </p:spPr>
        <p:txBody>
          <a:bodyPr wrap="none">
            <a:spAutoFit/>
          </a:bodyPr>
          <a:lstStyle/>
          <a:p>
            <a:r>
              <a:rPr lang="en-GB" altLang="en-US" sz="4000" b="1" dirty="0"/>
              <a:t>tendon</a:t>
            </a:r>
            <a:endParaRPr lang="en-GB" sz="4000" b="1" dirty="0"/>
          </a:p>
        </p:txBody>
      </p:sp>
      <p:sp>
        <p:nvSpPr>
          <p:cNvPr id="8" name="Rectangle 7"/>
          <p:cNvSpPr/>
          <p:nvPr/>
        </p:nvSpPr>
        <p:spPr>
          <a:xfrm>
            <a:off x="5714564" y="4073976"/>
            <a:ext cx="2623007" cy="2031325"/>
          </a:xfrm>
          <a:prstGeom prst="rect">
            <a:avLst/>
          </a:prstGeom>
        </p:spPr>
        <p:txBody>
          <a:bodyPr wrap="square">
            <a:spAutoFit/>
          </a:bodyPr>
          <a:lstStyle/>
          <a:p>
            <a:pPr algn="ctr"/>
            <a:r>
              <a:rPr lang="en-GB" dirty="0" smtClean="0"/>
              <a:t>A </a:t>
            </a:r>
            <a:r>
              <a:rPr lang="en-GB" dirty="0"/>
              <a:t>band or bundle of fibrous tissue in a human or animal body that has the ability to contract, producing movement in or maintaining the position of parts of the body.</a:t>
            </a:r>
          </a:p>
        </p:txBody>
      </p:sp>
      <p:sp>
        <p:nvSpPr>
          <p:cNvPr id="9" name="Rectangle 8"/>
          <p:cNvSpPr/>
          <p:nvPr/>
        </p:nvSpPr>
        <p:spPr>
          <a:xfrm>
            <a:off x="853430" y="4110974"/>
            <a:ext cx="2274269" cy="2031325"/>
          </a:xfrm>
          <a:prstGeom prst="rect">
            <a:avLst/>
          </a:prstGeom>
        </p:spPr>
        <p:txBody>
          <a:bodyPr wrap="square">
            <a:spAutoFit/>
          </a:bodyPr>
          <a:lstStyle/>
          <a:p>
            <a:pPr algn="ctr"/>
            <a:r>
              <a:rPr lang="en-GB" dirty="0" smtClean="0"/>
              <a:t>A </a:t>
            </a:r>
            <a:r>
              <a:rPr lang="en-GB" dirty="0"/>
              <a:t>short band of tough, flexible fibrous connective tissue which connects two bones or cartilages or holds together a </a:t>
            </a:r>
            <a:r>
              <a:rPr lang="en-GB" dirty="0" smtClean="0"/>
              <a:t>joint (such as the knee).</a:t>
            </a:r>
            <a:endParaRPr lang="en-GB" dirty="0"/>
          </a:p>
        </p:txBody>
      </p:sp>
      <p:sp>
        <p:nvSpPr>
          <p:cNvPr id="10" name="Rectangle 9"/>
          <p:cNvSpPr/>
          <p:nvPr/>
        </p:nvSpPr>
        <p:spPr>
          <a:xfrm>
            <a:off x="3462394" y="4212475"/>
            <a:ext cx="1906621" cy="1754326"/>
          </a:xfrm>
          <a:prstGeom prst="rect">
            <a:avLst/>
          </a:prstGeom>
        </p:spPr>
        <p:txBody>
          <a:bodyPr wrap="square">
            <a:spAutoFit/>
          </a:bodyPr>
          <a:lstStyle/>
          <a:p>
            <a:pPr algn="ctr"/>
            <a:r>
              <a:rPr lang="en-GB" dirty="0" smtClean="0"/>
              <a:t>A </a:t>
            </a:r>
            <a:r>
              <a:rPr lang="en-GB" dirty="0"/>
              <a:t>flexible but inelastic cord of strong fibrous collagen tissue attaching a muscle to a bone.</a:t>
            </a:r>
          </a:p>
        </p:txBody>
      </p:sp>
      <p:sp>
        <p:nvSpPr>
          <p:cNvPr id="28" name="Rectangle 27"/>
          <p:cNvSpPr/>
          <p:nvPr/>
        </p:nvSpPr>
        <p:spPr>
          <a:xfrm>
            <a:off x="2333985" y="2028696"/>
            <a:ext cx="4368372" cy="369332"/>
          </a:xfrm>
          <a:prstGeom prst="rect">
            <a:avLst/>
          </a:prstGeom>
        </p:spPr>
        <p:txBody>
          <a:bodyPr wrap="square">
            <a:spAutoFit/>
          </a:bodyPr>
          <a:lstStyle/>
          <a:p>
            <a:pPr algn="ctr"/>
            <a:r>
              <a:rPr lang="en-GB" dirty="0" smtClean="0"/>
              <a:t>Match the name to the description:</a:t>
            </a:r>
            <a:endParaRPr lang="en-GB" dirty="0"/>
          </a:p>
        </p:txBody>
      </p:sp>
    </p:spTree>
    <p:extLst>
      <p:ext uri="{BB962C8B-B14F-4D97-AF65-F5344CB8AC3E}">
        <p14:creationId xmlns:p14="http://schemas.microsoft.com/office/powerpoint/2010/main" val="32726499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5">
            <a:extLst>
              <a:ext uri="{FF2B5EF4-FFF2-40B4-BE49-F238E27FC236}">
                <a16:creationId xmlns:a16="http://schemas.microsoft.com/office/drawing/2014/main" xmlns="" id="{7D23AF44-B98F-43DC-ABD1-A7F4D06ABCF1}"/>
              </a:ext>
            </a:extLst>
          </p:cNvPr>
          <p:cNvSpPr>
            <a:spLocks noGrp="1"/>
          </p:cNvSpPr>
          <p:nvPr>
            <p:ph type="title"/>
          </p:nvPr>
        </p:nvSpPr>
        <p:spPr>
          <a:xfrm>
            <a:off x="357729" y="954493"/>
            <a:ext cx="8220075" cy="631825"/>
          </a:xfrm>
        </p:spPr>
        <p:txBody>
          <a:bodyPr>
            <a:noAutofit/>
          </a:bodyPr>
          <a:lstStyle/>
          <a:p>
            <a:pPr algn="ctr" eaLnBrk="1" hangingPunct="1">
              <a:defRPr/>
            </a:pPr>
            <a:r>
              <a:rPr lang="en-GB" altLang="en-US" sz="3600" dirty="0" smtClean="0">
                <a:latin typeface="+mj-lt"/>
              </a:rPr>
              <a:t>What’s the difference between a muscle, ligament and tendon?</a:t>
            </a:r>
            <a:endParaRPr lang="en-GB" altLang="en-US" sz="3600" dirty="0">
              <a:latin typeface="+mj-lt"/>
            </a:endParaRPr>
          </a:p>
        </p:txBody>
      </p:sp>
      <p:sp>
        <p:nvSpPr>
          <p:cNvPr id="3" name="Rectangle 2"/>
          <p:cNvSpPr/>
          <p:nvPr/>
        </p:nvSpPr>
        <p:spPr>
          <a:xfrm>
            <a:off x="999070" y="2398028"/>
            <a:ext cx="1800493" cy="707886"/>
          </a:xfrm>
          <a:prstGeom prst="rect">
            <a:avLst/>
          </a:prstGeom>
        </p:spPr>
        <p:txBody>
          <a:bodyPr wrap="none">
            <a:spAutoFit/>
          </a:bodyPr>
          <a:lstStyle/>
          <a:p>
            <a:r>
              <a:rPr lang="en-GB" altLang="en-US" sz="4000" b="1" dirty="0"/>
              <a:t>muscle</a:t>
            </a:r>
            <a:endParaRPr lang="en-GB" sz="4000" b="1" dirty="0"/>
          </a:p>
        </p:txBody>
      </p:sp>
      <p:sp>
        <p:nvSpPr>
          <p:cNvPr id="4" name="Rectangle 3"/>
          <p:cNvSpPr/>
          <p:nvPr/>
        </p:nvSpPr>
        <p:spPr>
          <a:xfrm>
            <a:off x="3287296" y="2398028"/>
            <a:ext cx="2427268" cy="707886"/>
          </a:xfrm>
          <a:prstGeom prst="rect">
            <a:avLst/>
          </a:prstGeom>
        </p:spPr>
        <p:txBody>
          <a:bodyPr wrap="none">
            <a:spAutoFit/>
          </a:bodyPr>
          <a:lstStyle/>
          <a:p>
            <a:r>
              <a:rPr lang="en-GB" altLang="en-US" sz="4000" b="1" dirty="0"/>
              <a:t>ligament </a:t>
            </a:r>
            <a:endParaRPr lang="en-GB" sz="4000" b="1" dirty="0"/>
          </a:p>
        </p:txBody>
      </p:sp>
      <p:sp>
        <p:nvSpPr>
          <p:cNvPr id="5" name="Rectangle 4"/>
          <p:cNvSpPr/>
          <p:nvPr/>
        </p:nvSpPr>
        <p:spPr>
          <a:xfrm>
            <a:off x="5971581" y="2398028"/>
            <a:ext cx="1811714" cy="707886"/>
          </a:xfrm>
          <a:prstGeom prst="rect">
            <a:avLst/>
          </a:prstGeom>
        </p:spPr>
        <p:txBody>
          <a:bodyPr wrap="none">
            <a:spAutoFit/>
          </a:bodyPr>
          <a:lstStyle/>
          <a:p>
            <a:r>
              <a:rPr lang="en-GB" altLang="en-US" sz="4000" b="1" dirty="0"/>
              <a:t>tendon</a:t>
            </a:r>
            <a:endParaRPr lang="en-GB" sz="4000" b="1" dirty="0"/>
          </a:p>
        </p:txBody>
      </p:sp>
      <p:sp>
        <p:nvSpPr>
          <p:cNvPr id="8" name="Rectangle 7"/>
          <p:cNvSpPr/>
          <p:nvPr/>
        </p:nvSpPr>
        <p:spPr>
          <a:xfrm>
            <a:off x="5714564" y="4073976"/>
            <a:ext cx="2623007" cy="2031325"/>
          </a:xfrm>
          <a:prstGeom prst="rect">
            <a:avLst/>
          </a:prstGeom>
        </p:spPr>
        <p:txBody>
          <a:bodyPr wrap="square">
            <a:spAutoFit/>
          </a:bodyPr>
          <a:lstStyle/>
          <a:p>
            <a:pPr algn="ctr"/>
            <a:r>
              <a:rPr lang="en-GB" dirty="0" smtClean="0"/>
              <a:t>A </a:t>
            </a:r>
            <a:r>
              <a:rPr lang="en-GB" dirty="0"/>
              <a:t>band or bundle of fibrous tissue in a human or animal body that has the ability to contract, producing movement in or maintaining the position of parts of the body.</a:t>
            </a:r>
          </a:p>
        </p:txBody>
      </p:sp>
      <p:sp>
        <p:nvSpPr>
          <p:cNvPr id="9" name="Rectangle 8"/>
          <p:cNvSpPr/>
          <p:nvPr/>
        </p:nvSpPr>
        <p:spPr>
          <a:xfrm>
            <a:off x="853430" y="4110974"/>
            <a:ext cx="2274269" cy="2031325"/>
          </a:xfrm>
          <a:prstGeom prst="rect">
            <a:avLst/>
          </a:prstGeom>
        </p:spPr>
        <p:txBody>
          <a:bodyPr wrap="square">
            <a:spAutoFit/>
          </a:bodyPr>
          <a:lstStyle/>
          <a:p>
            <a:pPr algn="ctr"/>
            <a:r>
              <a:rPr lang="en-GB" dirty="0" smtClean="0"/>
              <a:t>A </a:t>
            </a:r>
            <a:r>
              <a:rPr lang="en-GB" dirty="0"/>
              <a:t>short band of tough, flexible fibrous connective tissue which connects two bones or cartilages or holds together a </a:t>
            </a:r>
            <a:r>
              <a:rPr lang="en-GB" dirty="0" smtClean="0"/>
              <a:t>joint (such as the knee).</a:t>
            </a:r>
            <a:endParaRPr lang="en-GB" dirty="0"/>
          </a:p>
        </p:txBody>
      </p:sp>
      <p:sp>
        <p:nvSpPr>
          <p:cNvPr id="10" name="Rectangle 9"/>
          <p:cNvSpPr/>
          <p:nvPr/>
        </p:nvSpPr>
        <p:spPr>
          <a:xfrm>
            <a:off x="3462394" y="4212475"/>
            <a:ext cx="1906621" cy="1754326"/>
          </a:xfrm>
          <a:prstGeom prst="rect">
            <a:avLst/>
          </a:prstGeom>
        </p:spPr>
        <p:txBody>
          <a:bodyPr wrap="square">
            <a:spAutoFit/>
          </a:bodyPr>
          <a:lstStyle/>
          <a:p>
            <a:pPr algn="ctr"/>
            <a:r>
              <a:rPr lang="en-GB" dirty="0" smtClean="0"/>
              <a:t>A </a:t>
            </a:r>
            <a:r>
              <a:rPr lang="en-GB" dirty="0"/>
              <a:t>flexible but inelastic cord of strong fibrous collagen tissue attaching a muscle to a bone.</a:t>
            </a:r>
          </a:p>
        </p:txBody>
      </p:sp>
      <p:cxnSp>
        <p:nvCxnSpPr>
          <p:cNvPr id="12" name="Straight Arrow Connector 11"/>
          <p:cNvCxnSpPr/>
          <p:nvPr/>
        </p:nvCxnSpPr>
        <p:spPr>
          <a:xfrm>
            <a:off x="1733947" y="3105914"/>
            <a:ext cx="4072264" cy="96806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4" idx="2"/>
            <a:endCxn id="9" idx="0"/>
          </p:cNvCxnSpPr>
          <p:nvPr/>
        </p:nvCxnSpPr>
        <p:spPr>
          <a:xfrm flipH="1">
            <a:off x="1990565" y="3105914"/>
            <a:ext cx="2510365" cy="100506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endCxn id="10" idx="0"/>
          </p:cNvCxnSpPr>
          <p:nvPr/>
        </p:nvCxnSpPr>
        <p:spPr>
          <a:xfrm flipH="1">
            <a:off x="4415705" y="3028093"/>
            <a:ext cx="2247743" cy="118438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22083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03858" y="1993492"/>
            <a:ext cx="7867650" cy="42259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11188"/>
            <a:ext cx="8220075" cy="1198157"/>
          </a:xfrm>
        </p:spPr>
        <p:txBody>
          <a:bodyPr>
            <a:normAutofit fontScale="90000"/>
          </a:bodyPr>
          <a:lstStyle/>
          <a:p>
            <a:pPr algn="ctr" eaLnBrk="1" hangingPunct="1">
              <a:defRPr/>
            </a:pPr>
            <a:r>
              <a:rPr lang="en-GB" dirty="0"/>
              <a:t>Parts of the </a:t>
            </a:r>
            <a:r>
              <a:rPr lang="en-GB" dirty="0" smtClean="0"/>
              <a:t>Circulatory</a:t>
            </a:r>
            <a:br>
              <a:rPr lang="en-GB" dirty="0" smtClean="0"/>
            </a:br>
            <a:r>
              <a:rPr lang="en-GB" dirty="0" smtClean="0"/>
              <a:t> </a:t>
            </a:r>
            <a:r>
              <a:rPr lang="en-GB" dirty="0"/>
              <a:t>System</a:t>
            </a:r>
            <a:endParaRPr lang="en-GB" altLang="en-US" dirty="0" smtClean="0"/>
          </a:p>
        </p:txBody>
      </p:sp>
      <p:pic>
        <p:nvPicPr>
          <p:cNvPr id="26628"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
          <p:cNvSpPr>
            <a:spLocks noChangeArrowheads="1"/>
          </p:cNvSpPr>
          <p:nvPr/>
        </p:nvSpPr>
        <p:spPr bwMode="auto">
          <a:xfrm>
            <a:off x="975941" y="2806091"/>
            <a:ext cx="7123484" cy="547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altLang="en-US" sz="3200" dirty="0" smtClean="0"/>
              <a:t>Complete page 5 in your booklet.</a:t>
            </a:r>
            <a:endParaRPr lang="en-GB" altLang="en-US" sz="3200" dirty="0">
              <a:solidFill>
                <a:schemeClr val="accent2"/>
              </a:solidFill>
            </a:endParaRPr>
          </a:p>
        </p:txBody>
      </p:sp>
    </p:spTree>
    <p:extLst>
      <p:ext uri="{BB962C8B-B14F-4D97-AF65-F5344CB8AC3E}">
        <p14:creationId xmlns:p14="http://schemas.microsoft.com/office/powerpoint/2010/main" val="12757765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3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5095</TotalTime>
  <Words>631</Words>
  <Application>Microsoft Office PowerPoint</Application>
  <PresentationFormat>On-screen Show (4:3)</PresentationFormat>
  <Paragraphs>90</Paragraphs>
  <Slides>15</Slides>
  <Notes>12</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15</vt:i4>
      </vt:variant>
    </vt:vector>
  </HeadingPairs>
  <TitlesOfParts>
    <vt:vector size="25" baseType="lpstr">
      <vt:lpstr>Arial</vt:lpstr>
      <vt:lpstr>Calibri</vt:lpstr>
      <vt:lpstr>BPreplay</vt:lpstr>
      <vt:lpstr>Twinkl</vt:lpstr>
      <vt:lpstr>Sassoon Infant Rg</vt:lpstr>
      <vt:lpstr>Sassoon Infant Md</vt:lpstr>
      <vt:lpstr>Office Theme</vt:lpstr>
      <vt:lpstr>1_Office Theme</vt:lpstr>
      <vt:lpstr>2_Office Theme</vt:lpstr>
      <vt:lpstr>3_Office Theme</vt:lpstr>
      <vt:lpstr>PowerPoint Presentation</vt:lpstr>
      <vt:lpstr>PowerPoint Presentation</vt:lpstr>
      <vt:lpstr>Quick Quiz</vt:lpstr>
      <vt:lpstr>Quick Quiz</vt:lpstr>
      <vt:lpstr>The Respiratory System</vt:lpstr>
      <vt:lpstr>Parts of the Respiratory  System</vt:lpstr>
      <vt:lpstr>PowerPoint Presentation</vt:lpstr>
      <vt:lpstr>Parts of the Circulatory  System</vt:lpstr>
      <vt:lpstr>PowerPoint Presentation</vt:lpstr>
      <vt:lpstr>What are Muscles?</vt:lpstr>
      <vt:lpstr>Voluntary and Involuntary</vt:lpstr>
      <vt:lpstr>Voluntary and Involuntary</vt:lpstr>
      <vt:lpstr>What’s the difference between a muscle, ligament and tendon?</vt:lpstr>
      <vt:lpstr>What’s the difference between a muscle, ligament and tendon?</vt:lpstr>
      <vt:lpstr>Parts of the Circulatory  System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Windows User</cp:lastModifiedBy>
  <cp:revision>392</cp:revision>
  <dcterms:created xsi:type="dcterms:W3CDTF">2014-10-01T16:09:27Z</dcterms:created>
  <dcterms:modified xsi:type="dcterms:W3CDTF">2020-06-18T08:55:54Z</dcterms:modified>
</cp:coreProperties>
</file>