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3"/>
  </p:notesMasterIdLst>
  <p:handoutMasterIdLst>
    <p:handoutMasterId r:id="rId14"/>
  </p:handoutMasterIdLst>
  <p:sldIdLst>
    <p:sldId id="275" r:id="rId2"/>
    <p:sldId id="276" r:id="rId3"/>
    <p:sldId id="278" r:id="rId4"/>
    <p:sldId id="279" r:id="rId5"/>
    <p:sldId id="290" r:id="rId6"/>
    <p:sldId id="289" r:id="rId7"/>
    <p:sldId id="282" r:id="rId8"/>
    <p:sldId id="284" r:id="rId9"/>
    <p:sldId id="288" r:id="rId10"/>
    <p:sldId id="277" r:id="rId11"/>
    <p:sldId id="286" r:id="rId12"/>
  </p:sldIdLst>
  <p:sldSz cx="9144000" cy="6858000" type="screen4x3"/>
  <p:notesSz cx="6858000" cy="9144000"/>
  <p:embeddedFontLst>
    <p:embeddedFont>
      <p:font typeface="Tuffy" panose="020B0603060100000000" charset="0"/>
      <p:regular r:id="rId15"/>
      <p:bold r:id="rId16"/>
      <p:italic r:id="rId17"/>
      <p:boldItalic r:id="rId18"/>
    </p:embeddedFont>
    <p:embeddedFont>
      <p:font typeface="Tuffy-TTF" panose="020B0603060100000000" charset="0"/>
      <p:regular r:id="rId19"/>
      <p:bold r:id="rId20"/>
      <p:italic r:id="rId21"/>
      <p:boldItalic r:id="rId22"/>
    </p:embeddedFont>
    <p:embeddedFont>
      <p:font typeface="Cambria Math" panose="02040503050406030204" pitchFamily="18" charset="0"/>
      <p:regular r:id="rId23"/>
    </p:embeddedFont>
    <p:embeddedFont>
      <p:font typeface="Calibri" panose="020F0502020204030204" pitchFamily="34" charset="0"/>
      <p:regular r:id="rId24"/>
      <p:bold r:id="rId25"/>
      <p:italic r:id="rId26"/>
      <p:boldItalic r:id="rId27"/>
    </p:embeddedFont>
    <p:embeddedFont>
      <p:font typeface="Twinkl" panose="020B0604020202020204" charset="0"/>
      <p:regular r:id="rId28"/>
      <p:bold r:id="rId2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userDrawn="1">
          <p15:clr>
            <a:srgbClr val="A4A3A4"/>
          </p15:clr>
        </p15:guide>
        <p15:guide id="2" pos="2880" userDrawn="1">
          <p15:clr>
            <a:srgbClr val="A4A3A4"/>
          </p15:clr>
        </p15:guide>
        <p15:guide id="4" pos="340" userDrawn="1">
          <p15:clr>
            <a:srgbClr val="A4A3A4"/>
          </p15:clr>
        </p15:guide>
        <p15:guide id="5" orient="horz" pos="3952"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504"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7BD31"/>
    <a:srgbClr val="EC74A8"/>
    <a:srgbClr val="228F92"/>
    <a:srgbClr val="2CB7BC"/>
    <a:srgbClr val="EEBCD9"/>
    <a:srgbClr val="0079C3"/>
    <a:srgbClr val="FFE76D"/>
    <a:srgbClr val="072F54"/>
    <a:srgbClr val="003464"/>
    <a:srgbClr val="00438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varScale="1">
        <p:scale>
          <a:sx n="70" d="100"/>
          <a:sy n="70" d="100"/>
        </p:scale>
        <p:origin x="-1272" y="-96"/>
      </p:cViewPr>
      <p:guideLst>
        <p:guide orient="horz" pos="2160"/>
        <p:guide orient="horz" pos="3952"/>
        <p:guide orient="horz" pos="346"/>
        <p:guide orient="horz" pos="504"/>
        <p:guide orient="horz" pos="3838"/>
        <p:guide pos="2880"/>
        <p:guide pos="340"/>
        <p:guide pos="5420"/>
        <p:guide pos="476"/>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font" Target="fonts/font4.fntdata"/><Relationship Id="rId26" Type="http://schemas.openxmlformats.org/officeDocument/2006/relationships/font" Target="fonts/font12.fntdata"/><Relationship Id="rId3" Type="http://schemas.openxmlformats.org/officeDocument/2006/relationships/slide" Target="slides/slide2.xml"/><Relationship Id="rId21" Type="http://schemas.openxmlformats.org/officeDocument/2006/relationships/font" Target="fonts/font7.fntdata"/><Relationship Id="rId34"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5" Type="http://schemas.openxmlformats.org/officeDocument/2006/relationships/font" Target="fonts/font11.fntdata"/><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font" Target="fonts/font6.fntdata"/><Relationship Id="rId29" Type="http://schemas.openxmlformats.org/officeDocument/2006/relationships/font" Target="fonts/font1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0.fntdata"/><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font" Target="fonts/font9.fntdata"/><Relationship Id="rId28" Type="http://schemas.openxmlformats.org/officeDocument/2006/relationships/font" Target="fonts/font14.fntdata"/><Relationship Id="rId10" Type="http://schemas.openxmlformats.org/officeDocument/2006/relationships/slide" Target="slides/slide9.xml"/><Relationship Id="rId19" Type="http://schemas.openxmlformats.org/officeDocument/2006/relationships/font" Target="fonts/font5.fntdata"/><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 Id="rId22" Type="http://schemas.openxmlformats.org/officeDocument/2006/relationships/font" Target="fonts/font8.fntdata"/><Relationship Id="rId27" Type="http://schemas.openxmlformats.org/officeDocument/2006/relationships/font" Target="fonts/font13.fntdata"/><Relationship Id="rId30"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15/06/2020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15/06/2020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resources/white-rose-maths-resources/year-6-white-rose-maths-resources-key-stage-1-year-1-year-2/spring-block-2-percentages-year-6-white-rose-maths-supporting-resources-key-stage-1"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resources/white-rose-maths-resources/year-6-white-rose-maths-resources-key-stage-1-year-1-year-2/spring-block-2-percentages-year-6-white-rose-maths-supporting-resources-key-stage-1"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70333" y="5834189"/>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xmlns="">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10.png"/><Relationship Id="rId2" Type="http://schemas.openxmlformats.org/officeDocument/2006/relationships/image" Target="../media/image11.png"/><Relationship Id="rId1" Type="http://schemas.openxmlformats.org/officeDocument/2006/relationships/slideLayout" Target="../slideLayouts/slideLayout3.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png"/><Relationship Id="rId1" Type="http://schemas.openxmlformats.org/officeDocument/2006/relationships/slideLayout" Target="../slideLayouts/slideLayout3.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s://www.twinkl.co.uk/resources/planit-maths-primary-teaching-resources-year-6/planit-maths-primary-teaching-resources-year-6-ratio-and-proportion/planit-maths-primary-teaching-resources-year-6-ratio-and-proportion-solve-problems-involving-the-calculation-of-percentages-and-the-use-of-percentages-for-comparison" TargetMode="External"/><Relationship Id="rId1" Type="http://schemas.openxmlformats.org/officeDocument/2006/relationships/slideLayout" Target="../slideLayouts/slideLayout4.xml"/><Relationship Id="rId5" Type="http://schemas.openxmlformats.org/officeDocument/2006/relationships/image" Target="../media/image23.jpeg"/><Relationship Id="rId4" Type="http://schemas.openxmlformats.org/officeDocument/2006/relationships/image" Target="../media/image22.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996228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p:cNvSpPr>
          <p:nvPr/>
        </p:nvSpPr>
        <p:spPr>
          <a:xfrm>
            <a:off x="461962" y="762000"/>
            <a:ext cx="8220075" cy="652318"/>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GB" altLang="en-US" sz="2800" b="1" i="0" u="none" strike="noStrike" kern="1200" cap="none" spc="0" normalizeH="0" baseline="0" noProof="0" dirty="0">
                <a:ln>
                  <a:noFill/>
                </a:ln>
                <a:solidFill>
                  <a:srgbClr val="014482"/>
                </a:solidFill>
                <a:effectLst/>
                <a:uLnTx/>
                <a:uFillTx/>
                <a:latin typeface="Tuffy-TTF" panose="020B0603060100000000" pitchFamily="34" charset="0"/>
                <a:ea typeface="Tuffy" panose="020B0603060100000000" pitchFamily="34" charset="0"/>
                <a:cs typeface="Arial" panose="020B0604020202020204" pitchFamily="34" charset="0"/>
              </a:rPr>
              <a:t>Diving into Mastery Guidance for Educators</a:t>
            </a:r>
          </a:p>
        </p:txBody>
      </p:sp>
      <p:sp>
        <p:nvSpPr>
          <p:cNvPr id="4" name="Rectangle 3">
            <a:extLst>
              <a:ext uri="{FF2B5EF4-FFF2-40B4-BE49-F238E27FC236}">
                <a16:creationId xmlns:a16="http://schemas.microsoft.com/office/drawing/2014/main" xmlns="" id="{FA04B34F-55C5-40A6-8A7E-881778633952}"/>
              </a:ext>
            </a:extLst>
          </p:cNvPr>
          <p:cNvSpPr/>
          <p:nvPr/>
        </p:nvSpPr>
        <p:spPr>
          <a:xfrm>
            <a:off x="761153" y="1994284"/>
            <a:ext cx="3196589" cy="3795053"/>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ysClr val="windowText" lastClr="000000"/>
              </a:solidFill>
              <a:effectLst/>
              <a:uLnTx/>
              <a:uFillTx/>
              <a:latin typeface="Twinkl" pitchFamily="50" charset="0"/>
            </a:endParaRPr>
          </a:p>
        </p:txBody>
      </p:sp>
      <p:sp>
        <p:nvSpPr>
          <p:cNvPr id="5" name="Rectangle 4"/>
          <p:cNvSpPr/>
          <p:nvPr/>
        </p:nvSpPr>
        <p:spPr>
          <a:xfrm>
            <a:off x="769943" y="1341966"/>
            <a:ext cx="7623169" cy="584775"/>
          </a:xfrm>
          <a:prstGeom prst="rect">
            <a:avLst/>
          </a:prstGeom>
        </p:spPr>
        <p:txBody>
          <a:bodyPr wrap="square">
            <a:spAutoFit/>
          </a:bodyPr>
          <a:lstStyle/>
          <a:p>
            <a:pPr algn="just"/>
            <a:r>
              <a:rPr lang="en-GB" sz="1600" dirty="0">
                <a:latin typeface="Tuffy" panose="020B0603060100000000" pitchFamily="34" charset="0"/>
                <a:ea typeface="Tuffy" panose="020B0603060100000000" pitchFamily="34" charset="0"/>
              </a:rPr>
              <a:t>Each activity sheet is split into three sections, diving, deeper and deepest, which are represented by the following icons:</a:t>
            </a:r>
          </a:p>
        </p:txBody>
      </p:sp>
      <p:sp>
        <p:nvSpPr>
          <p:cNvPr id="6" name="Rectangle 5">
            <a:extLst>
              <a:ext uri="{FF2B5EF4-FFF2-40B4-BE49-F238E27FC236}">
                <a16:creationId xmlns:a16="http://schemas.microsoft.com/office/drawing/2014/main" xmlns="" id="{D7C4EA92-F36C-4499-A738-0B1DDBF02EE5}"/>
              </a:ext>
            </a:extLst>
          </p:cNvPr>
          <p:cNvSpPr/>
          <p:nvPr/>
        </p:nvSpPr>
        <p:spPr>
          <a:xfrm>
            <a:off x="4184822" y="1936618"/>
            <a:ext cx="4208289" cy="3046988"/>
          </a:xfrm>
          <a:prstGeom prst="rect">
            <a:avLst/>
          </a:prstGeom>
        </p:spPr>
        <p:txBody>
          <a:bodyPr wrap="square" lIns="0" tIns="0" rIns="0" bIns="0">
            <a:spAutoFit/>
          </a:bodyPr>
          <a:lstStyle/>
          <a:p>
            <a:pPr algn="just"/>
            <a:r>
              <a:rPr lang="en-GB" sz="1600" dirty="0">
                <a:latin typeface="Tuffy" panose="020B0603060100000000" pitchFamily="34" charset="0"/>
                <a:ea typeface="Tuffy" panose="020B0603060100000000" pitchFamily="34" charset="0"/>
              </a:rPr>
              <a:t>These carefully designed activities take your children through a learning journey, initially ensuring they are fluent with the key concept being taught; then applying this to a range of reasoning and problem-solving activities. </a:t>
            </a:r>
          </a:p>
          <a:p>
            <a:pPr algn="just"/>
            <a:endParaRPr lang="en-GB" sz="1600" dirty="0">
              <a:latin typeface="Tuffy" panose="020B0603060100000000" pitchFamily="34" charset="0"/>
              <a:ea typeface="Tuffy" panose="020B0603060100000000" pitchFamily="34" charset="0"/>
            </a:endParaRPr>
          </a:p>
          <a:p>
            <a:pPr algn="just"/>
            <a:r>
              <a:rPr lang="en-GB" sz="1600" dirty="0">
                <a:latin typeface="Tuffy" panose="020B0603060100000000" pitchFamily="34" charset="0"/>
                <a:ea typeface="Tuffy" panose="020B0603060100000000" pitchFamily="34" charset="0"/>
              </a:rPr>
              <a:t>These sheets might not necessarily be used in a linear way. Some children might begin at the ‘Deeper’ section and in fact, others may ‘dive straight in’ to the ‘Deepest’ section if they have already mastered the skill and are applying this to show their depth of understanding. </a:t>
            </a:r>
          </a:p>
        </p:txBody>
      </p:sp>
      <p:grpSp>
        <p:nvGrpSpPr>
          <p:cNvPr id="7" name="Group 6"/>
          <p:cNvGrpSpPr/>
          <p:nvPr/>
        </p:nvGrpSpPr>
        <p:grpSpPr>
          <a:xfrm>
            <a:off x="1213030" y="2423057"/>
            <a:ext cx="2292835" cy="2937506"/>
            <a:chOff x="1213030" y="2423057"/>
            <a:chExt cx="2292835" cy="2937506"/>
          </a:xfrm>
        </p:grpSpPr>
        <p:pic>
          <p:nvPicPr>
            <p:cNvPr id="8" name="Picture 7">
              <a:extLst>
                <a:ext uri="{FF2B5EF4-FFF2-40B4-BE49-F238E27FC236}">
                  <a16:creationId xmlns:a16="http://schemas.microsoft.com/office/drawing/2014/main" xmlns="" id="{82F8BBE3-D3F3-4DE6-A818-2D773F20B11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13030" y="2423057"/>
              <a:ext cx="868680" cy="868680"/>
            </a:xfrm>
            <a:prstGeom prst="rect">
              <a:avLst/>
            </a:prstGeom>
          </p:spPr>
        </p:pic>
        <p:pic>
          <p:nvPicPr>
            <p:cNvPr id="9" name="Picture 8">
              <a:extLst>
                <a:ext uri="{FF2B5EF4-FFF2-40B4-BE49-F238E27FC236}">
                  <a16:creationId xmlns:a16="http://schemas.microsoft.com/office/drawing/2014/main" xmlns="" id="{164A8FE3-B06C-4E40-977F-4F3E0ACC2AD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13030" y="3457470"/>
              <a:ext cx="868680" cy="868680"/>
            </a:xfrm>
            <a:prstGeom prst="rect">
              <a:avLst/>
            </a:prstGeom>
          </p:spPr>
        </p:pic>
        <p:pic>
          <p:nvPicPr>
            <p:cNvPr id="10" name="Picture 9">
              <a:extLst>
                <a:ext uri="{FF2B5EF4-FFF2-40B4-BE49-F238E27FC236}">
                  <a16:creationId xmlns:a16="http://schemas.microsoft.com/office/drawing/2014/main" xmlns="" id="{788CE03C-10B4-46B1-849A-0D1B9CBCCE9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3030" y="4491883"/>
              <a:ext cx="868680" cy="868680"/>
            </a:xfrm>
            <a:prstGeom prst="rect">
              <a:avLst/>
            </a:prstGeom>
          </p:spPr>
        </p:pic>
        <p:sp>
          <p:nvSpPr>
            <p:cNvPr id="11" name="Arrow: Pentagon 11">
              <a:extLst>
                <a:ext uri="{FF2B5EF4-FFF2-40B4-BE49-F238E27FC236}">
                  <a16:creationId xmlns:a16="http://schemas.microsoft.com/office/drawing/2014/main" xmlns="" id="{602133B5-7961-4F75-A2BE-B73C6DB63E21}"/>
                </a:ext>
              </a:extLst>
            </p:cNvPr>
            <p:cNvSpPr/>
            <p:nvPr/>
          </p:nvSpPr>
          <p:spPr>
            <a:xfrm flipH="1">
              <a:off x="2180298" y="2674517"/>
              <a:ext cx="1325567" cy="365760"/>
            </a:xfrm>
            <a:prstGeom prst="homePlate">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Diving</a:t>
              </a:r>
              <a:endParaRPr lang="en-US" b="1" dirty="0">
                <a:solidFill>
                  <a:schemeClr val="bg1"/>
                </a:solidFill>
              </a:endParaRPr>
            </a:p>
          </p:txBody>
        </p:sp>
        <p:sp>
          <p:nvSpPr>
            <p:cNvPr id="12" name="Arrow: Pentagon 12">
              <a:extLst>
                <a:ext uri="{FF2B5EF4-FFF2-40B4-BE49-F238E27FC236}">
                  <a16:creationId xmlns:a16="http://schemas.microsoft.com/office/drawing/2014/main" xmlns="" id="{D99180F2-5FC9-4895-9C62-0CB9474D9C82}"/>
                </a:ext>
              </a:extLst>
            </p:cNvPr>
            <p:cNvSpPr/>
            <p:nvPr/>
          </p:nvSpPr>
          <p:spPr>
            <a:xfrm flipH="1">
              <a:off x="2180298" y="3708930"/>
              <a:ext cx="1325567" cy="365760"/>
            </a:xfrm>
            <a:prstGeom prst="homePlate">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Deeper</a:t>
              </a:r>
              <a:endParaRPr lang="en-US" b="1" dirty="0">
                <a:solidFill>
                  <a:schemeClr val="bg1"/>
                </a:solidFill>
              </a:endParaRPr>
            </a:p>
          </p:txBody>
        </p:sp>
        <p:sp>
          <p:nvSpPr>
            <p:cNvPr id="13" name="Arrow: Pentagon 13">
              <a:extLst>
                <a:ext uri="{FF2B5EF4-FFF2-40B4-BE49-F238E27FC236}">
                  <a16:creationId xmlns:a16="http://schemas.microsoft.com/office/drawing/2014/main" xmlns="" id="{6997B7B1-BA29-4830-B759-33B615380048}"/>
                </a:ext>
              </a:extLst>
            </p:cNvPr>
            <p:cNvSpPr/>
            <p:nvPr/>
          </p:nvSpPr>
          <p:spPr>
            <a:xfrm flipH="1">
              <a:off x="2180298" y="4743343"/>
              <a:ext cx="1325567" cy="365760"/>
            </a:xfrm>
            <a:prstGeom prst="homePlate">
              <a:avLst/>
            </a:prstGeom>
            <a:solidFill>
              <a:srgbClr val="00529C"/>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Deepest</a:t>
              </a:r>
              <a:endParaRPr lang="en-US" b="1" dirty="0">
                <a:solidFill>
                  <a:schemeClr val="bg1"/>
                </a:solidFill>
              </a:endParaRPr>
            </a:p>
          </p:txBody>
        </p:sp>
      </p:grpSp>
    </p:spTree>
    <p:extLst>
      <p:ext uri="{BB962C8B-B14F-4D97-AF65-F5344CB8AC3E}">
        <p14:creationId xmlns:p14="http://schemas.microsoft.com/office/powerpoint/2010/main" val="13248507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ounded Rectangle 11"/>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3"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Aim</a:t>
            </a:r>
          </a:p>
        </p:txBody>
      </p:sp>
      <p:sp>
        <p:nvSpPr>
          <p:cNvPr id="14" name="Content Placeholder 15"/>
          <p:cNvSpPr txBox="1">
            <a:spLocks/>
          </p:cNvSpPr>
          <p:nvPr/>
        </p:nvSpPr>
        <p:spPr>
          <a:xfrm>
            <a:off x="628650" y="1127760"/>
            <a:ext cx="7886700" cy="1409700"/>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pPr>
            <a:r>
              <a:rPr lang="en-GB" dirty="0">
                <a:solidFill>
                  <a:srgbClr val="000000"/>
                </a:solidFill>
              </a:rPr>
              <a:t>Solve problems involving the calculation of percentages and the use of percentages for comparison.</a:t>
            </a:r>
          </a:p>
        </p:txBody>
      </p:sp>
    </p:spTree>
    <p:extLst>
      <p:ext uri="{BB962C8B-B14F-4D97-AF65-F5344CB8AC3E}">
        <p14:creationId xmlns:p14="http://schemas.microsoft.com/office/powerpoint/2010/main" val="36439351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xmlns=""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7429" y="670981"/>
            <a:ext cx="3062973"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Percentage of an Amount (1) </a:t>
            </a:r>
          </a:p>
        </p:txBody>
      </p:sp>
      <p:sp>
        <p:nvSpPr>
          <p:cNvPr id="2" name="TextBox 1"/>
          <p:cNvSpPr txBox="1"/>
          <p:nvPr/>
        </p:nvSpPr>
        <p:spPr>
          <a:xfrm>
            <a:off x="1224510" y="1341438"/>
            <a:ext cx="7632700" cy="276999"/>
          </a:xfrm>
          <a:prstGeom prst="rect">
            <a:avLst/>
          </a:prstGeom>
          <a:noFill/>
        </p:spPr>
        <p:txBody>
          <a:bodyPr wrap="square" lIns="0" tIns="0" rIns="0" bIns="0" rtlCol="0">
            <a:spAutoFit/>
          </a:bodyPr>
          <a:lstStyle/>
          <a:p>
            <a:r>
              <a:rPr lang="en-GB" dirty="0"/>
              <a:t>Match the equivalent fractions and percentages.</a:t>
            </a:r>
          </a:p>
        </p:txBody>
      </p:sp>
      <p:sp>
        <p:nvSpPr>
          <p:cNvPr id="97" name="Rectangle 96"/>
          <p:cNvSpPr/>
          <p:nvPr/>
        </p:nvSpPr>
        <p:spPr>
          <a:xfrm>
            <a:off x="3357471" y="670981"/>
            <a:ext cx="976684" cy="337100"/>
          </a:xfrm>
          <a:prstGeom prst="rect">
            <a:avLst/>
          </a:prstGeom>
          <a:solidFill>
            <a:srgbClr val="4EB2E5"/>
          </a:solidFill>
        </p:spPr>
        <p:txBody>
          <a:bodyPr wrap="square" lIns="180000" tIns="36000" rIns="180000" bIns="54000" anchor="ctr">
            <a:spAutoFit/>
          </a:bodyPr>
          <a:lstStyle/>
          <a:p>
            <a:pPr algn="ctr"/>
            <a:r>
              <a:rPr lang="en-GB" altLang="en-US" sz="1600" b="1" dirty="0">
                <a:solidFill>
                  <a:schemeClr val="bg1"/>
                </a:solidFill>
              </a:rPr>
              <a:t>Diving</a:t>
            </a:r>
            <a:endParaRPr lang="en-GB" sz="1600" b="1" dirty="0">
              <a:solidFill>
                <a:schemeClr val="bg1"/>
              </a:solidFill>
            </a:endParaRPr>
          </a:p>
        </p:txBody>
      </p:sp>
      <p:cxnSp>
        <p:nvCxnSpPr>
          <p:cNvPr id="103" name="Straight Connector 102"/>
          <p:cNvCxnSpPr/>
          <p:nvPr/>
        </p:nvCxnSpPr>
        <p:spPr>
          <a:xfrm>
            <a:off x="3357471"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3" name="Oval 2">
            <a:extLst>
              <a:ext uri="{FF2B5EF4-FFF2-40B4-BE49-F238E27FC236}">
                <a16:creationId xmlns:a16="http://schemas.microsoft.com/office/drawing/2014/main" xmlns="" id="{EB23AF5E-2F5B-40E7-88BC-9EC79000FFD5}"/>
              </a:ext>
            </a:extLst>
          </p:cNvPr>
          <p:cNvSpPr/>
          <p:nvPr/>
        </p:nvSpPr>
        <p:spPr>
          <a:xfrm>
            <a:off x="714953" y="1278601"/>
            <a:ext cx="453006" cy="453006"/>
          </a:xfrm>
          <a:prstGeom prst="ellipse">
            <a:avLst/>
          </a:prstGeom>
          <a:solidFill>
            <a:srgbClr val="EEBCD9"/>
          </a:solidFill>
          <a:ln>
            <a:solidFill>
              <a:srgbClr val="EC74A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1</a:t>
            </a:r>
          </a:p>
        </p:txBody>
      </p:sp>
      <p:grpSp>
        <p:nvGrpSpPr>
          <p:cNvPr id="9" name="Group 8">
            <a:extLst>
              <a:ext uri="{FF2B5EF4-FFF2-40B4-BE49-F238E27FC236}">
                <a16:creationId xmlns:a16="http://schemas.microsoft.com/office/drawing/2014/main" xmlns="" id="{9D7136F5-E626-4E8B-BFFF-171C11635E2A}"/>
              </a:ext>
            </a:extLst>
          </p:cNvPr>
          <p:cNvGrpSpPr/>
          <p:nvPr/>
        </p:nvGrpSpPr>
        <p:grpSpPr>
          <a:xfrm>
            <a:off x="1166711" y="1879515"/>
            <a:ext cx="777868" cy="656914"/>
            <a:chOff x="755650" y="1844545"/>
            <a:chExt cx="777868" cy="656914"/>
          </a:xfrm>
        </p:grpSpPr>
        <p:sp>
          <p:nvSpPr>
            <p:cNvPr id="7" name="Rectangle: Rounded Corners 6">
              <a:extLst>
                <a:ext uri="{FF2B5EF4-FFF2-40B4-BE49-F238E27FC236}">
                  <a16:creationId xmlns:a16="http://schemas.microsoft.com/office/drawing/2014/main" xmlns="" id="{C29733A8-0C47-43D1-81A4-10CC33906488}"/>
                </a:ext>
              </a:extLst>
            </p:cNvPr>
            <p:cNvSpPr/>
            <p:nvPr/>
          </p:nvSpPr>
          <p:spPr>
            <a:xfrm>
              <a:off x="755650" y="1844545"/>
              <a:ext cx="752197" cy="656914"/>
            </a:xfrm>
            <a:prstGeom prst="roundRect">
              <a:avLst>
                <a:gd name="adj" fmla="val 0"/>
              </a:avLst>
            </a:prstGeom>
            <a:solidFill>
              <a:schemeClr val="bg1"/>
            </a:solidFill>
            <a:ln>
              <a:solidFill>
                <a:srgbClr val="2CB7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xmlns="" id="{CAA9D5BD-AA62-4B9C-9837-79E9C1628D70}"/>
                </a:ext>
              </a:extLst>
            </p:cNvPr>
            <p:cNvSpPr/>
            <p:nvPr/>
          </p:nvSpPr>
          <p:spPr>
            <a:xfrm>
              <a:off x="813449" y="1994877"/>
              <a:ext cx="720069" cy="369332"/>
            </a:xfrm>
            <a:prstGeom prst="rect">
              <a:avLst/>
            </a:prstGeom>
          </p:spPr>
          <p:txBody>
            <a:bodyPr wrap="none">
              <a:spAutoFit/>
            </a:bodyPr>
            <a:lstStyle/>
            <a:p>
              <a:r>
                <a:rPr lang="en-GB" dirty="0">
                  <a:solidFill>
                    <a:srgbClr val="000000"/>
                  </a:solidFill>
                  <a:ea typeface="Calibri" panose="020F0502020204030204" pitchFamily="34" charset="0"/>
                  <a:cs typeface="Calibri" panose="020F0502020204030204" pitchFamily="34" charset="0"/>
                </a:rPr>
                <a:t>50% </a:t>
              </a:r>
              <a:endParaRPr lang="en-GB" dirty="0">
                <a:cs typeface="Calibri" panose="020F0502020204030204" pitchFamily="34" charset="0"/>
              </a:endParaRPr>
            </a:p>
          </p:txBody>
        </p:sp>
      </p:grpSp>
      <p:grpSp>
        <p:nvGrpSpPr>
          <p:cNvPr id="14" name="Group 13">
            <a:extLst>
              <a:ext uri="{FF2B5EF4-FFF2-40B4-BE49-F238E27FC236}">
                <a16:creationId xmlns:a16="http://schemas.microsoft.com/office/drawing/2014/main" xmlns="" id="{43E17755-6517-4731-A558-FD85C354DAF5}"/>
              </a:ext>
            </a:extLst>
          </p:cNvPr>
          <p:cNvGrpSpPr/>
          <p:nvPr/>
        </p:nvGrpSpPr>
        <p:grpSpPr>
          <a:xfrm>
            <a:off x="2940641" y="1877667"/>
            <a:ext cx="781500" cy="673692"/>
            <a:chOff x="755650" y="1844545"/>
            <a:chExt cx="781500" cy="673692"/>
          </a:xfrm>
        </p:grpSpPr>
        <p:sp>
          <p:nvSpPr>
            <p:cNvPr id="15" name="Rectangle: Rounded Corners 14">
              <a:extLst>
                <a:ext uri="{FF2B5EF4-FFF2-40B4-BE49-F238E27FC236}">
                  <a16:creationId xmlns:a16="http://schemas.microsoft.com/office/drawing/2014/main" xmlns="" id="{A1F81E18-308F-4269-A995-F391CC799724}"/>
                </a:ext>
              </a:extLst>
            </p:cNvPr>
            <p:cNvSpPr/>
            <p:nvPr/>
          </p:nvSpPr>
          <p:spPr>
            <a:xfrm>
              <a:off x="755650" y="1844545"/>
              <a:ext cx="752197" cy="673692"/>
            </a:xfrm>
            <a:prstGeom prst="roundRect">
              <a:avLst>
                <a:gd name="adj" fmla="val 0"/>
              </a:avLst>
            </a:prstGeom>
            <a:solidFill>
              <a:schemeClr val="bg1"/>
            </a:solidFill>
            <a:ln>
              <a:solidFill>
                <a:srgbClr val="2CB7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6" name="Rectangle 15">
              <a:extLst>
                <a:ext uri="{FF2B5EF4-FFF2-40B4-BE49-F238E27FC236}">
                  <a16:creationId xmlns:a16="http://schemas.microsoft.com/office/drawing/2014/main" xmlns="" id="{F781E7C9-72F7-411C-B76F-342FDF46E031}"/>
                </a:ext>
              </a:extLst>
            </p:cNvPr>
            <p:cNvSpPr/>
            <p:nvPr/>
          </p:nvSpPr>
          <p:spPr>
            <a:xfrm>
              <a:off x="839523" y="1996725"/>
              <a:ext cx="697627" cy="369332"/>
            </a:xfrm>
            <a:prstGeom prst="rect">
              <a:avLst/>
            </a:prstGeom>
          </p:spPr>
          <p:txBody>
            <a:bodyPr wrap="none">
              <a:spAutoFit/>
            </a:bodyPr>
            <a:lstStyle/>
            <a:p>
              <a:r>
                <a:rPr lang="en-GB" dirty="0">
                  <a:solidFill>
                    <a:srgbClr val="000000"/>
                  </a:solidFill>
                  <a:ea typeface="Calibri" panose="020F0502020204030204" pitchFamily="34" charset="0"/>
                  <a:cs typeface="Calibri" panose="020F0502020204030204" pitchFamily="34" charset="0"/>
                </a:rPr>
                <a:t>25% </a:t>
              </a:r>
              <a:endParaRPr lang="en-GB" dirty="0">
                <a:cs typeface="Calibri" panose="020F0502020204030204" pitchFamily="34" charset="0"/>
              </a:endParaRPr>
            </a:p>
          </p:txBody>
        </p:sp>
      </p:grpSp>
      <p:grpSp>
        <p:nvGrpSpPr>
          <p:cNvPr id="17" name="Group 16">
            <a:extLst>
              <a:ext uri="{FF2B5EF4-FFF2-40B4-BE49-F238E27FC236}">
                <a16:creationId xmlns:a16="http://schemas.microsoft.com/office/drawing/2014/main" xmlns="" id="{49141945-1963-49BF-B6D5-78B5B6D12471}"/>
              </a:ext>
            </a:extLst>
          </p:cNvPr>
          <p:cNvGrpSpPr/>
          <p:nvPr/>
        </p:nvGrpSpPr>
        <p:grpSpPr>
          <a:xfrm>
            <a:off x="4718203" y="1927365"/>
            <a:ext cx="752197" cy="656914"/>
            <a:chOff x="755650" y="1844545"/>
            <a:chExt cx="752197" cy="549000"/>
          </a:xfrm>
        </p:grpSpPr>
        <p:sp>
          <p:nvSpPr>
            <p:cNvPr id="18" name="Rectangle: Rounded Corners 17">
              <a:extLst>
                <a:ext uri="{FF2B5EF4-FFF2-40B4-BE49-F238E27FC236}">
                  <a16:creationId xmlns:a16="http://schemas.microsoft.com/office/drawing/2014/main" xmlns="" id="{E8D0EFB2-9B73-47EA-A9DE-4620EDF7CB58}"/>
                </a:ext>
              </a:extLst>
            </p:cNvPr>
            <p:cNvSpPr/>
            <p:nvPr/>
          </p:nvSpPr>
          <p:spPr>
            <a:xfrm>
              <a:off x="755650" y="1844545"/>
              <a:ext cx="752197" cy="549000"/>
            </a:xfrm>
            <a:prstGeom prst="roundRect">
              <a:avLst>
                <a:gd name="adj" fmla="val 0"/>
              </a:avLst>
            </a:prstGeom>
            <a:solidFill>
              <a:schemeClr val="bg1"/>
            </a:solidFill>
            <a:ln>
              <a:solidFill>
                <a:srgbClr val="2CB7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9" name="Rectangle 18">
              <a:extLst>
                <a:ext uri="{FF2B5EF4-FFF2-40B4-BE49-F238E27FC236}">
                  <a16:creationId xmlns:a16="http://schemas.microsoft.com/office/drawing/2014/main" xmlns="" id="{ABDB026C-01C5-4536-82E9-E7F1292E7655}"/>
                </a:ext>
              </a:extLst>
            </p:cNvPr>
            <p:cNvSpPr/>
            <p:nvPr/>
          </p:nvSpPr>
          <p:spPr>
            <a:xfrm>
              <a:off x="880561" y="1934947"/>
              <a:ext cx="542136" cy="369332"/>
            </a:xfrm>
            <a:prstGeom prst="rect">
              <a:avLst/>
            </a:prstGeom>
          </p:spPr>
          <p:txBody>
            <a:bodyPr wrap="square">
              <a:spAutoFit/>
            </a:bodyPr>
            <a:lstStyle/>
            <a:p>
              <a:pPr algn="ctr"/>
              <a:r>
                <a:rPr lang="en-GB" dirty="0">
                  <a:solidFill>
                    <a:srgbClr val="000000"/>
                  </a:solidFill>
                  <a:ea typeface="Calibri" panose="020F0502020204030204" pitchFamily="34" charset="0"/>
                  <a:cs typeface="Calibri" panose="020F0502020204030204" pitchFamily="34" charset="0"/>
                </a:rPr>
                <a:t>1% </a:t>
              </a:r>
            </a:p>
          </p:txBody>
        </p:sp>
      </p:grpSp>
      <p:grpSp>
        <p:nvGrpSpPr>
          <p:cNvPr id="20" name="Group 19">
            <a:extLst>
              <a:ext uri="{FF2B5EF4-FFF2-40B4-BE49-F238E27FC236}">
                <a16:creationId xmlns:a16="http://schemas.microsoft.com/office/drawing/2014/main" xmlns="" id="{CA10CD00-6373-4E45-B3AF-4CDD13679F63}"/>
              </a:ext>
            </a:extLst>
          </p:cNvPr>
          <p:cNvGrpSpPr/>
          <p:nvPr/>
        </p:nvGrpSpPr>
        <p:grpSpPr>
          <a:xfrm>
            <a:off x="6466463" y="1924795"/>
            <a:ext cx="752197" cy="656914"/>
            <a:chOff x="755650" y="1844545"/>
            <a:chExt cx="752197" cy="656914"/>
          </a:xfrm>
        </p:grpSpPr>
        <p:sp>
          <p:nvSpPr>
            <p:cNvPr id="21" name="Rectangle: Rounded Corners 20">
              <a:extLst>
                <a:ext uri="{FF2B5EF4-FFF2-40B4-BE49-F238E27FC236}">
                  <a16:creationId xmlns:a16="http://schemas.microsoft.com/office/drawing/2014/main" xmlns="" id="{D84553AA-EB3F-48DC-B413-318888701954}"/>
                </a:ext>
              </a:extLst>
            </p:cNvPr>
            <p:cNvSpPr/>
            <p:nvPr/>
          </p:nvSpPr>
          <p:spPr>
            <a:xfrm>
              <a:off x="755650" y="1844545"/>
              <a:ext cx="752197" cy="656914"/>
            </a:xfrm>
            <a:prstGeom prst="roundRect">
              <a:avLst>
                <a:gd name="adj" fmla="val 0"/>
              </a:avLst>
            </a:prstGeom>
            <a:solidFill>
              <a:schemeClr val="bg1"/>
            </a:solidFill>
            <a:ln>
              <a:solidFill>
                <a:srgbClr val="2CB7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2" name="Rectangle 21">
              <a:extLst>
                <a:ext uri="{FF2B5EF4-FFF2-40B4-BE49-F238E27FC236}">
                  <a16:creationId xmlns:a16="http://schemas.microsoft.com/office/drawing/2014/main" xmlns="" id="{03EB0755-2EEF-43A3-B424-A436894B25D2}"/>
                </a:ext>
              </a:extLst>
            </p:cNvPr>
            <p:cNvSpPr/>
            <p:nvPr/>
          </p:nvSpPr>
          <p:spPr>
            <a:xfrm>
              <a:off x="798224" y="1934947"/>
              <a:ext cx="667047" cy="369332"/>
            </a:xfrm>
            <a:prstGeom prst="rect">
              <a:avLst/>
            </a:prstGeom>
          </p:spPr>
          <p:txBody>
            <a:bodyPr wrap="square">
              <a:spAutoFit/>
            </a:bodyPr>
            <a:lstStyle/>
            <a:p>
              <a:pPr algn="ctr"/>
              <a:r>
                <a:rPr lang="en-GB" dirty="0">
                  <a:solidFill>
                    <a:srgbClr val="000000"/>
                  </a:solidFill>
                  <a:ea typeface="Calibri" panose="020F0502020204030204" pitchFamily="34" charset="0"/>
                  <a:cs typeface="Calibri" panose="020F0502020204030204" pitchFamily="34" charset="0"/>
                </a:rPr>
                <a:t>10% </a:t>
              </a:r>
            </a:p>
          </p:txBody>
        </p:sp>
      </p:grpSp>
      <p:grpSp>
        <p:nvGrpSpPr>
          <p:cNvPr id="46" name="Group 45">
            <a:extLst>
              <a:ext uri="{FF2B5EF4-FFF2-40B4-BE49-F238E27FC236}">
                <a16:creationId xmlns:a16="http://schemas.microsoft.com/office/drawing/2014/main" xmlns="" id="{959FD2D7-D47E-4920-8586-577E17891679}"/>
              </a:ext>
            </a:extLst>
          </p:cNvPr>
          <p:cNvGrpSpPr/>
          <p:nvPr/>
        </p:nvGrpSpPr>
        <p:grpSpPr>
          <a:xfrm>
            <a:off x="3831202" y="2293815"/>
            <a:ext cx="752197" cy="673692"/>
            <a:chOff x="1642965" y="2579497"/>
            <a:chExt cx="752197" cy="673692"/>
          </a:xfrm>
        </p:grpSpPr>
        <p:grpSp>
          <p:nvGrpSpPr>
            <p:cNvPr id="45" name="Group 44">
              <a:extLst>
                <a:ext uri="{FF2B5EF4-FFF2-40B4-BE49-F238E27FC236}">
                  <a16:creationId xmlns:a16="http://schemas.microsoft.com/office/drawing/2014/main" xmlns="" id="{1A840C34-5B9D-4AC0-ADAB-22DD9EC79825}"/>
                </a:ext>
              </a:extLst>
            </p:cNvPr>
            <p:cNvGrpSpPr/>
            <p:nvPr/>
          </p:nvGrpSpPr>
          <p:grpSpPr>
            <a:xfrm>
              <a:off x="1642965" y="2579497"/>
              <a:ext cx="752197" cy="673692"/>
              <a:chOff x="1642965" y="2579497"/>
              <a:chExt cx="752197" cy="673692"/>
            </a:xfrm>
          </p:grpSpPr>
          <p:sp>
            <p:nvSpPr>
              <p:cNvPr id="33" name="Rectangle: Rounded Corners 32">
                <a:extLst>
                  <a:ext uri="{FF2B5EF4-FFF2-40B4-BE49-F238E27FC236}">
                    <a16:creationId xmlns:a16="http://schemas.microsoft.com/office/drawing/2014/main" xmlns="" id="{5EA98C86-365C-4014-BF26-D558EEFD8B4E}"/>
                  </a:ext>
                </a:extLst>
              </p:cNvPr>
              <p:cNvSpPr/>
              <p:nvPr/>
            </p:nvSpPr>
            <p:spPr>
              <a:xfrm>
                <a:off x="1642965" y="2592579"/>
                <a:ext cx="752197" cy="643832"/>
              </a:xfrm>
              <a:prstGeom prst="roundRect">
                <a:avLst>
                  <a:gd name="adj" fmla="val 0"/>
                </a:avLst>
              </a:prstGeom>
              <a:solidFill>
                <a:schemeClr val="bg1"/>
              </a:solidFill>
              <a:ln>
                <a:solidFill>
                  <a:srgbClr val="2CB7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xmlns="" id="{D751CB5C-CCC3-49CE-88C7-7B7166BB420F}"/>
                  </a:ext>
                </a:extLst>
              </p:cNvPr>
              <p:cNvGrpSpPr/>
              <p:nvPr/>
            </p:nvGrpSpPr>
            <p:grpSpPr>
              <a:xfrm>
                <a:off x="1882647" y="2579497"/>
                <a:ext cx="306494" cy="673692"/>
                <a:chOff x="1882647" y="2579497"/>
                <a:chExt cx="306494" cy="673692"/>
              </a:xfrm>
            </p:grpSpPr>
            <p:sp>
              <p:nvSpPr>
                <p:cNvPr id="34" name="Rectangle 33">
                  <a:extLst>
                    <a:ext uri="{FF2B5EF4-FFF2-40B4-BE49-F238E27FC236}">
                      <a16:creationId xmlns:a16="http://schemas.microsoft.com/office/drawing/2014/main" xmlns="" id="{1D48B6CC-3BF5-40D3-AE28-0899C2A0DB9F}"/>
                    </a:ext>
                  </a:extLst>
                </p:cNvPr>
                <p:cNvSpPr/>
                <p:nvPr/>
              </p:nvSpPr>
              <p:spPr>
                <a:xfrm>
                  <a:off x="1882647" y="2579497"/>
                  <a:ext cx="272832" cy="369332"/>
                </a:xfrm>
                <a:prstGeom prst="rect">
                  <a:avLst/>
                </a:prstGeom>
              </p:spPr>
              <p:txBody>
                <a:bodyPr wrap="none">
                  <a:spAutoFit/>
                </a:bodyPr>
                <a:lstStyle/>
                <a:p>
                  <a:r>
                    <a:rPr lang="en-GB" dirty="0">
                      <a:solidFill>
                        <a:srgbClr val="000000"/>
                      </a:solidFill>
                      <a:ea typeface="Calibri" panose="020F0502020204030204" pitchFamily="34" charset="0"/>
                      <a:cs typeface="Calibri" panose="020F0502020204030204" pitchFamily="34" charset="0"/>
                    </a:rPr>
                    <a:t>1</a:t>
                  </a:r>
                  <a:endParaRPr lang="en-GB" dirty="0">
                    <a:cs typeface="Calibri" panose="020F0502020204030204" pitchFamily="34" charset="0"/>
                  </a:endParaRPr>
                </a:p>
              </p:txBody>
            </p:sp>
            <p:sp>
              <p:nvSpPr>
                <p:cNvPr id="44" name="Rectangle 43">
                  <a:extLst>
                    <a:ext uri="{FF2B5EF4-FFF2-40B4-BE49-F238E27FC236}">
                      <a16:creationId xmlns:a16="http://schemas.microsoft.com/office/drawing/2014/main" xmlns="" id="{FA1928E5-CE15-4637-8B4C-1A606F5F0C1D}"/>
                    </a:ext>
                  </a:extLst>
                </p:cNvPr>
                <p:cNvSpPr/>
                <p:nvPr/>
              </p:nvSpPr>
              <p:spPr>
                <a:xfrm>
                  <a:off x="1882647" y="2883857"/>
                  <a:ext cx="306494" cy="369332"/>
                </a:xfrm>
                <a:prstGeom prst="rect">
                  <a:avLst/>
                </a:prstGeom>
              </p:spPr>
              <p:txBody>
                <a:bodyPr wrap="none">
                  <a:spAutoFit/>
                </a:bodyPr>
                <a:lstStyle/>
                <a:p>
                  <a:r>
                    <a:rPr lang="en-GB" dirty="0">
                      <a:solidFill>
                        <a:srgbClr val="000000"/>
                      </a:solidFill>
                      <a:ea typeface="Calibri" panose="020F0502020204030204" pitchFamily="34" charset="0"/>
                      <a:cs typeface="Calibri" panose="020F0502020204030204" pitchFamily="34" charset="0"/>
                    </a:rPr>
                    <a:t>2</a:t>
                  </a:r>
                  <a:endParaRPr lang="en-GB" dirty="0">
                    <a:cs typeface="Calibri" panose="020F0502020204030204" pitchFamily="34" charset="0"/>
                  </a:endParaRPr>
                </a:p>
              </p:txBody>
            </p:sp>
          </p:grpSp>
        </p:grpSp>
        <p:cxnSp>
          <p:nvCxnSpPr>
            <p:cNvPr id="12" name="Straight Connector 11">
              <a:extLst>
                <a:ext uri="{FF2B5EF4-FFF2-40B4-BE49-F238E27FC236}">
                  <a16:creationId xmlns:a16="http://schemas.microsoft.com/office/drawing/2014/main" xmlns="" id="{E0576A07-6CA5-47D4-B038-D97F628C66E3}"/>
                </a:ext>
              </a:extLst>
            </p:cNvPr>
            <p:cNvCxnSpPr/>
            <p:nvPr/>
          </p:nvCxnSpPr>
          <p:spPr>
            <a:xfrm>
              <a:off x="1865869" y="2909024"/>
              <a:ext cx="3064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55" name="Group 54">
            <a:extLst>
              <a:ext uri="{FF2B5EF4-FFF2-40B4-BE49-F238E27FC236}">
                <a16:creationId xmlns:a16="http://schemas.microsoft.com/office/drawing/2014/main" xmlns="" id="{7D99F6C5-0068-494B-AB76-2E54F65700E5}"/>
              </a:ext>
            </a:extLst>
          </p:cNvPr>
          <p:cNvGrpSpPr/>
          <p:nvPr/>
        </p:nvGrpSpPr>
        <p:grpSpPr>
          <a:xfrm>
            <a:off x="2049358" y="2294913"/>
            <a:ext cx="752197" cy="665303"/>
            <a:chOff x="1642965" y="2579497"/>
            <a:chExt cx="752197" cy="665303"/>
          </a:xfrm>
        </p:grpSpPr>
        <p:grpSp>
          <p:nvGrpSpPr>
            <p:cNvPr id="56" name="Group 55">
              <a:extLst>
                <a:ext uri="{FF2B5EF4-FFF2-40B4-BE49-F238E27FC236}">
                  <a16:creationId xmlns:a16="http://schemas.microsoft.com/office/drawing/2014/main" xmlns="" id="{2C73B9A0-5A3A-490A-9A61-C204616B1164}"/>
                </a:ext>
              </a:extLst>
            </p:cNvPr>
            <p:cNvGrpSpPr/>
            <p:nvPr/>
          </p:nvGrpSpPr>
          <p:grpSpPr>
            <a:xfrm>
              <a:off x="1642965" y="2579497"/>
              <a:ext cx="752197" cy="665303"/>
              <a:chOff x="1642965" y="2579497"/>
              <a:chExt cx="752197" cy="665303"/>
            </a:xfrm>
          </p:grpSpPr>
          <p:sp>
            <p:nvSpPr>
              <p:cNvPr id="58" name="Rectangle: Rounded Corners 57">
                <a:extLst>
                  <a:ext uri="{FF2B5EF4-FFF2-40B4-BE49-F238E27FC236}">
                    <a16:creationId xmlns:a16="http://schemas.microsoft.com/office/drawing/2014/main" xmlns="" id="{10BA3069-529C-42AB-BF03-6DE4DA8D7C37}"/>
                  </a:ext>
                </a:extLst>
              </p:cNvPr>
              <p:cNvSpPr/>
              <p:nvPr/>
            </p:nvSpPr>
            <p:spPr>
              <a:xfrm>
                <a:off x="1642965" y="2592579"/>
                <a:ext cx="752197" cy="643832"/>
              </a:xfrm>
              <a:prstGeom prst="roundRect">
                <a:avLst>
                  <a:gd name="adj" fmla="val 0"/>
                </a:avLst>
              </a:prstGeom>
              <a:solidFill>
                <a:schemeClr val="bg1"/>
              </a:solidFill>
              <a:ln>
                <a:solidFill>
                  <a:srgbClr val="2CB7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59" name="Group 58">
                <a:extLst>
                  <a:ext uri="{FF2B5EF4-FFF2-40B4-BE49-F238E27FC236}">
                    <a16:creationId xmlns:a16="http://schemas.microsoft.com/office/drawing/2014/main" xmlns="" id="{2D7031A7-6FF8-4B04-BBF6-174B0E819D6A}"/>
                  </a:ext>
                </a:extLst>
              </p:cNvPr>
              <p:cNvGrpSpPr/>
              <p:nvPr/>
            </p:nvGrpSpPr>
            <p:grpSpPr>
              <a:xfrm>
                <a:off x="1757299" y="2579497"/>
                <a:ext cx="561372" cy="665303"/>
                <a:chOff x="1757299" y="2579497"/>
                <a:chExt cx="561372" cy="665303"/>
              </a:xfrm>
            </p:grpSpPr>
            <p:sp>
              <p:nvSpPr>
                <p:cNvPr id="60" name="Rectangle 59">
                  <a:extLst>
                    <a:ext uri="{FF2B5EF4-FFF2-40B4-BE49-F238E27FC236}">
                      <a16:creationId xmlns:a16="http://schemas.microsoft.com/office/drawing/2014/main" xmlns="" id="{F240E7E8-2D96-4435-81CC-6D2AE27784EF}"/>
                    </a:ext>
                  </a:extLst>
                </p:cNvPr>
                <p:cNvSpPr/>
                <p:nvPr/>
              </p:nvSpPr>
              <p:spPr>
                <a:xfrm>
                  <a:off x="1882647" y="2579497"/>
                  <a:ext cx="272832" cy="369332"/>
                </a:xfrm>
                <a:prstGeom prst="rect">
                  <a:avLst/>
                </a:prstGeom>
              </p:spPr>
              <p:txBody>
                <a:bodyPr wrap="none">
                  <a:spAutoFit/>
                </a:bodyPr>
                <a:lstStyle/>
                <a:p>
                  <a:r>
                    <a:rPr lang="en-GB" dirty="0">
                      <a:solidFill>
                        <a:srgbClr val="000000"/>
                      </a:solidFill>
                      <a:ea typeface="Calibri" panose="020F0502020204030204" pitchFamily="34" charset="0"/>
                      <a:cs typeface="Calibri" panose="020F0502020204030204" pitchFamily="34" charset="0"/>
                    </a:rPr>
                    <a:t>1</a:t>
                  </a:r>
                  <a:endParaRPr lang="en-GB" dirty="0">
                    <a:cs typeface="Calibri" panose="020F0502020204030204" pitchFamily="34" charset="0"/>
                  </a:endParaRPr>
                </a:p>
              </p:txBody>
            </p:sp>
            <p:sp>
              <p:nvSpPr>
                <p:cNvPr id="61" name="Rectangle 60">
                  <a:extLst>
                    <a:ext uri="{FF2B5EF4-FFF2-40B4-BE49-F238E27FC236}">
                      <a16:creationId xmlns:a16="http://schemas.microsoft.com/office/drawing/2014/main" xmlns="" id="{FF32BCF7-D876-4CE8-926A-C78378745645}"/>
                    </a:ext>
                  </a:extLst>
                </p:cNvPr>
                <p:cNvSpPr/>
                <p:nvPr/>
              </p:nvSpPr>
              <p:spPr>
                <a:xfrm>
                  <a:off x="1757299" y="2875468"/>
                  <a:ext cx="561372" cy="369332"/>
                </a:xfrm>
                <a:prstGeom prst="rect">
                  <a:avLst/>
                </a:prstGeom>
              </p:spPr>
              <p:txBody>
                <a:bodyPr wrap="none">
                  <a:spAutoFit/>
                </a:bodyPr>
                <a:lstStyle/>
                <a:p>
                  <a:r>
                    <a:rPr lang="en-GB" dirty="0">
                      <a:solidFill>
                        <a:srgbClr val="000000"/>
                      </a:solidFill>
                      <a:cs typeface="Calibri" panose="020F0502020204030204" pitchFamily="34" charset="0"/>
                    </a:rPr>
                    <a:t>100</a:t>
                  </a:r>
                  <a:endParaRPr lang="en-GB" dirty="0">
                    <a:cs typeface="Calibri" panose="020F0502020204030204" pitchFamily="34" charset="0"/>
                  </a:endParaRPr>
                </a:p>
              </p:txBody>
            </p:sp>
          </p:grpSp>
        </p:grpSp>
        <p:cxnSp>
          <p:nvCxnSpPr>
            <p:cNvPr id="57" name="Straight Connector 56">
              <a:extLst>
                <a:ext uri="{FF2B5EF4-FFF2-40B4-BE49-F238E27FC236}">
                  <a16:creationId xmlns:a16="http://schemas.microsoft.com/office/drawing/2014/main" xmlns="" id="{167F9ACD-A6C7-4565-9B9A-E8B29BF5D5C1}"/>
                </a:ext>
              </a:extLst>
            </p:cNvPr>
            <p:cNvCxnSpPr/>
            <p:nvPr/>
          </p:nvCxnSpPr>
          <p:spPr>
            <a:xfrm>
              <a:off x="1865869" y="2909024"/>
              <a:ext cx="3064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62" name="Group 61">
            <a:extLst>
              <a:ext uri="{FF2B5EF4-FFF2-40B4-BE49-F238E27FC236}">
                <a16:creationId xmlns:a16="http://schemas.microsoft.com/office/drawing/2014/main" xmlns="" id="{A9CF39EB-C955-4C1C-87AA-0D7E32A24ADB}"/>
              </a:ext>
            </a:extLst>
          </p:cNvPr>
          <p:cNvGrpSpPr/>
          <p:nvPr/>
        </p:nvGrpSpPr>
        <p:grpSpPr>
          <a:xfrm>
            <a:off x="5613046" y="2344213"/>
            <a:ext cx="752197" cy="665303"/>
            <a:chOff x="1642965" y="2579497"/>
            <a:chExt cx="752197" cy="665303"/>
          </a:xfrm>
        </p:grpSpPr>
        <p:grpSp>
          <p:nvGrpSpPr>
            <p:cNvPr id="63" name="Group 62">
              <a:extLst>
                <a:ext uri="{FF2B5EF4-FFF2-40B4-BE49-F238E27FC236}">
                  <a16:creationId xmlns:a16="http://schemas.microsoft.com/office/drawing/2014/main" xmlns="" id="{EFC1B3DD-B77C-4E37-9F82-4AC66A8CF762}"/>
                </a:ext>
              </a:extLst>
            </p:cNvPr>
            <p:cNvGrpSpPr/>
            <p:nvPr/>
          </p:nvGrpSpPr>
          <p:grpSpPr>
            <a:xfrm>
              <a:off x="1642965" y="2579497"/>
              <a:ext cx="752197" cy="665303"/>
              <a:chOff x="1642965" y="2579497"/>
              <a:chExt cx="752197" cy="665303"/>
            </a:xfrm>
          </p:grpSpPr>
          <p:sp>
            <p:nvSpPr>
              <p:cNvPr id="65" name="Rectangle: Rounded Corners 64">
                <a:extLst>
                  <a:ext uri="{FF2B5EF4-FFF2-40B4-BE49-F238E27FC236}">
                    <a16:creationId xmlns:a16="http://schemas.microsoft.com/office/drawing/2014/main" xmlns="" id="{8FE6FA83-AB78-461C-BF35-0F27FB117201}"/>
                  </a:ext>
                </a:extLst>
              </p:cNvPr>
              <p:cNvSpPr/>
              <p:nvPr/>
            </p:nvSpPr>
            <p:spPr>
              <a:xfrm>
                <a:off x="1642965" y="2592579"/>
                <a:ext cx="752197" cy="643832"/>
              </a:xfrm>
              <a:prstGeom prst="roundRect">
                <a:avLst>
                  <a:gd name="adj" fmla="val 0"/>
                </a:avLst>
              </a:prstGeom>
              <a:solidFill>
                <a:schemeClr val="bg1"/>
              </a:solidFill>
              <a:ln>
                <a:solidFill>
                  <a:srgbClr val="2CB7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66" name="Group 65">
                <a:extLst>
                  <a:ext uri="{FF2B5EF4-FFF2-40B4-BE49-F238E27FC236}">
                    <a16:creationId xmlns:a16="http://schemas.microsoft.com/office/drawing/2014/main" xmlns="" id="{0827932B-D4F5-4C2A-BE22-6C03D320FB33}"/>
                  </a:ext>
                </a:extLst>
              </p:cNvPr>
              <p:cNvGrpSpPr/>
              <p:nvPr/>
            </p:nvGrpSpPr>
            <p:grpSpPr>
              <a:xfrm>
                <a:off x="1841189" y="2579497"/>
                <a:ext cx="417102" cy="665303"/>
                <a:chOff x="1841189" y="2579497"/>
                <a:chExt cx="417102" cy="665303"/>
              </a:xfrm>
            </p:grpSpPr>
            <p:sp>
              <p:nvSpPr>
                <p:cNvPr id="67" name="Rectangle 66">
                  <a:extLst>
                    <a:ext uri="{FF2B5EF4-FFF2-40B4-BE49-F238E27FC236}">
                      <a16:creationId xmlns:a16="http://schemas.microsoft.com/office/drawing/2014/main" xmlns="" id="{5F91B517-DFFB-4EFD-9DAE-D3854D0476EB}"/>
                    </a:ext>
                  </a:extLst>
                </p:cNvPr>
                <p:cNvSpPr/>
                <p:nvPr/>
              </p:nvSpPr>
              <p:spPr>
                <a:xfrm>
                  <a:off x="1882647" y="2579497"/>
                  <a:ext cx="272832" cy="369332"/>
                </a:xfrm>
                <a:prstGeom prst="rect">
                  <a:avLst/>
                </a:prstGeom>
              </p:spPr>
              <p:txBody>
                <a:bodyPr wrap="none">
                  <a:spAutoFit/>
                </a:bodyPr>
                <a:lstStyle/>
                <a:p>
                  <a:r>
                    <a:rPr lang="en-GB" dirty="0">
                      <a:solidFill>
                        <a:srgbClr val="000000"/>
                      </a:solidFill>
                      <a:ea typeface="Calibri" panose="020F0502020204030204" pitchFamily="34" charset="0"/>
                      <a:cs typeface="Calibri" panose="020F0502020204030204" pitchFamily="34" charset="0"/>
                    </a:rPr>
                    <a:t>1</a:t>
                  </a:r>
                  <a:endParaRPr lang="en-GB" dirty="0">
                    <a:cs typeface="Calibri" panose="020F0502020204030204" pitchFamily="34" charset="0"/>
                  </a:endParaRPr>
                </a:p>
              </p:txBody>
            </p:sp>
            <p:sp>
              <p:nvSpPr>
                <p:cNvPr id="68" name="Rectangle 67">
                  <a:extLst>
                    <a:ext uri="{FF2B5EF4-FFF2-40B4-BE49-F238E27FC236}">
                      <a16:creationId xmlns:a16="http://schemas.microsoft.com/office/drawing/2014/main" xmlns="" id="{FEA6507D-374D-4287-B265-5F919D4469D4}"/>
                    </a:ext>
                  </a:extLst>
                </p:cNvPr>
                <p:cNvSpPr/>
                <p:nvPr/>
              </p:nvSpPr>
              <p:spPr>
                <a:xfrm>
                  <a:off x="1841189" y="2875468"/>
                  <a:ext cx="417102" cy="369332"/>
                </a:xfrm>
                <a:prstGeom prst="rect">
                  <a:avLst/>
                </a:prstGeom>
              </p:spPr>
              <p:txBody>
                <a:bodyPr wrap="none">
                  <a:spAutoFit/>
                </a:bodyPr>
                <a:lstStyle/>
                <a:p>
                  <a:r>
                    <a:rPr lang="en-GB" dirty="0">
                      <a:solidFill>
                        <a:srgbClr val="000000"/>
                      </a:solidFill>
                      <a:cs typeface="Calibri" panose="020F0502020204030204" pitchFamily="34" charset="0"/>
                    </a:rPr>
                    <a:t>10</a:t>
                  </a:r>
                  <a:endParaRPr lang="en-GB" dirty="0">
                    <a:cs typeface="Calibri" panose="020F0502020204030204" pitchFamily="34" charset="0"/>
                  </a:endParaRPr>
                </a:p>
              </p:txBody>
            </p:sp>
          </p:grpSp>
        </p:grpSp>
        <p:cxnSp>
          <p:nvCxnSpPr>
            <p:cNvPr id="64" name="Straight Connector 63">
              <a:extLst>
                <a:ext uri="{FF2B5EF4-FFF2-40B4-BE49-F238E27FC236}">
                  <a16:creationId xmlns:a16="http://schemas.microsoft.com/office/drawing/2014/main" xmlns="" id="{C1BDAF02-D36B-4040-9AA6-ECB5C41D8248}"/>
                </a:ext>
              </a:extLst>
            </p:cNvPr>
            <p:cNvCxnSpPr/>
            <p:nvPr/>
          </p:nvCxnSpPr>
          <p:spPr>
            <a:xfrm>
              <a:off x="1865869" y="2909024"/>
              <a:ext cx="3064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69" name="Group 68">
            <a:extLst>
              <a:ext uri="{FF2B5EF4-FFF2-40B4-BE49-F238E27FC236}">
                <a16:creationId xmlns:a16="http://schemas.microsoft.com/office/drawing/2014/main" xmlns="" id="{591DAD50-13DE-45F2-92F8-D213CEBBD689}"/>
              </a:ext>
            </a:extLst>
          </p:cNvPr>
          <p:cNvGrpSpPr/>
          <p:nvPr/>
        </p:nvGrpSpPr>
        <p:grpSpPr>
          <a:xfrm>
            <a:off x="7394890" y="2353656"/>
            <a:ext cx="752197" cy="673692"/>
            <a:chOff x="1642965" y="2579497"/>
            <a:chExt cx="752197" cy="673692"/>
          </a:xfrm>
        </p:grpSpPr>
        <p:grpSp>
          <p:nvGrpSpPr>
            <p:cNvPr id="70" name="Group 69">
              <a:extLst>
                <a:ext uri="{FF2B5EF4-FFF2-40B4-BE49-F238E27FC236}">
                  <a16:creationId xmlns:a16="http://schemas.microsoft.com/office/drawing/2014/main" xmlns="" id="{501BF413-35B7-4846-999F-26F96E0D56C5}"/>
                </a:ext>
              </a:extLst>
            </p:cNvPr>
            <p:cNvGrpSpPr/>
            <p:nvPr/>
          </p:nvGrpSpPr>
          <p:grpSpPr>
            <a:xfrm>
              <a:off x="1642965" y="2579497"/>
              <a:ext cx="752197" cy="673692"/>
              <a:chOff x="1642965" y="2579497"/>
              <a:chExt cx="752197" cy="673692"/>
            </a:xfrm>
          </p:grpSpPr>
          <p:sp>
            <p:nvSpPr>
              <p:cNvPr id="72" name="Rectangle: Rounded Corners 71">
                <a:extLst>
                  <a:ext uri="{FF2B5EF4-FFF2-40B4-BE49-F238E27FC236}">
                    <a16:creationId xmlns:a16="http://schemas.microsoft.com/office/drawing/2014/main" xmlns="" id="{6F2D9D03-2927-419B-87F4-B4A57EAF5FAD}"/>
                  </a:ext>
                </a:extLst>
              </p:cNvPr>
              <p:cNvSpPr/>
              <p:nvPr/>
            </p:nvSpPr>
            <p:spPr>
              <a:xfrm>
                <a:off x="1642965" y="2592579"/>
                <a:ext cx="752197" cy="643832"/>
              </a:xfrm>
              <a:prstGeom prst="roundRect">
                <a:avLst>
                  <a:gd name="adj" fmla="val 0"/>
                </a:avLst>
              </a:prstGeom>
              <a:solidFill>
                <a:schemeClr val="bg1"/>
              </a:solidFill>
              <a:ln>
                <a:solidFill>
                  <a:srgbClr val="2CB7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73" name="Group 72">
                <a:extLst>
                  <a:ext uri="{FF2B5EF4-FFF2-40B4-BE49-F238E27FC236}">
                    <a16:creationId xmlns:a16="http://schemas.microsoft.com/office/drawing/2014/main" xmlns="" id="{C48144FA-708E-4663-9A54-3F4ACF1B11D0}"/>
                  </a:ext>
                </a:extLst>
              </p:cNvPr>
              <p:cNvGrpSpPr/>
              <p:nvPr/>
            </p:nvGrpSpPr>
            <p:grpSpPr>
              <a:xfrm>
                <a:off x="1882647" y="2579497"/>
                <a:ext cx="314510" cy="673692"/>
                <a:chOff x="1882647" y="2579497"/>
                <a:chExt cx="314510" cy="673692"/>
              </a:xfrm>
            </p:grpSpPr>
            <p:sp>
              <p:nvSpPr>
                <p:cNvPr id="74" name="Rectangle 73">
                  <a:extLst>
                    <a:ext uri="{FF2B5EF4-FFF2-40B4-BE49-F238E27FC236}">
                      <a16:creationId xmlns:a16="http://schemas.microsoft.com/office/drawing/2014/main" xmlns="" id="{E97AA4FC-09F6-431D-963B-868E3E2D8F70}"/>
                    </a:ext>
                  </a:extLst>
                </p:cNvPr>
                <p:cNvSpPr/>
                <p:nvPr/>
              </p:nvSpPr>
              <p:spPr>
                <a:xfrm>
                  <a:off x="1882647" y="2579497"/>
                  <a:ext cx="272832" cy="369332"/>
                </a:xfrm>
                <a:prstGeom prst="rect">
                  <a:avLst/>
                </a:prstGeom>
              </p:spPr>
              <p:txBody>
                <a:bodyPr wrap="none">
                  <a:spAutoFit/>
                </a:bodyPr>
                <a:lstStyle/>
                <a:p>
                  <a:r>
                    <a:rPr lang="en-GB" dirty="0">
                      <a:solidFill>
                        <a:srgbClr val="000000"/>
                      </a:solidFill>
                      <a:ea typeface="Calibri" panose="020F0502020204030204" pitchFamily="34" charset="0"/>
                      <a:cs typeface="Calibri" panose="020F0502020204030204" pitchFamily="34" charset="0"/>
                    </a:rPr>
                    <a:t>1</a:t>
                  </a:r>
                  <a:endParaRPr lang="en-GB" dirty="0">
                    <a:cs typeface="Calibri" panose="020F0502020204030204" pitchFamily="34" charset="0"/>
                  </a:endParaRPr>
                </a:p>
              </p:txBody>
            </p:sp>
            <p:sp>
              <p:nvSpPr>
                <p:cNvPr id="75" name="Rectangle 74">
                  <a:extLst>
                    <a:ext uri="{FF2B5EF4-FFF2-40B4-BE49-F238E27FC236}">
                      <a16:creationId xmlns:a16="http://schemas.microsoft.com/office/drawing/2014/main" xmlns="" id="{C32463AD-BEEB-4D65-BF1F-46D89D2D20F9}"/>
                    </a:ext>
                  </a:extLst>
                </p:cNvPr>
                <p:cNvSpPr/>
                <p:nvPr/>
              </p:nvSpPr>
              <p:spPr>
                <a:xfrm>
                  <a:off x="1882647" y="2883857"/>
                  <a:ext cx="314510" cy="369332"/>
                </a:xfrm>
                <a:prstGeom prst="rect">
                  <a:avLst/>
                </a:prstGeom>
              </p:spPr>
              <p:txBody>
                <a:bodyPr wrap="none">
                  <a:spAutoFit/>
                </a:bodyPr>
                <a:lstStyle/>
                <a:p>
                  <a:r>
                    <a:rPr lang="en-GB" dirty="0">
                      <a:solidFill>
                        <a:srgbClr val="000000"/>
                      </a:solidFill>
                      <a:cs typeface="Calibri" panose="020F0502020204030204" pitchFamily="34" charset="0"/>
                    </a:rPr>
                    <a:t>4</a:t>
                  </a:r>
                  <a:endParaRPr lang="en-GB" dirty="0">
                    <a:cs typeface="Calibri" panose="020F0502020204030204" pitchFamily="34" charset="0"/>
                  </a:endParaRPr>
                </a:p>
              </p:txBody>
            </p:sp>
          </p:grpSp>
        </p:grpSp>
        <p:cxnSp>
          <p:nvCxnSpPr>
            <p:cNvPr id="71" name="Straight Connector 70">
              <a:extLst>
                <a:ext uri="{FF2B5EF4-FFF2-40B4-BE49-F238E27FC236}">
                  <a16:creationId xmlns:a16="http://schemas.microsoft.com/office/drawing/2014/main" xmlns="" id="{3F2E7BC0-76B6-4FAA-A7EB-9AAA99F69A8C}"/>
                </a:ext>
              </a:extLst>
            </p:cNvPr>
            <p:cNvCxnSpPr/>
            <p:nvPr/>
          </p:nvCxnSpPr>
          <p:spPr>
            <a:xfrm>
              <a:off x="1865869" y="2909024"/>
              <a:ext cx="3064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6" name="Group 5">
            <a:extLst>
              <a:ext uri="{FF2B5EF4-FFF2-40B4-BE49-F238E27FC236}">
                <a16:creationId xmlns:a16="http://schemas.microsoft.com/office/drawing/2014/main" xmlns="" id="{E4159F75-C60B-4772-B9C3-63B83206E71C}"/>
              </a:ext>
            </a:extLst>
          </p:cNvPr>
          <p:cNvGrpSpPr/>
          <p:nvPr/>
        </p:nvGrpSpPr>
        <p:grpSpPr>
          <a:xfrm>
            <a:off x="714953" y="3433423"/>
            <a:ext cx="8142257" cy="453006"/>
            <a:chOff x="714953" y="3433423"/>
            <a:chExt cx="8142257" cy="453006"/>
          </a:xfrm>
        </p:grpSpPr>
        <p:sp>
          <p:nvSpPr>
            <p:cNvPr id="76" name="TextBox 75">
              <a:extLst>
                <a:ext uri="{FF2B5EF4-FFF2-40B4-BE49-F238E27FC236}">
                  <a16:creationId xmlns:a16="http://schemas.microsoft.com/office/drawing/2014/main" xmlns="" id="{CC62F22E-49E0-422C-BBBD-B6CA7670FAEF}"/>
                </a:ext>
              </a:extLst>
            </p:cNvPr>
            <p:cNvSpPr txBox="1"/>
            <p:nvPr/>
          </p:nvSpPr>
          <p:spPr>
            <a:xfrm>
              <a:off x="1224510" y="3496260"/>
              <a:ext cx="7632700" cy="276999"/>
            </a:xfrm>
            <a:prstGeom prst="rect">
              <a:avLst/>
            </a:prstGeom>
            <a:noFill/>
          </p:spPr>
          <p:txBody>
            <a:bodyPr wrap="square" lIns="0" tIns="0" rIns="0" bIns="0" rtlCol="0">
              <a:spAutoFit/>
            </a:bodyPr>
            <a:lstStyle/>
            <a:p>
              <a:r>
                <a:rPr lang="en-GB" dirty="0"/>
                <a:t>What is the quickest way to find 50% of a number? </a:t>
              </a:r>
            </a:p>
          </p:txBody>
        </p:sp>
        <p:sp>
          <p:nvSpPr>
            <p:cNvPr id="77" name="Oval 76">
              <a:extLst>
                <a:ext uri="{FF2B5EF4-FFF2-40B4-BE49-F238E27FC236}">
                  <a16:creationId xmlns:a16="http://schemas.microsoft.com/office/drawing/2014/main" xmlns="" id="{664AEF5D-97B5-4A05-9CC4-DB04ADCFDD79}"/>
                </a:ext>
              </a:extLst>
            </p:cNvPr>
            <p:cNvSpPr/>
            <p:nvPr/>
          </p:nvSpPr>
          <p:spPr>
            <a:xfrm>
              <a:off x="714953" y="3433423"/>
              <a:ext cx="453006" cy="453006"/>
            </a:xfrm>
            <a:prstGeom prst="ellipse">
              <a:avLst/>
            </a:prstGeom>
            <a:solidFill>
              <a:srgbClr val="EEBCD9"/>
            </a:solidFill>
            <a:ln>
              <a:solidFill>
                <a:srgbClr val="EC74A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2</a:t>
              </a:r>
            </a:p>
          </p:txBody>
        </p:sp>
      </p:grpSp>
      <p:grpSp>
        <p:nvGrpSpPr>
          <p:cNvPr id="78" name="Group 77">
            <a:extLst>
              <a:ext uri="{FF2B5EF4-FFF2-40B4-BE49-F238E27FC236}">
                <a16:creationId xmlns:a16="http://schemas.microsoft.com/office/drawing/2014/main" xmlns="" id="{DA5E1A84-98DD-420B-BADA-CA961A1E3929}"/>
              </a:ext>
            </a:extLst>
          </p:cNvPr>
          <p:cNvGrpSpPr/>
          <p:nvPr/>
        </p:nvGrpSpPr>
        <p:grpSpPr>
          <a:xfrm>
            <a:off x="1158074" y="2637082"/>
            <a:ext cx="752197" cy="673692"/>
            <a:chOff x="1642965" y="2579497"/>
            <a:chExt cx="752197" cy="673692"/>
          </a:xfrm>
        </p:grpSpPr>
        <p:grpSp>
          <p:nvGrpSpPr>
            <p:cNvPr id="79" name="Group 78">
              <a:extLst>
                <a:ext uri="{FF2B5EF4-FFF2-40B4-BE49-F238E27FC236}">
                  <a16:creationId xmlns:a16="http://schemas.microsoft.com/office/drawing/2014/main" xmlns="" id="{576707DA-F608-4781-9E45-C43F95833783}"/>
                </a:ext>
              </a:extLst>
            </p:cNvPr>
            <p:cNvGrpSpPr/>
            <p:nvPr/>
          </p:nvGrpSpPr>
          <p:grpSpPr>
            <a:xfrm>
              <a:off x="1642965" y="2579497"/>
              <a:ext cx="752197" cy="673692"/>
              <a:chOff x="1642965" y="2579497"/>
              <a:chExt cx="752197" cy="673692"/>
            </a:xfrm>
          </p:grpSpPr>
          <p:sp>
            <p:nvSpPr>
              <p:cNvPr id="81" name="Rectangle: Rounded Corners 80">
                <a:extLst>
                  <a:ext uri="{FF2B5EF4-FFF2-40B4-BE49-F238E27FC236}">
                    <a16:creationId xmlns:a16="http://schemas.microsoft.com/office/drawing/2014/main" xmlns="" id="{7EFD140B-1E89-4F32-A0FC-CE5418AF9004}"/>
                  </a:ext>
                </a:extLst>
              </p:cNvPr>
              <p:cNvSpPr/>
              <p:nvPr/>
            </p:nvSpPr>
            <p:spPr>
              <a:xfrm>
                <a:off x="1642965" y="2592579"/>
                <a:ext cx="752197" cy="643832"/>
              </a:xfrm>
              <a:prstGeom prst="roundRect">
                <a:avLst>
                  <a:gd name="adj" fmla="val 0"/>
                </a:avLst>
              </a:prstGeom>
              <a:solidFill>
                <a:schemeClr val="bg1"/>
              </a:solidFill>
              <a:ln>
                <a:solidFill>
                  <a:srgbClr val="87B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82" name="Group 81">
                <a:extLst>
                  <a:ext uri="{FF2B5EF4-FFF2-40B4-BE49-F238E27FC236}">
                    <a16:creationId xmlns:a16="http://schemas.microsoft.com/office/drawing/2014/main" xmlns="" id="{59BF8F45-C4D1-4E00-86A6-CD97CC7B9BBF}"/>
                  </a:ext>
                </a:extLst>
              </p:cNvPr>
              <p:cNvGrpSpPr/>
              <p:nvPr/>
            </p:nvGrpSpPr>
            <p:grpSpPr>
              <a:xfrm>
                <a:off x="1882647" y="2579497"/>
                <a:ext cx="306494" cy="673692"/>
                <a:chOff x="1882647" y="2579497"/>
                <a:chExt cx="306494" cy="673692"/>
              </a:xfrm>
            </p:grpSpPr>
            <p:sp>
              <p:nvSpPr>
                <p:cNvPr id="83" name="Rectangle 82">
                  <a:extLst>
                    <a:ext uri="{FF2B5EF4-FFF2-40B4-BE49-F238E27FC236}">
                      <a16:creationId xmlns:a16="http://schemas.microsoft.com/office/drawing/2014/main" xmlns="" id="{28819416-96F8-49A3-BFD1-5A31C69F5F83}"/>
                    </a:ext>
                  </a:extLst>
                </p:cNvPr>
                <p:cNvSpPr/>
                <p:nvPr/>
              </p:nvSpPr>
              <p:spPr>
                <a:xfrm>
                  <a:off x="1882647" y="2579497"/>
                  <a:ext cx="272832" cy="369332"/>
                </a:xfrm>
                <a:prstGeom prst="rect">
                  <a:avLst/>
                </a:prstGeom>
              </p:spPr>
              <p:txBody>
                <a:bodyPr wrap="none">
                  <a:spAutoFit/>
                </a:bodyPr>
                <a:lstStyle/>
                <a:p>
                  <a:r>
                    <a:rPr lang="en-GB" dirty="0">
                      <a:solidFill>
                        <a:srgbClr val="000000"/>
                      </a:solidFill>
                      <a:ea typeface="Calibri" panose="020F0502020204030204" pitchFamily="34" charset="0"/>
                      <a:cs typeface="Calibri" panose="020F0502020204030204" pitchFamily="34" charset="0"/>
                    </a:rPr>
                    <a:t>1</a:t>
                  </a:r>
                  <a:endParaRPr lang="en-GB" dirty="0">
                    <a:cs typeface="Calibri" panose="020F0502020204030204" pitchFamily="34" charset="0"/>
                  </a:endParaRPr>
                </a:p>
              </p:txBody>
            </p:sp>
            <p:sp>
              <p:nvSpPr>
                <p:cNvPr id="84" name="Rectangle 83">
                  <a:extLst>
                    <a:ext uri="{FF2B5EF4-FFF2-40B4-BE49-F238E27FC236}">
                      <a16:creationId xmlns:a16="http://schemas.microsoft.com/office/drawing/2014/main" xmlns="" id="{8EF4B768-F328-4916-BB0F-5B07E5AAF2AB}"/>
                    </a:ext>
                  </a:extLst>
                </p:cNvPr>
                <p:cNvSpPr/>
                <p:nvPr/>
              </p:nvSpPr>
              <p:spPr>
                <a:xfrm>
                  <a:off x="1882647" y="2883857"/>
                  <a:ext cx="306494" cy="369332"/>
                </a:xfrm>
                <a:prstGeom prst="rect">
                  <a:avLst/>
                </a:prstGeom>
              </p:spPr>
              <p:txBody>
                <a:bodyPr wrap="none">
                  <a:spAutoFit/>
                </a:bodyPr>
                <a:lstStyle/>
                <a:p>
                  <a:r>
                    <a:rPr lang="en-GB" dirty="0">
                      <a:solidFill>
                        <a:srgbClr val="000000"/>
                      </a:solidFill>
                      <a:ea typeface="Calibri" panose="020F0502020204030204" pitchFamily="34" charset="0"/>
                      <a:cs typeface="Calibri" panose="020F0502020204030204" pitchFamily="34" charset="0"/>
                    </a:rPr>
                    <a:t>2</a:t>
                  </a:r>
                  <a:endParaRPr lang="en-GB" dirty="0">
                    <a:cs typeface="Calibri" panose="020F0502020204030204" pitchFamily="34" charset="0"/>
                  </a:endParaRPr>
                </a:p>
              </p:txBody>
            </p:sp>
          </p:grpSp>
        </p:grpSp>
        <p:cxnSp>
          <p:nvCxnSpPr>
            <p:cNvPr id="80" name="Straight Connector 79">
              <a:extLst>
                <a:ext uri="{FF2B5EF4-FFF2-40B4-BE49-F238E27FC236}">
                  <a16:creationId xmlns:a16="http://schemas.microsoft.com/office/drawing/2014/main" xmlns="" id="{8E31E556-4AEC-41D6-9F2D-1F55405C549E}"/>
                </a:ext>
              </a:extLst>
            </p:cNvPr>
            <p:cNvCxnSpPr/>
            <p:nvPr/>
          </p:nvCxnSpPr>
          <p:spPr>
            <a:xfrm>
              <a:off x="1865869" y="2909024"/>
              <a:ext cx="3064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85" name="Group 84">
            <a:extLst>
              <a:ext uri="{FF2B5EF4-FFF2-40B4-BE49-F238E27FC236}">
                <a16:creationId xmlns:a16="http://schemas.microsoft.com/office/drawing/2014/main" xmlns="" id="{B6259C99-BF5B-412A-9078-0E5A9B61DFBB}"/>
              </a:ext>
            </a:extLst>
          </p:cNvPr>
          <p:cNvGrpSpPr/>
          <p:nvPr/>
        </p:nvGrpSpPr>
        <p:grpSpPr>
          <a:xfrm>
            <a:off x="2940641" y="2647237"/>
            <a:ext cx="752197" cy="673692"/>
            <a:chOff x="1642965" y="2579497"/>
            <a:chExt cx="752197" cy="673692"/>
          </a:xfrm>
        </p:grpSpPr>
        <p:grpSp>
          <p:nvGrpSpPr>
            <p:cNvPr id="86" name="Group 85">
              <a:extLst>
                <a:ext uri="{FF2B5EF4-FFF2-40B4-BE49-F238E27FC236}">
                  <a16:creationId xmlns:a16="http://schemas.microsoft.com/office/drawing/2014/main" xmlns="" id="{83B5C245-D470-4474-AD7C-0B8341AA9B82}"/>
                </a:ext>
              </a:extLst>
            </p:cNvPr>
            <p:cNvGrpSpPr/>
            <p:nvPr/>
          </p:nvGrpSpPr>
          <p:grpSpPr>
            <a:xfrm>
              <a:off x="1642965" y="2579497"/>
              <a:ext cx="752197" cy="673692"/>
              <a:chOff x="1642965" y="2579497"/>
              <a:chExt cx="752197" cy="673692"/>
            </a:xfrm>
          </p:grpSpPr>
          <p:sp>
            <p:nvSpPr>
              <p:cNvPr id="88" name="Rectangle: Rounded Corners 87">
                <a:extLst>
                  <a:ext uri="{FF2B5EF4-FFF2-40B4-BE49-F238E27FC236}">
                    <a16:creationId xmlns:a16="http://schemas.microsoft.com/office/drawing/2014/main" xmlns="" id="{246FA06A-89FE-4120-A7FE-FEC2C13C82EF}"/>
                  </a:ext>
                </a:extLst>
              </p:cNvPr>
              <p:cNvSpPr/>
              <p:nvPr/>
            </p:nvSpPr>
            <p:spPr>
              <a:xfrm>
                <a:off x="1642965" y="2592579"/>
                <a:ext cx="752197" cy="643832"/>
              </a:xfrm>
              <a:prstGeom prst="roundRect">
                <a:avLst>
                  <a:gd name="adj" fmla="val 0"/>
                </a:avLst>
              </a:prstGeom>
              <a:solidFill>
                <a:schemeClr val="bg1"/>
              </a:solidFill>
              <a:ln>
                <a:solidFill>
                  <a:srgbClr val="87B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89" name="Group 88">
                <a:extLst>
                  <a:ext uri="{FF2B5EF4-FFF2-40B4-BE49-F238E27FC236}">
                    <a16:creationId xmlns:a16="http://schemas.microsoft.com/office/drawing/2014/main" xmlns="" id="{AEDE2A50-F255-4A06-B343-2643343CD233}"/>
                  </a:ext>
                </a:extLst>
              </p:cNvPr>
              <p:cNvGrpSpPr/>
              <p:nvPr/>
            </p:nvGrpSpPr>
            <p:grpSpPr>
              <a:xfrm>
                <a:off x="1882647" y="2579497"/>
                <a:ext cx="314510" cy="673692"/>
                <a:chOff x="1882647" y="2579497"/>
                <a:chExt cx="314510" cy="673692"/>
              </a:xfrm>
            </p:grpSpPr>
            <p:sp>
              <p:nvSpPr>
                <p:cNvPr id="90" name="Rectangle 89">
                  <a:extLst>
                    <a:ext uri="{FF2B5EF4-FFF2-40B4-BE49-F238E27FC236}">
                      <a16:creationId xmlns:a16="http://schemas.microsoft.com/office/drawing/2014/main" xmlns="" id="{75F7443D-7899-43C6-A4D5-D42F3F948774}"/>
                    </a:ext>
                  </a:extLst>
                </p:cNvPr>
                <p:cNvSpPr/>
                <p:nvPr/>
              </p:nvSpPr>
              <p:spPr>
                <a:xfrm>
                  <a:off x="1882647" y="2579497"/>
                  <a:ext cx="272832" cy="369332"/>
                </a:xfrm>
                <a:prstGeom prst="rect">
                  <a:avLst/>
                </a:prstGeom>
              </p:spPr>
              <p:txBody>
                <a:bodyPr wrap="none">
                  <a:spAutoFit/>
                </a:bodyPr>
                <a:lstStyle/>
                <a:p>
                  <a:r>
                    <a:rPr lang="en-GB" dirty="0">
                      <a:solidFill>
                        <a:srgbClr val="000000"/>
                      </a:solidFill>
                      <a:ea typeface="Calibri" panose="020F0502020204030204" pitchFamily="34" charset="0"/>
                      <a:cs typeface="Calibri" panose="020F0502020204030204" pitchFamily="34" charset="0"/>
                    </a:rPr>
                    <a:t>1</a:t>
                  </a:r>
                  <a:endParaRPr lang="en-GB" dirty="0">
                    <a:cs typeface="Calibri" panose="020F0502020204030204" pitchFamily="34" charset="0"/>
                  </a:endParaRPr>
                </a:p>
              </p:txBody>
            </p:sp>
            <p:sp>
              <p:nvSpPr>
                <p:cNvPr id="91" name="Rectangle 90">
                  <a:extLst>
                    <a:ext uri="{FF2B5EF4-FFF2-40B4-BE49-F238E27FC236}">
                      <a16:creationId xmlns:a16="http://schemas.microsoft.com/office/drawing/2014/main" xmlns="" id="{EF57258C-5113-4210-B961-1F395560221E}"/>
                    </a:ext>
                  </a:extLst>
                </p:cNvPr>
                <p:cNvSpPr/>
                <p:nvPr/>
              </p:nvSpPr>
              <p:spPr>
                <a:xfrm>
                  <a:off x="1882647" y="2883857"/>
                  <a:ext cx="314510" cy="369332"/>
                </a:xfrm>
                <a:prstGeom prst="rect">
                  <a:avLst/>
                </a:prstGeom>
              </p:spPr>
              <p:txBody>
                <a:bodyPr wrap="none">
                  <a:spAutoFit/>
                </a:bodyPr>
                <a:lstStyle/>
                <a:p>
                  <a:r>
                    <a:rPr lang="en-GB" dirty="0">
                      <a:solidFill>
                        <a:srgbClr val="000000"/>
                      </a:solidFill>
                      <a:cs typeface="Calibri" panose="020F0502020204030204" pitchFamily="34" charset="0"/>
                    </a:rPr>
                    <a:t>4</a:t>
                  </a:r>
                  <a:endParaRPr lang="en-GB" dirty="0">
                    <a:cs typeface="Calibri" panose="020F0502020204030204" pitchFamily="34" charset="0"/>
                  </a:endParaRPr>
                </a:p>
              </p:txBody>
            </p:sp>
          </p:grpSp>
        </p:grpSp>
        <p:cxnSp>
          <p:nvCxnSpPr>
            <p:cNvPr id="87" name="Straight Connector 86">
              <a:extLst>
                <a:ext uri="{FF2B5EF4-FFF2-40B4-BE49-F238E27FC236}">
                  <a16:creationId xmlns:a16="http://schemas.microsoft.com/office/drawing/2014/main" xmlns="" id="{719A7313-88F6-4954-9223-E0A55171D508}"/>
                </a:ext>
              </a:extLst>
            </p:cNvPr>
            <p:cNvCxnSpPr/>
            <p:nvPr/>
          </p:nvCxnSpPr>
          <p:spPr>
            <a:xfrm>
              <a:off x="1865869" y="2909024"/>
              <a:ext cx="3064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92" name="Group 91">
            <a:extLst>
              <a:ext uri="{FF2B5EF4-FFF2-40B4-BE49-F238E27FC236}">
                <a16:creationId xmlns:a16="http://schemas.microsoft.com/office/drawing/2014/main" xmlns="" id="{82B69665-FB48-4DD1-8F51-C7DC88431654}"/>
              </a:ext>
            </a:extLst>
          </p:cNvPr>
          <p:cNvGrpSpPr/>
          <p:nvPr/>
        </p:nvGrpSpPr>
        <p:grpSpPr>
          <a:xfrm>
            <a:off x="4728579" y="2653012"/>
            <a:ext cx="752197" cy="665303"/>
            <a:chOff x="1642965" y="2579497"/>
            <a:chExt cx="752197" cy="665303"/>
          </a:xfrm>
        </p:grpSpPr>
        <p:grpSp>
          <p:nvGrpSpPr>
            <p:cNvPr id="93" name="Group 92">
              <a:extLst>
                <a:ext uri="{FF2B5EF4-FFF2-40B4-BE49-F238E27FC236}">
                  <a16:creationId xmlns:a16="http://schemas.microsoft.com/office/drawing/2014/main" xmlns="" id="{E60BAE95-239C-44C6-A780-5C3EAAAA82AE}"/>
                </a:ext>
              </a:extLst>
            </p:cNvPr>
            <p:cNvGrpSpPr/>
            <p:nvPr/>
          </p:nvGrpSpPr>
          <p:grpSpPr>
            <a:xfrm>
              <a:off x="1642965" y="2579497"/>
              <a:ext cx="752197" cy="665303"/>
              <a:chOff x="1642965" y="2579497"/>
              <a:chExt cx="752197" cy="665303"/>
            </a:xfrm>
          </p:grpSpPr>
          <p:sp>
            <p:nvSpPr>
              <p:cNvPr id="95" name="Rectangle: Rounded Corners 94">
                <a:extLst>
                  <a:ext uri="{FF2B5EF4-FFF2-40B4-BE49-F238E27FC236}">
                    <a16:creationId xmlns:a16="http://schemas.microsoft.com/office/drawing/2014/main" xmlns="" id="{DBF40870-791E-448F-85E4-3AC2EE5BDA1E}"/>
                  </a:ext>
                </a:extLst>
              </p:cNvPr>
              <p:cNvSpPr/>
              <p:nvPr/>
            </p:nvSpPr>
            <p:spPr>
              <a:xfrm>
                <a:off x="1642965" y="2592579"/>
                <a:ext cx="752197" cy="643832"/>
              </a:xfrm>
              <a:prstGeom prst="roundRect">
                <a:avLst>
                  <a:gd name="adj" fmla="val 0"/>
                </a:avLst>
              </a:prstGeom>
              <a:solidFill>
                <a:schemeClr val="bg1"/>
              </a:solidFill>
              <a:ln>
                <a:solidFill>
                  <a:srgbClr val="87B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98" name="Group 97">
                <a:extLst>
                  <a:ext uri="{FF2B5EF4-FFF2-40B4-BE49-F238E27FC236}">
                    <a16:creationId xmlns:a16="http://schemas.microsoft.com/office/drawing/2014/main" xmlns="" id="{9E644183-38D9-4467-ADB8-57C84D89004A}"/>
                  </a:ext>
                </a:extLst>
              </p:cNvPr>
              <p:cNvGrpSpPr/>
              <p:nvPr/>
            </p:nvGrpSpPr>
            <p:grpSpPr>
              <a:xfrm>
                <a:off x="1757299" y="2579497"/>
                <a:ext cx="561372" cy="665303"/>
                <a:chOff x="1757299" y="2579497"/>
                <a:chExt cx="561372" cy="665303"/>
              </a:xfrm>
            </p:grpSpPr>
            <p:sp>
              <p:nvSpPr>
                <p:cNvPr id="99" name="Rectangle 98">
                  <a:extLst>
                    <a:ext uri="{FF2B5EF4-FFF2-40B4-BE49-F238E27FC236}">
                      <a16:creationId xmlns:a16="http://schemas.microsoft.com/office/drawing/2014/main" xmlns="" id="{F257FFBD-867B-45DC-9326-9499098904B7}"/>
                    </a:ext>
                  </a:extLst>
                </p:cNvPr>
                <p:cNvSpPr/>
                <p:nvPr/>
              </p:nvSpPr>
              <p:spPr>
                <a:xfrm>
                  <a:off x="1882647" y="2579497"/>
                  <a:ext cx="272832" cy="369332"/>
                </a:xfrm>
                <a:prstGeom prst="rect">
                  <a:avLst/>
                </a:prstGeom>
              </p:spPr>
              <p:txBody>
                <a:bodyPr wrap="none">
                  <a:spAutoFit/>
                </a:bodyPr>
                <a:lstStyle/>
                <a:p>
                  <a:r>
                    <a:rPr lang="en-GB" dirty="0">
                      <a:solidFill>
                        <a:srgbClr val="000000"/>
                      </a:solidFill>
                      <a:ea typeface="Calibri" panose="020F0502020204030204" pitchFamily="34" charset="0"/>
                      <a:cs typeface="Calibri" panose="020F0502020204030204" pitchFamily="34" charset="0"/>
                    </a:rPr>
                    <a:t>1</a:t>
                  </a:r>
                  <a:endParaRPr lang="en-GB" dirty="0">
                    <a:cs typeface="Calibri" panose="020F0502020204030204" pitchFamily="34" charset="0"/>
                  </a:endParaRPr>
                </a:p>
              </p:txBody>
            </p:sp>
            <p:sp>
              <p:nvSpPr>
                <p:cNvPr id="100" name="Rectangle 99">
                  <a:extLst>
                    <a:ext uri="{FF2B5EF4-FFF2-40B4-BE49-F238E27FC236}">
                      <a16:creationId xmlns:a16="http://schemas.microsoft.com/office/drawing/2014/main" xmlns="" id="{2F604BA1-2F22-4B98-AF37-76F7174C2AB3}"/>
                    </a:ext>
                  </a:extLst>
                </p:cNvPr>
                <p:cNvSpPr/>
                <p:nvPr/>
              </p:nvSpPr>
              <p:spPr>
                <a:xfrm>
                  <a:off x="1757299" y="2875468"/>
                  <a:ext cx="561372" cy="369332"/>
                </a:xfrm>
                <a:prstGeom prst="rect">
                  <a:avLst/>
                </a:prstGeom>
              </p:spPr>
              <p:txBody>
                <a:bodyPr wrap="none">
                  <a:spAutoFit/>
                </a:bodyPr>
                <a:lstStyle/>
                <a:p>
                  <a:r>
                    <a:rPr lang="en-GB" dirty="0">
                      <a:solidFill>
                        <a:srgbClr val="000000"/>
                      </a:solidFill>
                      <a:cs typeface="Calibri" panose="020F0502020204030204" pitchFamily="34" charset="0"/>
                    </a:rPr>
                    <a:t>100</a:t>
                  </a:r>
                  <a:endParaRPr lang="en-GB" dirty="0">
                    <a:cs typeface="Calibri" panose="020F0502020204030204" pitchFamily="34" charset="0"/>
                  </a:endParaRPr>
                </a:p>
              </p:txBody>
            </p:sp>
          </p:grpSp>
        </p:grpSp>
        <p:cxnSp>
          <p:nvCxnSpPr>
            <p:cNvPr id="94" name="Straight Connector 93">
              <a:extLst>
                <a:ext uri="{FF2B5EF4-FFF2-40B4-BE49-F238E27FC236}">
                  <a16:creationId xmlns:a16="http://schemas.microsoft.com/office/drawing/2014/main" xmlns="" id="{F5AF8DCE-D706-41D0-AAE1-EA888CE31A09}"/>
                </a:ext>
              </a:extLst>
            </p:cNvPr>
            <p:cNvCxnSpPr/>
            <p:nvPr/>
          </p:nvCxnSpPr>
          <p:spPr>
            <a:xfrm>
              <a:off x="1865869" y="2909024"/>
              <a:ext cx="3064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01" name="Group 100">
            <a:extLst>
              <a:ext uri="{FF2B5EF4-FFF2-40B4-BE49-F238E27FC236}">
                <a16:creationId xmlns:a16="http://schemas.microsoft.com/office/drawing/2014/main" xmlns="" id="{33F4AD71-88BE-4DF8-9690-F656E069D300}"/>
              </a:ext>
            </a:extLst>
          </p:cNvPr>
          <p:cNvGrpSpPr/>
          <p:nvPr/>
        </p:nvGrpSpPr>
        <p:grpSpPr>
          <a:xfrm>
            <a:off x="6488213" y="2670487"/>
            <a:ext cx="752197" cy="665303"/>
            <a:chOff x="1642965" y="2579497"/>
            <a:chExt cx="752197" cy="665303"/>
          </a:xfrm>
        </p:grpSpPr>
        <p:grpSp>
          <p:nvGrpSpPr>
            <p:cNvPr id="102" name="Group 101">
              <a:extLst>
                <a:ext uri="{FF2B5EF4-FFF2-40B4-BE49-F238E27FC236}">
                  <a16:creationId xmlns:a16="http://schemas.microsoft.com/office/drawing/2014/main" xmlns="" id="{AE438AB8-816D-4D42-B8C5-69CDA34BA016}"/>
                </a:ext>
              </a:extLst>
            </p:cNvPr>
            <p:cNvGrpSpPr/>
            <p:nvPr/>
          </p:nvGrpSpPr>
          <p:grpSpPr>
            <a:xfrm>
              <a:off x="1642965" y="2579497"/>
              <a:ext cx="752197" cy="665303"/>
              <a:chOff x="1642965" y="2579497"/>
              <a:chExt cx="752197" cy="665303"/>
            </a:xfrm>
          </p:grpSpPr>
          <p:sp>
            <p:nvSpPr>
              <p:cNvPr id="105" name="Rectangle: Rounded Corners 104">
                <a:extLst>
                  <a:ext uri="{FF2B5EF4-FFF2-40B4-BE49-F238E27FC236}">
                    <a16:creationId xmlns:a16="http://schemas.microsoft.com/office/drawing/2014/main" xmlns="" id="{36BFF91B-D4E4-41A4-98ED-19FCBE3B37E2}"/>
                  </a:ext>
                </a:extLst>
              </p:cNvPr>
              <p:cNvSpPr/>
              <p:nvPr/>
            </p:nvSpPr>
            <p:spPr>
              <a:xfrm>
                <a:off x="1642965" y="2592579"/>
                <a:ext cx="752197" cy="643832"/>
              </a:xfrm>
              <a:prstGeom prst="roundRect">
                <a:avLst>
                  <a:gd name="adj" fmla="val 0"/>
                </a:avLst>
              </a:prstGeom>
              <a:solidFill>
                <a:schemeClr val="bg1"/>
              </a:solidFill>
              <a:ln>
                <a:solidFill>
                  <a:srgbClr val="87B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106" name="Group 105">
                <a:extLst>
                  <a:ext uri="{FF2B5EF4-FFF2-40B4-BE49-F238E27FC236}">
                    <a16:creationId xmlns:a16="http://schemas.microsoft.com/office/drawing/2014/main" xmlns="" id="{EF38D7F1-C148-4EBF-86DD-F4A302032A04}"/>
                  </a:ext>
                </a:extLst>
              </p:cNvPr>
              <p:cNvGrpSpPr/>
              <p:nvPr/>
            </p:nvGrpSpPr>
            <p:grpSpPr>
              <a:xfrm>
                <a:off x="1841189" y="2579497"/>
                <a:ext cx="417102" cy="665303"/>
                <a:chOff x="1841189" y="2579497"/>
                <a:chExt cx="417102" cy="665303"/>
              </a:xfrm>
            </p:grpSpPr>
            <p:sp>
              <p:nvSpPr>
                <p:cNvPr id="107" name="Rectangle 106">
                  <a:extLst>
                    <a:ext uri="{FF2B5EF4-FFF2-40B4-BE49-F238E27FC236}">
                      <a16:creationId xmlns:a16="http://schemas.microsoft.com/office/drawing/2014/main" xmlns="" id="{8A096508-B406-42A9-A84E-935B56098577}"/>
                    </a:ext>
                  </a:extLst>
                </p:cNvPr>
                <p:cNvSpPr/>
                <p:nvPr/>
              </p:nvSpPr>
              <p:spPr>
                <a:xfrm>
                  <a:off x="1882647" y="2579497"/>
                  <a:ext cx="272832" cy="369332"/>
                </a:xfrm>
                <a:prstGeom prst="rect">
                  <a:avLst/>
                </a:prstGeom>
              </p:spPr>
              <p:txBody>
                <a:bodyPr wrap="none">
                  <a:spAutoFit/>
                </a:bodyPr>
                <a:lstStyle/>
                <a:p>
                  <a:r>
                    <a:rPr lang="en-GB" dirty="0">
                      <a:solidFill>
                        <a:srgbClr val="000000"/>
                      </a:solidFill>
                      <a:ea typeface="Calibri" panose="020F0502020204030204" pitchFamily="34" charset="0"/>
                      <a:cs typeface="Calibri" panose="020F0502020204030204" pitchFamily="34" charset="0"/>
                    </a:rPr>
                    <a:t>1</a:t>
                  </a:r>
                  <a:endParaRPr lang="en-GB" dirty="0">
                    <a:cs typeface="Calibri" panose="020F0502020204030204" pitchFamily="34" charset="0"/>
                  </a:endParaRPr>
                </a:p>
              </p:txBody>
            </p:sp>
            <p:sp>
              <p:nvSpPr>
                <p:cNvPr id="108" name="Rectangle 107">
                  <a:extLst>
                    <a:ext uri="{FF2B5EF4-FFF2-40B4-BE49-F238E27FC236}">
                      <a16:creationId xmlns:a16="http://schemas.microsoft.com/office/drawing/2014/main" xmlns="" id="{CA2421D9-C81D-4A7A-8065-188044FA3BEC}"/>
                    </a:ext>
                  </a:extLst>
                </p:cNvPr>
                <p:cNvSpPr/>
                <p:nvPr/>
              </p:nvSpPr>
              <p:spPr>
                <a:xfrm>
                  <a:off x="1841189" y="2875468"/>
                  <a:ext cx="417102" cy="369332"/>
                </a:xfrm>
                <a:prstGeom prst="rect">
                  <a:avLst/>
                </a:prstGeom>
              </p:spPr>
              <p:txBody>
                <a:bodyPr wrap="none">
                  <a:spAutoFit/>
                </a:bodyPr>
                <a:lstStyle/>
                <a:p>
                  <a:r>
                    <a:rPr lang="en-GB" dirty="0">
                      <a:solidFill>
                        <a:srgbClr val="000000"/>
                      </a:solidFill>
                      <a:cs typeface="Calibri" panose="020F0502020204030204" pitchFamily="34" charset="0"/>
                    </a:rPr>
                    <a:t>10</a:t>
                  </a:r>
                  <a:endParaRPr lang="en-GB" dirty="0">
                    <a:cs typeface="Calibri" panose="020F0502020204030204" pitchFamily="34" charset="0"/>
                  </a:endParaRPr>
                </a:p>
              </p:txBody>
            </p:sp>
          </p:grpSp>
        </p:grpSp>
        <p:cxnSp>
          <p:nvCxnSpPr>
            <p:cNvPr id="104" name="Straight Connector 103">
              <a:extLst>
                <a:ext uri="{FF2B5EF4-FFF2-40B4-BE49-F238E27FC236}">
                  <a16:creationId xmlns:a16="http://schemas.microsoft.com/office/drawing/2014/main" xmlns="" id="{A87DF657-9E40-4C68-B429-5FEF85840E8C}"/>
                </a:ext>
              </a:extLst>
            </p:cNvPr>
            <p:cNvCxnSpPr/>
            <p:nvPr/>
          </p:nvCxnSpPr>
          <p:spPr>
            <a:xfrm>
              <a:off x="1865869" y="2909024"/>
              <a:ext cx="3064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47" name="Rectangle: Rounded Corners 46">
            <a:extLst>
              <a:ext uri="{FF2B5EF4-FFF2-40B4-BE49-F238E27FC236}">
                <a16:creationId xmlns:a16="http://schemas.microsoft.com/office/drawing/2014/main" xmlns="" id="{43269EDF-10F4-4F5E-92AD-BA102B6C8EFE}"/>
              </a:ext>
            </a:extLst>
          </p:cNvPr>
          <p:cNvSpPr/>
          <p:nvPr/>
        </p:nvSpPr>
        <p:spPr>
          <a:xfrm>
            <a:off x="1224510" y="3774735"/>
            <a:ext cx="5460413" cy="402672"/>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solidFill>
                  <a:srgbClr val="87BD31"/>
                </a:solidFill>
              </a:rPr>
              <a:t>To find 50%, divide by two.</a:t>
            </a:r>
          </a:p>
        </p:txBody>
      </p:sp>
      <p:grpSp>
        <p:nvGrpSpPr>
          <p:cNvPr id="8" name="Group 7">
            <a:extLst>
              <a:ext uri="{FF2B5EF4-FFF2-40B4-BE49-F238E27FC236}">
                <a16:creationId xmlns:a16="http://schemas.microsoft.com/office/drawing/2014/main" xmlns="" id="{D63DD351-85A0-4950-9314-861E8DB25239}"/>
              </a:ext>
            </a:extLst>
          </p:cNvPr>
          <p:cNvGrpSpPr/>
          <p:nvPr/>
        </p:nvGrpSpPr>
        <p:grpSpPr>
          <a:xfrm>
            <a:off x="714953" y="4317692"/>
            <a:ext cx="6793194" cy="553998"/>
            <a:chOff x="714953" y="4317692"/>
            <a:chExt cx="6793194" cy="553998"/>
          </a:xfrm>
        </p:grpSpPr>
        <p:sp>
          <p:nvSpPr>
            <p:cNvPr id="109" name="TextBox 108">
              <a:extLst>
                <a:ext uri="{FF2B5EF4-FFF2-40B4-BE49-F238E27FC236}">
                  <a16:creationId xmlns:a16="http://schemas.microsoft.com/office/drawing/2014/main" xmlns="" id="{C0B2990F-91C1-48CC-9616-56FEA109E5B1}"/>
                </a:ext>
              </a:extLst>
            </p:cNvPr>
            <p:cNvSpPr txBox="1"/>
            <p:nvPr/>
          </p:nvSpPr>
          <p:spPr>
            <a:xfrm>
              <a:off x="1224510" y="4317692"/>
              <a:ext cx="6283637" cy="553998"/>
            </a:xfrm>
            <a:prstGeom prst="rect">
              <a:avLst/>
            </a:prstGeom>
            <a:noFill/>
          </p:spPr>
          <p:txBody>
            <a:bodyPr wrap="square" lIns="0" tIns="0" rIns="0" bIns="0" rtlCol="0">
              <a:spAutoFit/>
            </a:bodyPr>
            <a:lstStyle/>
            <a:p>
              <a:r>
                <a:rPr lang="en-GB" dirty="0"/>
                <a:t>How can you use equivalent fractions to find 1%, 10% or 25% of a number?</a:t>
              </a:r>
            </a:p>
          </p:txBody>
        </p:sp>
        <p:sp>
          <p:nvSpPr>
            <p:cNvPr id="110" name="Oval 109">
              <a:extLst>
                <a:ext uri="{FF2B5EF4-FFF2-40B4-BE49-F238E27FC236}">
                  <a16:creationId xmlns:a16="http://schemas.microsoft.com/office/drawing/2014/main" xmlns="" id="{EE213599-AF7A-4897-A1BA-55DF61618230}"/>
                </a:ext>
              </a:extLst>
            </p:cNvPr>
            <p:cNvSpPr/>
            <p:nvPr/>
          </p:nvSpPr>
          <p:spPr>
            <a:xfrm>
              <a:off x="714953" y="4387088"/>
              <a:ext cx="453006" cy="453006"/>
            </a:xfrm>
            <a:prstGeom prst="ellipse">
              <a:avLst/>
            </a:prstGeom>
            <a:solidFill>
              <a:srgbClr val="EEBCD9"/>
            </a:solidFill>
            <a:ln>
              <a:solidFill>
                <a:srgbClr val="EC74A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3</a:t>
              </a:r>
            </a:p>
          </p:txBody>
        </p:sp>
      </p:grpSp>
      <p:sp>
        <p:nvSpPr>
          <p:cNvPr id="111" name="Rectangle: Rounded Corners 110">
            <a:extLst>
              <a:ext uri="{FF2B5EF4-FFF2-40B4-BE49-F238E27FC236}">
                <a16:creationId xmlns:a16="http://schemas.microsoft.com/office/drawing/2014/main" xmlns="" id="{41364A0F-C655-4C1D-80E9-31C6040AF37F}"/>
              </a:ext>
            </a:extLst>
          </p:cNvPr>
          <p:cNvSpPr/>
          <p:nvPr/>
        </p:nvSpPr>
        <p:spPr>
          <a:xfrm>
            <a:off x="1098080" y="4840094"/>
            <a:ext cx="7114147" cy="1359370"/>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solidFill>
                  <a:srgbClr val="87BD31"/>
                </a:solidFill>
              </a:rPr>
              <a:t>Divide by the denominator of the equivalent fraction.</a:t>
            </a:r>
          </a:p>
          <a:p>
            <a:r>
              <a:rPr lang="en-GB" b="1" dirty="0">
                <a:solidFill>
                  <a:srgbClr val="87BD31"/>
                </a:solidFill>
              </a:rPr>
              <a:t>To find 1%, divide by 100.</a:t>
            </a:r>
          </a:p>
          <a:p>
            <a:r>
              <a:rPr lang="en-GB" b="1" dirty="0">
                <a:solidFill>
                  <a:srgbClr val="87BD31"/>
                </a:solidFill>
              </a:rPr>
              <a:t>To find 10%, divide by 10.</a:t>
            </a:r>
          </a:p>
          <a:p>
            <a:r>
              <a:rPr lang="en-GB" b="1" dirty="0">
                <a:solidFill>
                  <a:srgbClr val="87BD31"/>
                </a:solidFill>
              </a:rPr>
              <a:t>To find 25%, divide by 4.</a:t>
            </a:r>
          </a:p>
        </p:txBody>
      </p:sp>
    </p:spTree>
    <p:extLst>
      <p:ext uri="{BB962C8B-B14F-4D97-AF65-F5344CB8AC3E}">
        <p14:creationId xmlns:p14="http://schemas.microsoft.com/office/powerpoint/2010/main" val="908914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46"/>
                                        </p:tgtEl>
                                      </p:cBhvr>
                                    </p:animEffect>
                                    <p:set>
                                      <p:cBhvr>
                                        <p:cTn id="7" dur="1" fill="hold">
                                          <p:stCondLst>
                                            <p:cond delay="499"/>
                                          </p:stCondLst>
                                        </p:cTn>
                                        <p:tgtEl>
                                          <p:spTgt spid="46"/>
                                        </p:tgtEl>
                                        <p:attrNameLst>
                                          <p:attrName>style.visibility</p:attrName>
                                        </p:attrNameLst>
                                      </p:cBhvr>
                                      <p:to>
                                        <p:strVal val="hidden"/>
                                      </p:to>
                                    </p:set>
                                  </p:childTnLst>
                                </p:cTn>
                              </p:par>
                              <p:par>
                                <p:cTn id="8" presetID="10" presetClass="entr" presetSubtype="0" fill="hold" nodeType="withEffect">
                                  <p:stCondLst>
                                    <p:cond delay="0"/>
                                  </p:stCondLst>
                                  <p:childTnLst>
                                    <p:set>
                                      <p:cBhvr>
                                        <p:cTn id="9" dur="1" fill="hold">
                                          <p:stCondLst>
                                            <p:cond delay="0"/>
                                          </p:stCondLst>
                                        </p:cTn>
                                        <p:tgtEl>
                                          <p:spTgt spid="78"/>
                                        </p:tgtEl>
                                        <p:attrNameLst>
                                          <p:attrName>style.visibility</p:attrName>
                                        </p:attrNameLst>
                                      </p:cBhvr>
                                      <p:to>
                                        <p:strVal val="visible"/>
                                      </p:to>
                                    </p:set>
                                    <p:animEffect transition="in" filter="fade">
                                      <p:cBhvr>
                                        <p:cTn id="10" dur="500"/>
                                        <p:tgtEl>
                                          <p:spTgt spid="78"/>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xit" presetSubtype="0" fill="hold" nodeType="clickEffect">
                                  <p:stCondLst>
                                    <p:cond delay="0"/>
                                  </p:stCondLst>
                                  <p:childTnLst>
                                    <p:animEffect transition="out" filter="fade">
                                      <p:cBhvr>
                                        <p:cTn id="14" dur="500"/>
                                        <p:tgtEl>
                                          <p:spTgt spid="69"/>
                                        </p:tgtEl>
                                      </p:cBhvr>
                                    </p:animEffect>
                                    <p:set>
                                      <p:cBhvr>
                                        <p:cTn id="15" dur="1" fill="hold">
                                          <p:stCondLst>
                                            <p:cond delay="499"/>
                                          </p:stCondLst>
                                        </p:cTn>
                                        <p:tgtEl>
                                          <p:spTgt spid="69"/>
                                        </p:tgtEl>
                                        <p:attrNameLst>
                                          <p:attrName>style.visibility</p:attrName>
                                        </p:attrNameLst>
                                      </p:cBhvr>
                                      <p:to>
                                        <p:strVal val="hidden"/>
                                      </p:to>
                                    </p:set>
                                  </p:childTnLst>
                                </p:cTn>
                              </p:par>
                              <p:par>
                                <p:cTn id="16" presetID="10" presetClass="entr" presetSubtype="0" fill="hold" nodeType="withEffect">
                                  <p:stCondLst>
                                    <p:cond delay="0"/>
                                  </p:stCondLst>
                                  <p:childTnLst>
                                    <p:set>
                                      <p:cBhvr>
                                        <p:cTn id="17" dur="1" fill="hold">
                                          <p:stCondLst>
                                            <p:cond delay="0"/>
                                          </p:stCondLst>
                                        </p:cTn>
                                        <p:tgtEl>
                                          <p:spTgt spid="85"/>
                                        </p:tgtEl>
                                        <p:attrNameLst>
                                          <p:attrName>style.visibility</p:attrName>
                                        </p:attrNameLst>
                                      </p:cBhvr>
                                      <p:to>
                                        <p:strVal val="visible"/>
                                      </p:to>
                                    </p:set>
                                    <p:animEffect transition="in" filter="fade">
                                      <p:cBhvr>
                                        <p:cTn id="18" dur="500"/>
                                        <p:tgtEl>
                                          <p:spTgt spid="85"/>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xit" presetSubtype="0" fill="hold" nodeType="clickEffect">
                                  <p:stCondLst>
                                    <p:cond delay="0"/>
                                  </p:stCondLst>
                                  <p:childTnLst>
                                    <p:animEffect transition="out" filter="fade">
                                      <p:cBhvr>
                                        <p:cTn id="22" dur="500"/>
                                        <p:tgtEl>
                                          <p:spTgt spid="55"/>
                                        </p:tgtEl>
                                      </p:cBhvr>
                                    </p:animEffect>
                                    <p:set>
                                      <p:cBhvr>
                                        <p:cTn id="23" dur="1" fill="hold">
                                          <p:stCondLst>
                                            <p:cond delay="499"/>
                                          </p:stCondLst>
                                        </p:cTn>
                                        <p:tgtEl>
                                          <p:spTgt spid="55"/>
                                        </p:tgtEl>
                                        <p:attrNameLst>
                                          <p:attrName>style.visibility</p:attrName>
                                        </p:attrNameLst>
                                      </p:cBhvr>
                                      <p:to>
                                        <p:strVal val="hidden"/>
                                      </p:to>
                                    </p:set>
                                  </p:childTnLst>
                                </p:cTn>
                              </p:par>
                              <p:par>
                                <p:cTn id="24" presetID="10" presetClass="entr" presetSubtype="0" fill="hold" nodeType="withEffect">
                                  <p:stCondLst>
                                    <p:cond delay="0"/>
                                  </p:stCondLst>
                                  <p:childTnLst>
                                    <p:set>
                                      <p:cBhvr>
                                        <p:cTn id="25" dur="1" fill="hold">
                                          <p:stCondLst>
                                            <p:cond delay="0"/>
                                          </p:stCondLst>
                                        </p:cTn>
                                        <p:tgtEl>
                                          <p:spTgt spid="92"/>
                                        </p:tgtEl>
                                        <p:attrNameLst>
                                          <p:attrName>style.visibility</p:attrName>
                                        </p:attrNameLst>
                                      </p:cBhvr>
                                      <p:to>
                                        <p:strVal val="visible"/>
                                      </p:to>
                                    </p:set>
                                    <p:animEffect transition="in" filter="fade">
                                      <p:cBhvr>
                                        <p:cTn id="26" dur="500"/>
                                        <p:tgtEl>
                                          <p:spTgt spid="92"/>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xit" presetSubtype="0" fill="hold" nodeType="clickEffect">
                                  <p:stCondLst>
                                    <p:cond delay="0"/>
                                  </p:stCondLst>
                                  <p:childTnLst>
                                    <p:animEffect transition="out" filter="fade">
                                      <p:cBhvr>
                                        <p:cTn id="30" dur="500"/>
                                        <p:tgtEl>
                                          <p:spTgt spid="62"/>
                                        </p:tgtEl>
                                      </p:cBhvr>
                                    </p:animEffect>
                                    <p:set>
                                      <p:cBhvr>
                                        <p:cTn id="31" dur="1" fill="hold">
                                          <p:stCondLst>
                                            <p:cond delay="499"/>
                                          </p:stCondLst>
                                        </p:cTn>
                                        <p:tgtEl>
                                          <p:spTgt spid="62"/>
                                        </p:tgtEl>
                                        <p:attrNameLst>
                                          <p:attrName>style.visibility</p:attrName>
                                        </p:attrNameLst>
                                      </p:cBhvr>
                                      <p:to>
                                        <p:strVal val="hidden"/>
                                      </p:to>
                                    </p:set>
                                  </p:childTnLst>
                                </p:cTn>
                              </p:par>
                            </p:childTnLst>
                          </p:cTn>
                        </p:par>
                        <p:par>
                          <p:cTn id="32" fill="hold">
                            <p:stCondLst>
                              <p:cond delay="500"/>
                            </p:stCondLst>
                            <p:childTnLst>
                              <p:par>
                                <p:cTn id="33" presetID="10" presetClass="entr" presetSubtype="0" fill="hold" nodeType="afterEffect">
                                  <p:stCondLst>
                                    <p:cond delay="0"/>
                                  </p:stCondLst>
                                  <p:childTnLst>
                                    <p:set>
                                      <p:cBhvr>
                                        <p:cTn id="34" dur="1" fill="hold">
                                          <p:stCondLst>
                                            <p:cond delay="0"/>
                                          </p:stCondLst>
                                        </p:cTn>
                                        <p:tgtEl>
                                          <p:spTgt spid="101"/>
                                        </p:tgtEl>
                                        <p:attrNameLst>
                                          <p:attrName>style.visibility</p:attrName>
                                        </p:attrNameLst>
                                      </p:cBhvr>
                                      <p:to>
                                        <p:strVal val="visible"/>
                                      </p:to>
                                    </p:set>
                                    <p:animEffect transition="in" filter="fade">
                                      <p:cBhvr>
                                        <p:cTn id="35" dur="500"/>
                                        <p:tgtEl>
                                          <p:spTgt spid="101"/>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fade">
                                      <p:cBhvr>
                                        <p:cTn id="40" dur="500"/>
                                        <p:tgtEl>
                                          <p:spTgt spid="6"/>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grpId="0" nodeType="clickEffect">
                                  <p:stCondLst>
                                    <p:cond delay="0"/>
                                  </p:stCondLst>
                                  <p:childTnLst>
                                    <p:set>
                                      <p:cBhvr>
                                        <p:cTn id="44" dur="1" fill="hold">
                                          <p:stCondLst>
                                            <p:cond delay="0"/>
                                          </p:stCondLst>
                                        </p:cTn>
                                        <p:tgtEl>
                                          <p:spTgt spid="47"/>
                                        </p:tgtEl>
                                        <p:attrNameLst>
                                          <p:attrName>style.visibility</p:attrName>
                                        </p:attrNameLst>
                                      </p:cBhvr>
                                      <p:to>
                                        <p:strVal val="visible"/>
                                      </p:to>
                                    </p:set>
                                    <p:animEffect transition="in" filter="fade">
                                      <p:cBhvr>
                                        <p:cTn id="45" dur="500"/>
                                        <p:tgtEl>
                                          <p:spTgt spid="47"/>
                                        </p:tgtEl>
                                      </p:cBhvr>
                                    </p:animEffect>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nodeType="clickEffect">
                                  <p:stCondLst>
                                    <p:cond delay="0"/>
                                  </p:stCondLst>
                                  <p:childTnLst>
                                    <p:set>
                                      <p:cBhvr>
                                        <p:cTn id="49" dur="1" fill="hold">
                                          <p:stCondLst>
                                            <p:cond delay="0"/>
                                          </p:stCondLst>
                                        </p:cTn>
                                        <p:tgtEl>
                                          <p:spTgt spid="8"/>
                                        </p:tgtEl>
                                        <p:attrNameLst>
                                          <p:attrName>style.visibility</p:attrName>
                                        </p:attrNameLst>
                                      </p:cBhvr>
                                      <p:to>
                                        <p:strVal val="visible"/>
                                      </p:to>
                                    </p:set>
                                    <p:animEffect transition="in" filter="fade">
                                      <p:cBhvr>
                                        <p:cTn id="50" dur="500"/>
                                        <p:tgtEl>
                                          <p:spTgt spid="8"/>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111"/>
                                        </p:tgtEl>
                                        <p:attrNameLst>
                                          <p:attrName>style.visibility</p:attrName>
                                        </p:attrNameLst>
                                      </p:cBhvr>
                                      <p:to>
                                        <p:strVal val="visible"/>
                                      </p:to>
                                    </p:set>
                                    <p:animEffect transition="in" filter="fade">
                                      <p:cBhvr>
                                        <p:cTn id="55" dur="500"/>
                                        <p:tgtEl>
                                          <p:spTgt spid="1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p:bldP spid="11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3" name="Group 162">
            <a:extLst>
              <a:ext uri="{FF2B5EF4-FFF2-40B4-BE49-F238E27FC236}">
                <a16:creationId xmlns:a16="http://schemas.microsoft.com/office/drawing/2014/main" xmlns="" id="{21887B2A-93B6-4FF1-A2EA-53895FC8FCE8}"/>
              </a:ext>
            </a:extLst>
          </p:cNvPr>
          <p:cNvGrpSpPr/>
          <p:nvPr/>
        </p:nvGrpSpPr>
        <p:grpSpPr>
          <a:xfrm>
            <a:off x="234892" y="1771105"/>
            <a:ext cx="8690994" cy="4327691"/>
            <a:chOff x="67811" y="1800548"/>
            <a:chExt cx="9144000" cy="4032087"/>
          </a:xfrm>
        </p:grpSpPr>
        <p:pic>
          <p:nvPicPr>
            <p:cNvPr id="54" name="Picture 53">
              <a:extLst>
                <a:ext uri="{FF2B5EF4-FFF2-40B4-BE49-F238E27FC236}">
                  <a16:creationId xmlns:a16="http://schemas.microsoft.com/office/drawing/2014/main" xmlns="" id="{76C6D071-DCD7-4E29-A847-6C7EC9728626}"/>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3568" t="52587" r="-3568" b="120"/>
            <a:stretch/>
          </p:blipFill>
          <p:spPr>
            <a:xfrm>
              <a:off x="67811" y="3296875"/>
              <a:ext cx="9144000" cy="2535760"/>
            </a:xfrm>
            <a:prstGeom prst="rect">
              <a:avLst/>
            </a:prstGeom>
          </p:spPr>
        </p:pic>
        <p:pic>
          <p:nvPicPr>
            <p:cNvPr id="162" name="Picture 161">
              <a:extLst>
                <a:ext uri="{FF2B5EF4-FFF2-40B4-BE49-F238E27FC236}">
                  <a16:creationId xmlns:a16="http://schemas.microsoft.com/office/drawing/2014/main" xmlns="" id="{30554937-70CC-476A-B1E9-EA8E9AE6B6D4}"/>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3568" r="-3568" b="64366"/>
            <a:stretch/>
          </p:blipFill>
          <p:spPr>
            <a:xfrm>
              <a:off x="67811" y="1800548"/>
              <a:ext cx="9144000" cy="1910614"/>
            </a:xfrm>
            <a:prstGeom prst="rect">
              <a:avLst/>
            </a:prstGeom>
          </p:spPr>
        </p:pic>
      </p:grpSp>
      <p:pic>
        <p:nvPicPr>
          <p:cNvPr id="5" name="Picture 4">
            <a:extLst>
              <a:ext uri="{FF2B5EF4-FFF2-40B4-BE49-F238E27FC236}">
                <a16:creationId xmlns:a16="http://schemas.microsoft.com/office/drawing/2014/main" xmlns="" id="{2830866F-58AA-4213-AFD1-4A7F919ABC8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7429" y="670981"/>
            <a:ext cx="3062973"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Percentage of an Amount (1) </a:t>
            </a:r>
          </a:p>
        </p:txBody>
      </p:sp>
      <p:sp>
        <p:nvSpPr>
          <p:cNvPr id="2" name="TextBox 1"/>
          <p:cNvSpPr txBox="1"/>
          <p:nvPr/>
        </p:nvSpPr>
        <p:spPr>
          <a:xfrm>
            <a:off x="1224510" y="1308085"/>
            <a:ext cx="7632700" cy="276999"/>
          </a:xfrm>
          <a:prstGeom prst="rect">
            <a:avLst/>
          </a:prstGeom>
          <a:noFill/>
        </p:spPr>
        <p:txBody>
          <a:bodyPr wrap="square" lIns="0" tIns="0" rIns="0" bIns="0" rtlCol="0">
            <a:spAutoFit/>
          </a:bodyPr>
          <a:lstStyle/>
          <a:p>
            <a:r>
              <a:rPr lang="en-GB" dirty="0"/>
              <a:t>Complete this diagram to show the percentages of 800.</a:t>
            </a:r>
          </a:p>
        </p:txBody>
      </p:sp>
      <p:sp>
        <p:nvSpPr>
          <p:cNvPr id="97" name="Rectangle 96"/>
          <p:cNvSpPr/>
          <p:nvPr/>
        </p:nvSpPr>
        <p:spPr>
          <a:xfrm>
            <a:off x="3357471" y="670981"/>
            <a:ext cx="976684" cy="337100"/>
          </a:xfrm>
          <a:prstGeom prst="rect">
            <a:avLst/>
          </a:prstGeom>
          <a:solidFill>
            <a:srgbClr val="4EB2E5"/>
          </a:solidFill>
        </p:spPr>
        <p:txBody>
          <a:bodyPr wrap="square" lIns="180000" tIns="36000" rIns="180000" bIns="54000" anchor="ctr">
            <a:spAutoFit/>
          </a:bodyPr>
          <a:lstStyle/>
          <a:p>
            <a:pPr algn="ctr"/>
            <a:r>
              <a:rPr lang="en-GB" altLang="en-US" sz="1600" b="1" dirty="0">
                <a:solidFill>
                  <a:schemeClr val="bg1"/>
                </a:solidFill>
              </a:rPr>
              <a:t>Diving</a:t>
            </a:r>
            <a:endParaRPr lang="en-GB" sz="1600" b="1" dirty="0">
              <a:solidFill>
                <a:schemeClr val="bg1"/>
              </a:solidFill>
            </a:endParaRPr>
          </a:p>
        </p:txBody>
      </p:sp>
      <p:cxnSp>
        <p:nvCxnSpPr>
          <p:cNvPr id="103" name="Straight Connector 102"/>
          <p:cNvCxnSpPr/>
          <p:nvPr/>
        </p:nvCxnSpPr>
        <p:spPr>
          <a:xfrm>
            <a:off x="3357471"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3" name="Oval 2">
            <a:extLst>
              <a:ext uri="{FF2B5EF4-FFF2-40B4-BE49-F238E27FC236}">
                <a16:creationId xmlns:a16="http://schemas.microsoft.com/office/drawing/2014/main" xmlns="" id="{EB23AF5E-2F5B-40E7-88BC-9EC79000FFD5}"/>
              </a:ext>
            </a:extLst>
          </p:cNvPr>
          <p:cNvSpPr/>
          <p:nvPr/>
        </p:nvSpPr>
        <p:spPr>
          <a:xfrm>
            <a:off x="714953" y="1245248"/>
            <a:ext cx="453006" cy="453006"/>
          </a:xfrm>
          <a:prstGeom prst="ellipse">
            <a:avLst/>
          </a:prstGeom>
          <a:solidFill>
            <a:srgbClr val="EEBCD9"/>
          </a:solidFill>
          <a:ln>
            <a:solidFill>
              <a:srgbClr val="EC74A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4</a:t>
            </a:r>
          </a:p>
        </p:txBody>
      </p:sp>
      <p:grpSp>
        <p:nvGrpSpPr>
          <p:cNvPr id="17" name="Group 16">
            <a:extLst>
              <a:ext uri="{FF2B5EF4-FFF2-40B4-BE49-F238E27FC236}">
                <a16:creationId xmlns:a16="http://schemas.microsoft.com/office/drawing/2014/main" xmlns="" id="{49141945-1963-49BF-B6D5-78B5B6D12471}"/>
              </a:ext>
            </a:extLst>
          </p:cNvPr>
          <p:cNvGrpSpPr/>
          <p:nvPr/>
        </p:nvGrpSpPr>
        <p:grpSpPr>
          <a:xfrm>
            <a:off x="768253" y="2479894"/>
            <a:ext cx="1367574" cy="656914"/>
            <a:chOff x="755649" y="1844545"/>
            <a:chExt cx="1214516" cy="549000"/>
          </a:xfrm>
        </p:grpSpPr>
        <p:sp>
          <p:nvSpPr>
            <p:cNvPr id="18" name="Rectangle: Rounded Corners 17">
              <a:extLst>
                <a:ext uri="{FF2B5EF4-FFF2-40B4-BE49-F238E27FC236}">
                  <a16:creationId xmlns:a16="http://schemas.microsoft.com/office/drawing/2014/main" xmlns="" id="{E8D0EFB2-9B73-47EA-A9DE-4620EDF7CB58}"/>
                </a:ext>
              </a:extLst>
            </p:cNvPr>
            <p:cNvSpPr/>
            <p:nvPr/>
          </p:nvSpPr>
          <p:spPr>
            <a:xfrm>
              <a:off x="755650" y="1844545"/>
              <a:ext cx="1214515" cy="549000"/>
            </a:xfrm>
            <a:prstGeom prst="roundRect">
              <a:avLst>
                <a:gd name="adj" fmla="val 0"/>
              </a:avLst>
            </a:prstGeom>
            <a:solidFill>
              <a:schemeClr val="bg1"/>
            </a:solidFill>
            <a:ln>
              <a:solidFill>
                <a:srgbClr val="2CB7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9" name="Rectangle 18">
              <a:extLst>
                <a:ext uri="{FF2B5EF4-FFF2-40B4-BE49-F238E27FC236}">
                  <a16:creationId xmlns:a16="http://schemas.microsoft.com/office/drawing/2014/main" xmlns="" id="{ABDB026C-01C5-4536-82E9-E7F1292E7655}"/>
                </a:ext>
              </a:extLst>
            </p:cNvPr>
            <p:cNvSpPr/>
            <p:nvPr/>
          </p:nvSpPr>
          <p:spPr>
            <a:xfrm>
              <a:off x="755649" y="1964715"/>
              <a:ext cx="1214515" cy="308660"/>
            </a:xfrm>
            <a:prstGeom prst="rect">
              <a:avLst/>
            </a:prstGeom>
          </p:spPr>
          <p:txBody>
            <a:bodyPr wrap="square">
              <a:spAutoFit/>
            </a:bodyPr>
            <a:lstStyle/>
            <a:p>
              <a:r>
                <a:rPr lang="en-GB" dirty="0">
                  <a:solidFill>
                    <a:srgbClr val="000000"/>
                  </a:solidFill>
                  <a:ea typeface="Calibri" panose="020F0502020204030204" pitchFamily="34" charset="0"/>
                  <a:cs typeface="Calibri" panose="020F0502020204030204" pitchFamily="34" charset="0"/>
                </a:rPr>
                <a:t>50% =  </a:t>
              </a:r>
            </a:p>
          </p:txBody>
        </p:sp>
      </p:grpSp>
      <p:grpSp>
        <p:nvGrpSpPr>
          <p:cNvPr id="112" name="Group 111">
            <a:extLst>
              <a:ext uri="{FF2B5EF4-FFF2-40B4-BE49-F238E27FC236}">
                <a16:creationId xmlns:a16="http://schemas.microsoft.com/office/drawing/2014/main" xmlns="" id="{7BF11058-D61D-48E3-B4E7-562E9099EB73}"/>
              </a:ext>
            </a:extLst>
          </p:cNvPr>
          <p:cNvGrpSpPr/>
          <p:nvPr/>
        </p:nvGrpSpPr>
        <p:grpSpPr>
          <a:xfrm>
            <a:off x="3202351" y="3543018"/>
            <a:ext cx="612235" cy="656914"/>
            <a:chOff x="755649" y="1844545"/>
            <a:chExt cx="1214516" cy="549000"/>
          </a:xfrm>
        </p:grpSpPr>
        <p:sp>
          <p:nvSpPr>
            <p:cNvPr id="113" name="Rectangle: Rounded Corners 112">
              <a:extLst>
                <a:ext uri="{FF2B5EF4-FFF2-40B4-BE49-F238E27FC236}">
                  <a16:creationId xmlns:a16="http://schemas.microsoft.com/office/drawing/2014/main" xmlns="" id="{FDEE9ABA-8508-4392-BF98-ED6FBD9820D5}"/>
                </a:ext>
              </a:extLst>
            </p:cNvPr>
            <p:cNvSpPr/>
            <p:nvPr/>
          </p:nvSpPr>
          <p:spPr>
            <a:xfrm>
              <a:off x="755650" y="1844545"/>
              <a:ext cx="1214515" cy="549000"/>
            </a:xfrm>
            <a:prstGeom prst="roundRect">
              <a:avLst>
                <a:gd name="adj" fmla="val 0"/>
              </a:avLst>
            </a:prstGeom>
            <a:solidFill>
              <a:schemeClr val="bg1"/>
            </a:solidFill>
            <a:ln>
              <a:solidFill>
                <a:srgbClr val="2CB7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4" name="Rectangle 113">
              <a:extLst>
                <a:ext uri="{FF2B5EF4-FFF2-40B4-BE49-F238E27FC236}">
                  <a16:creationId xmlns:a16="http://schemas.microsoft.com/office/drawing/2014/main" xmlns="" id="{6E749AEB-2424-479A-A4C3-E3AAD4FCF101}"/>
                </a:ext>
              </a:extLst>
            </p:cNvPr>
            <p:cNvSpPr/>
            <p:nvPr/>
          </p:nvSpPr>
          <p:spPr>
            <a:xfrm>
              <a:off x="755649" y="1964715"/>
              <a:ext cx="1214515" cy="308660"/>
            </a:xfrm>
            <a:prstGeom prst="rect">
              <a:avLst/>
            </a:prstGeom>
          </p:spPr>
          <p:txBody>
            <a:bodyPr wrap="square">
              <a:spAutoFit/>
            </a:bodyPr>
            <a:lstStyle/>
            <a:p>
              <a:r>
                <a:rPr lang="en-GB" dirty="0">
                  <a:solidFill>
                    <a:srgbClr val="000000"/>
                  </a:solidFill>
                  <a:ea typeface="Calibri" panose="020F0502020204030204" pitchFamily="34" charset="0"/>
                  <a:cs typeface="Calibri" panose="020F0502020204030204" pitchFamily="34" charset="0"/>
                </a:rPr>
                <a:t>800</a:t>
              </a:r>
            </a:p>
          </p:txBody>
        </p:sp>
      </p:grpSp>
      <p:grpSp>
        <p:nvGrpSpPr>
          <p:cNvPr id="115" name="Group 114">
            <a:extLst>
              <a:ext uri="{FF2B5EF4-FFF2-40B4-BE49-F238E27FC236}">
                <a16:creationId xmlns:a16="http://schemas.microsoft.com/office/drawing/2014/main" xmlns="" id="{A004CD2C-8001-4B6A-86E6-713565012359}"/>
              </a:ext>
            </a:extLst>
          </p:cNvPr>
          <p:cNvGrpSpPr/>
          <p:nvPr/>
        </p:nvGrpSpPr>
        <p:grpSpPr>
          <a:xfrm>
            <a:off x="768253" y="4573920"/>
            <a:ext cx="1367574" cy="656914"/>
            <a:chOff x="755649" y="1844545"/>
            <a:chExt cx="1214516" cy="549000"/>
          </a:xfrm>
        </p:grpSpPr>
        <p:sp>
          <p:nvSpPr>
            <p:cNvPr id="116" name="Rectangle: Rounded Corners 115">
              <a:extLst>
                <a:ext uri="{FF2B5EF4-FFF2-40B4-BE49-F238E27FC236}">
                  <a16:creationId xmlns:a16="http://schemas.microsoft.com/office/drawing/2014/main" xmlns="" id="{DBE4E0D3-8408-4389-A1E3-5851DB947146}"/>
                </a:ext>
              </a:extLst>
            </p:cNvPr>
            <p:cNvSpPr/>
            <p:nvPr/>
          </p:nvSpPr>
          <p:spPr>
            <a:xfrm>
              <a:off x="755650" y="1844545"/>
              <a:ext cx="1214515" cy="549000"/>
            </a:xfrm>
            <a:prstGeom prst="roundRect">
              <a:avLst>
                <a:gd name="adj" fmla="val 0"/>
              </a:avLst>
            </a:prstGeom>
            <a:solidFill>
              <a:schemeClr val="bg1"/>
            </a:solidFill>
            <a:ln>
              <a:solidFill>
                <a:srgbClr val="2CB7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7" name="Rectangle 116">
              <a:extLst>
                <a:ext uri="{FF2B5EF4-FFF2-40B4-BE49-F238E27FC236}">
                  <a16:creationId xmlns:a16="http://schemas.microsoft.com/office/drawing/2014/main" xmlns="" id="{629A7346-FF97-4D25-BCCE-224A59F37980}"/>
                </a:ext>
              </a:extLst>
            </p:cNvPr>
            <p:cNvSpPr/>
            <p:nvPr/>
          </p:nvSpPr>
          <p:spPr>
            <a:xfrm>
              <a:off x="755649" y="1964715"/>
              <a:ext cx="1214515" cy="308660"/>
            </a:xfrm>
            <a:prstGeom prst="rect">
              <a:avLst/>
            </a:prstGeom>
          </p:spPr>
          <p:txBody>
            <a:bodyPr wrap="square">
              <a:spAutoFit/>
            </a:bodyPr>
            <a:lstStyle/>
            <a:p>
              <a:r>
                <a:rPr lang="en-GB" dirty="0">
                  <a:solidFill>
                    <a:srgbClr val="000000"/>
                  </a:solidFill>
                  <a:ea typeface="Calibri" panose="020F0502020204030204" pitchFamily="34" charset="0"/>
                  <a:cs typeface="Calibri" panose="020F0502020204030204" pitchFamily="34" charset="0"/>
                </a:rPr>
                <a:t>25% =  </a:t>
              </a:r>
            </a:p>
          </p:txBody>
        </p:sp>
      </p:grpSp>
      <p:grpSp>
        <p:nvGrpSpPr>
          <p:cNvPr id="118" name="Group 117">
            <a:extLst>
              <a:ext uri="{FF2B5EF4-FFF2-40B4-BE49-F238E27FC236}">
                <a16:creationId xmlns:a16="http://schemas.microsoft.com/office/drawing/2014/main" xmlns="" id="{6B5F99BB-F8EC-42AD-8511-78D03FD145C1}"/>
              </a:ext>
            </a:extLst>
          </p:cNvPr>
          <p:cNvGrpSpPr/>
          <p:nvPr/>
        </p:nvGrpSpPr>
        <p:grpSpPr>
          <a:xfrm>
            <a:off x="4968056" y="3553685"/>
            <a:ext cx="1225136" cy="656914"/>
            <a:chOff x="755649" y="1844545"/>
            <a:chExt cx="1214516" cy="549000"/>
          </a:xfrm>
        </p:grpSpPr>
        <p:sp>
          <p:nvSpPr>
            <p:cNvPr id="119" name="Rectangle: Rounded Corners 118">
              <a:extLst>
                <a:ext uri="{FF2B5EF4-FFF2-40B4-BE49-F238E27FC236}">
                  <a16:creationId xmlns:a16="http://schemas.microsoft.com/office/drawing/2014/main" xmlns="" id="{2C3A23F4-2823-432A-BA86-DB61542BACA5}"/>
                </a:ext>
              </a:extLst>
            </p:cNvPr>
            <p:cNvSpPr/>
            <p:nvPr/>
          </p:nvSpPr>
          <p:spPr>
            <a:xfrm>
              <a:off x="755650" y="1844545"/>
              <a:ext cx="1214515" cy="549000"/>
            </a:xfrm>
            <a:prstGeom prst="roundRect">
              <a:avLst>
                <a:gd name="adj" fmla="val 0"/>
              </a:avLst>
            </a:prstGeom>
            <a:solidFill>
              <a:schemeClr val="bg1"/>
            </a:solidFill>
            <a:ln>
              <a:solidFill>
                <a:srgbClr val="2CB7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0" name="Rectangle 119">
              <a:extLst>
                <a:ext uri="{FF2B5EF4-FFF2-40B4-BE49-F238E27FC236}">
                  <a16:creationId xmlns:a16="http://schemas.microsoft.com/office/drawing/2014/main" xmlns="" id="{FE80077B-307F-4FAE-8B0D-E47D2DD3941F}"/>
                </a:ext>
              </a:extLst>
            </p:cNvPr>
            <p:cNvSpPr/>
            <p:nvPr/>
          </p:nvSpPr>
          <p:spPr>
            <a:xfrm>
              <a:off x="755649" y="1964715"/>
              <a:ext cx="1214515" cy="308660"/>
            </a:xfrm>
            <a:prstGeom prst="rect">
              <a:avLst/>
            </a:prstGeom>
          </p:spPr>
          <p:txBody>
            <a:bodyPr wrap="square">
              <a:spAutoFit/>
            </a:bodyPr>
            <a:lstStyle/>
            <a:p>
              <a:r>
                <a:rPr lang="en-GB" dirty="0">
                  <a:solidFill>
                    <a:srgbClr val="000000"/>
                  </a:solidFill>
                  <a:ea typeface="Calibri" panose="020F0502020204030204" pitchFamily="34" charset="0"/>
                  <a:cs typeface="Calibri" panose="020F0502020204030204" pitchFamily="34" charset="0"/>
                </a:rPr>
                <a:t>10% =  </a:t>
              </a:r>
            </a:p>
          </p:txBody>
        </p:sp>
      </p:grpSp>
      <p:grpSp>
        <p:nvGrpSpPr>
          <p:cNvPr id="121" name="Group 120">
            <a:extLst>
              <a:ext uri="{FF2B5EF4-FFF2-40B4-BE49-F238E27FC236}">
                <a16:creationId xmlns:a16="http://schemas.microsoft.com/office/drawing/2014/main" xmlns="" id="{8BEABDC9-D306-47C3-A652-7FF6D8D1E32A}"/>
              </a:ext>
            </a:extLst>
          </p:cNvPr>
          <p:cNvGrpSpPr/>
          <p:nvPr/>
        </p:nvGrpSpPr>
        <p:grpSpPr>
          <a:xfrm>
            <a:off x="7361785" y="3553685"/>
            <a:ext cx="1146221" cy="656914"/>
            <a:chOff x="755649" y="1844545"/>
            <a:chExt cx="1214515" cy="549000"/>
          </a:xfrm>
        </p:grpSpPr>
        <p:sp>
          <p:nvSpPr>
            <p:cNvPr id="122" name="Rectangle: Rounded Corners 121">
              <a:extLst>
                <a:ext uri="{FF2B5EF4-FFF2-40B4-BE49-F238E27FC236}">
                  <a16:creationId xmlns:a16="http://schemas.microsoft.com/office/drawing/2014/main" xmlns="" id="{A4E640BF-D650-4D5B-A58B-FC6BB6D557EB}"/>
                </a:ext>
              </a:extLst>
            </p:cNvPr>
            <p:cNvSpPr/>
            <p:nvPr/>
          </p:nvSpPr>
          <p:spPr>
            <a:xfrm>
              <a:off x="755650" y="1844545"/>
              <a:ext cx="1108915" cy="549000"/>
            </a:xfrm>
            <a:prstGeom prst="roundRect">
              <a:avLst>
                <a:gd name="adj" fmla="val 0"/>
              </a:avLst>
            </a:prstGeom>
            <a:solidFill>
              <a:schemeClr val="bg1"/>
            </a:solidFill>
            <a:ln>
              <a:solidFill>
                <a:srgbClr val="2CB7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3" name="Rectangle 122">
              <a:extLst>
                <a:ext uri="{FF2B5EF4-FFF2-40B4-BE49-F238E27FC236}">
                  <a16:creationId xmlns:a16="http://schemas.microsoft.com/office/drawing/2014/main" xmlns="" id="{D49EA27F-0A32-49A9-B223-BDFB8FCA5FCC}"/>
                </a:ext>
              </a:extLst>
            </p:cNvPr>
            <p:cNvSpPr/>
            <p:nvPr/>
          </p:nvSpPr>
          <p:spPr>
            <a:xfrm>
              <a:off x="755649" y="1964715"/>
              <a:ext cx="1214515" cy="308660"/>
            </a:xfrm>
            <a:prstGeom prst="rect">
              <a:avLst/>
            </a:prstGeom>
          </p:spPr>
          <p:txBody>
            <a:bodyPr wrap="square">
              <a:spAutoFit/>
            </a:bodyPr>
            <a:lstStyle/>
            <a:p>
              <a:r>
                <a:rPr lang="en-GB" dirty="0">
                  <a:solidFill>
                    <a:srgbClr val="000000"/>
                  </a:solidFill>
                  <a:ea typeface="Calibri" panose="020F0502020204030204" pitchFamily="34" charset="0"/>
                  <a:cs typeface="Calibri" panose="020F0502020204030204" pitchFamily="34" charset="0"/>
                </a:rPr>
                <a:t>1% =  </a:t>
              </a:r>
            </a:p>
          </p:txBody>
        </p:sp>
      </p:grpSp>
      <p:grpSp>
        <p:nvGrpSpPr>
          <p:cNvPr id="24" name="Group 23">
            <a:extLst>
              <a:ext uri="{FF2B5EF4-FFF2-40B4-BE49-F238E27FC236}">
                <a16:creationId xmlns:a16="http://schemas.microsoft.com/office/drawing/2014/main" xmlns="" id="{4A340D2E-384A-4DE3-8A37-71C86376EEAF}"/>
              </a:ext>
            </a:extLst>
          </p:cNvPr>
          <p:cNvGrpSpPr/>
          <p:nvPr/>
        </p:nvGrpSpPr>
        <p:grpSpPr>
          <a:xfrm>
            <a:off x="2417029" y="2607472"/>
            <a:ext cx="581208" cy="529234"/>
            <a:chOff x="2464895" y="2457017"/>
            <a:chExt cx="581208" cy="529234"/>
          </a:xfrm>
        </p:grpSpPr>
        <p:sp>
          <p:nvSpPr>
            <p:cNvPr id="125" name="Rectangle: Rounded Corners 124">
              <a:extLst>
                <a:ext uri="{FF2B5EF4-FFF2-40B4-BE49-F238E27FC236}">
                  <a16:creationId xmlns:a16="http://schemas.microsoft.com/office/drawing/2014/main" xmlns="" id="{357E10C2-FBA7-44E3-A5BD-5AD91A8EA420}"/>
                </a:ext>
              </a:extLst>
            </p:cNvPr>
            <p:cNvSpPr/>
            <p:nvPr/>
          </p:nvSpPr>
          <p:spPr>
            <a:xfrm>
              <a:off x="2464895" y="2457017"/>
              <a:ext cx="581208" cy="529234"/>
            </a:xfrm>
            <a:prstGeom prst="roundRect">
              <a:avLst>
                <a:gd name="adj" fmla="val 0"/>
              </a:avLst>
            </a:prstGeom>
            <a:solidFill>
              <a:schemeClr val="bg1"/>
            </a:solidFill>
            <a:ln>
              <a:solidFill>
                <a:srgbClr val="228F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6" name="Rectangle 125">
              <a:extLst>
                <a:ext uri="{FF2B5EF4-FFF2-40B4-BE49-F238E27FC236}">
                  <a16:creationId xmlns:a16="http://schemas.microsoft.com/office/drawing/2014/main" xmlns="" id="{5C6D8A03-CC21-42B1-8C4B-DD105C52EC9F}"/>
                </a:ext>
              </a:extLst>
            </p:cNvPr>
            <p:cNvSpPr/>
            <p:nvPr/>
          </p:nvSpPr>
          <p:spPr>
            <a:xfrm>
              <a:off x="2508476" y="2535639"/>
              <a:ext cx="494046" cy="369332"/>
            </a:xfrm>
            <a:prstGeom prst="rect">
              <a:avLst/>
            </a:prstGeom>
          </p:spPr>
          <p:txBody>
            <a:bodyPr wrap="none">
              <a:spAutoFit/>
            </a:bodyPr>
            <a:lstStyle/>
            <a:p>
              <a:r>
                <a:rPr lang="en-GB" dirty="0">
                  <a:solidFill>
                    <a:srgbClr val="000000"/>
                  </a:solidFill>
                  <a:ea typeface="Calibri" panose="020F0502020204030204" pitchFamily="34" charset="0"/>
                  <a:cs typeface="Calibri" panose="020F0502020204030204" pitchFamily="34" charset="0"/>
                </a:rPr>
                <a:t>÷ 2</a:t>
              </a:r>
              <a:endParaRPr lang="en-GB" dirty="0"/>
            </a:p>
          </p:txBody>
        </p:sp>
      </p:grpSp>
      <p:sp>
        <p:nvSpPr>
          <p:cNvPr id="127" name="Rectangle: Rounded Corners 126">
            <a:extLst>
              <a:ext uri="{FF2B5EF4-FFF2-40B4-BE49-F238E27FC236}">
                <a16:creationId xmlns:a16="http://schemas.microsoft.com/office/drawing/2014/main" xmlns="" id="{F5CA8D98-8623-46C4-A73F-53F09E562E33}"/>
              </a:ext>
            </a:extLst>
          </p:cNvPr>
          <p:cNvSpPr/>
          <p:nvPr/>
        </p:nvSpPr>
        <p:spPr>
          <a:xfrm>
            <a:off x="2417029" y="4573920"/>
            <a:ext cx="581208" cy="529234"/>
          </a:xfrm>
          <a:prstGeom prst="roundRect">
            <a:avLst>
              <a:gd name="adj" fmla="val 0"/>
            </a:avLst>
          </a:prstGeom>
          <a:solidFill>
            <a:schemeClr val="bg1"/>
          </a:solidFill>
          <a:ln>
            <a:solidFill>
              <a:srgbClr val="228F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8" name="Rectangle 127">
            <a:extLst>
              <a:ext uri="{FF2B5EF4-FFF2-40B4-BE49-F238E27FC236}">
                <a16:creationId xmlns:a16="http://schemas.microsoft.com/office/drawing/2014/main" xmlns="" id="{1B2DAEF2-AA4C-45F6-A36B-ABC7BE72F59E}"/>
              </a:ext>
            </a:extLst>
          </p:cNvPr>
          <p:cNvSpPr/>
          <p:nvPr/>
        </p:nvSpPr>
        <p:spPr>
          <a:xfrm>
            <a:off x="2503519" y="4652542"/>
            <a:ext cx="300082" cy="369332"/>
          </a:xfrm>
          <a:prstGeom prst="rect">
            <a:avLst/>
          </a:prstGeom>
        </p:spPr>
        <p:txBody>
          <a:bodyPr wrap="none">
            <a:spAutoFit/>
          </a:bodyPr>
          <a:lstStyle/>
          <a:p>
            <a:r>
              <a:rPr lang="en-GB" dirty="0">
                <a:solidFill>
                  <a:srgbClr val="000000"/>
                </a:solidFill>
                <a:ea typeface="Calibri" panose="020F0502020204030204" pitchFamily="34" charset="0"/>
                <a:cs typeface="Calibri" panose="020F0502020204030204" pitchFamily="34" charset="0"/>
              </a:rPr>
              <a:t>÷</a:t>
            </a:r>
            <a:endParaRPr lang="en-GB" dirty="0"/>
          </a:p>
        </p:txBody>
      </p:sp>
      <p:sp>
        <p:nvSpPr>
          <p:cNvPr id="129" name="Rectangle: Rounded Corners 128">
            <a:extLst>
              <a:ext uri="{FF2B5EF4-FFF2-40B4-BE49-F238E27FC236}">
                <a16:creationId xmlns:a16="http://schemas.microsoft.com/office/drawing/2014/main" xmlns="" id="{DEDBF476-F6CE-4FF3-9063-D7093A2C28DB}"/>
              </a:ext>
            </a:extLst>
          </p:cNvPr>
          <p:cNvSpPr/>
          <p:nvPr/>
        </p:nvSpPr>
        <p:spPr>
          <a:xfrm>
            <a:off x="4057806" y="4116375"/>
            <a:ext cx="667026" cy="529234"/>
          </a:xfrm>
          <a:prstGeom prst="roundRect">
            <a:avLst>
              <a:gd name="adj" fmla="val 0"/>
            </a:avLst>
          </a:prstGeom>
          <a:solidFill>
            <a:schemeClr val="bg1"/>
          </a:solidFill>
          <a:ln>
            <a:solidFill>
              <a:srgbClr val="228F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0" name="Rectangle 129">
            <a:extLst>
              <a:ext uri="{FF2B5EF4-FFF2-40B4-BE49-F238E27FC236}">
                <a16:creationId xmlns:a16="http://schemas.microsoft.com/office/drawing/2014/main" xmlns="" id="{F3FA1199-B3E8-42FD-A71B-92302E25AB52}"/>
              </a:ext>
            </a:extLst>
          </p:cNvPr>
          <p:cNvSpPr/>
          <p:nvPr/>
        </p:nvSpPr>
        <p:spPr>
          <a:xfrm>
            <a:off x="4090997" y="4194997"/>
            <a:ext cx="604653" cy="369332"/>
          </a:xfrm>
          <a:prstGeom prst="rect">
            <a:avLst/>
          </a:prstGeom>
        </p:spPr>
        <p:txBody>
          <a:bodyPr wrap="none">
            <a:spAutoFit/>
          </a:bodyPr>
          <a:lstStyle/>
          <a:p>
            <a:r>
              <a:rPr lang="en-GB" dirty="0">
                <a:solidFill>
                  <a:srgbClr val="000000"/>
                </a:solidFill>
                <a:ea typeface="Calibri" panose="020F0502020204030204" pitchFamily="34" charset="0"/>
                <a:cs typeface="Calibri" panose="020F0502020204030204" pitchFamily="34" charset="0"/>
              </a:rPr>
              <a:t>÷ 10</a:t>
            </a:r>
            <a:endParaRPr lang="en-GB" dirty="0"/>
          </a:p>
        </p:txBody>
      </p:sp>
      <p:sp>
        <p:nvSpPr>
          <p:cNvPr id="131" name="Rectangle: Rounded Corners 130">
            <a:extLst>
              <a:ext uri="{FF2B5EF4-FFF2-40B4-BE49-F238E27FC236}">
                <a16:creationId xmlns:a16="http://schemas.microsoft.com/office/drawing/2014/main" xmlns="" id="{C8620FEB-5AA8-4C0A-A83A-A2B66A6B4610}"/>
              </a:ext>
            </a:extLst>
          </p:cNvPr>
          <p:cNvSpPr/>
          <p:nvPr/>
        </p:nvSpPr>
        <p:spPr>
          <a:xfrm>
            <a:off x="6582218" y="4116375"/>
            <a:ext cx="667026" cy="529234"/>
          </a:xfrm>
          <a:prstGeom prst="roundRect">
            <a:avLst>
              <a:gd name="adj" fmla="val 0"/>
            </a:avLst>
          </a:prstGeom>
          <a:solidFill>
            <a:schemeClr val="bg1"/>
          </a:solidFill>
          <a:ln>
            <a:solidFill>
              <a:srgbClr val="228F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2" name="Rectangle 131">
            <a:extLst>
              <a:ext uri="{FF2B5EF4-FFF2-40B4-BE49-F238E27FC236}">
                <a16:creationId xmlns:a16="http://schemas.microsoft.com/office/drawing/2014/main" xmlns="" id="{CB64CB8B-3C29-4252-BC05-BB480DCC112D}"/>
              </a:ext>
            </a:extLst>
          </p:cNvPr>
          <p:cNvSpPr/>
          <p:nvPr/>
        </p:nvSpPr>
        <p:spPr>
          <a:xfrm>
            <a:off x="6615409" y="4194997"/>
            <a:ext cx="372218" cy="369332"/>
          </a:xfrm>
          <a:prstGeom prst="rect">
            <a:avLst/>
          </a:prstGeom>
        </p:spPr>
        <p:txBody>
          <a:bodyPr wrap="none">
            <a:spAutoFit/>
          </a:bodyPr>
          <a:lstStyle/>
          <a:p>
            <a:r>
              <a:rPr lang="en-GB" dirty="0">
                <a:solidFill>
                  <a:srgbClr val="000000"/>
                </a:solidFill>
                <a:ea typeface="Calibri" panose="020F0502020204030204" pitchFamily="34" charset="0"/>
                <a:cs typeface="Calibri" panose="020F0502020204030204" pitchFamily="34" charset="0"/>
              </a:rPr>
              <a:t>÷ </a:t>
            </a:r>
            <a:endParaRPr lang="en-GB" dirty="0"/>
          </a:p>
        </p:txBody>
      </p:sp>
      <p:sp>
        <p:nvSpPr>
          <p:cNvPr id="133" name="Rectangle: Rounded Corners 132">
            <a:extLst>
              <a:ext uri="{FF2B5EF4-FFF2-40B4-BE49-F238E27FC236}">
                <a16:creationId xmlns:a16="http://schemas.microsoft.com/office/drawing/2014/main" xmlns="" id="{2521D32B-B2BC-4F85-A3AB-0BB0E875C826}"/>
              </a:ext>
            </a:extLst>
          </p:cNvPr>
          <p:cNvSpPr/>
          <p:nvPr/>
        </p:nvSpPr>
        <p:spPr>
          <a:xfrm>
            <a:off x="867686" y="3587141"/>
            <a:ext cx="581208" cy="529234"/>
          </a:xfrm>
          <a:prstGeom prst="roundRect">
            <a:avLst>
              <a:gd name="adj" fmla="val 0"/>
            </a:avLst>
          </a:prstGeom>
          <a:solidFill>
            <a:schemeClr val="bg1"/>
          </a:solidFill>
          <a:ln>
            <a:solidFill>
              <a:srgbClr val="228F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4" name="Rectangle 133">
            <a:extLst>
              <a:ext uri="{FF2B5EF4-FFF2-40B4-BE49-F238E27FC236}">
                <a16:creationId xmlns:a16="http://schemas.microsoft.com/office/drawing/2014/main" xmlns="" id="{B470E8FA-1E67-439C-8917-CE4C6F20D24D}"/>
              </a:ext>
            </a:extLst>
          </p:cNvPr>
          <p:cNvSpPr/>
          <p:nvPr/>
        </p:nvSpPr>
        <p:spPr>
          <a:xfrm>
            <a:off x="954176" y="3665763"/>
            <a:ext cx="300082" cy="369332"/>
          </a:xfrm>
          <a:prstGeom prst="rect">
            <a:avLst/>
          </a:prstGeom>
        </p:spPr>
        <p:txBody>
          <a:bodyPr wrap="none">
            <a:spAutoFit/>
          </a:bodyPr>
          <a:lstStyle/>
          <a:p>
            <a:r>
              <a:rPr lang="en-GB" dirty="0">
                <a:solidFill>
                  <a:srgbClr val="000000"/>
                </a:solidFill>
                <a:ea typeface="Calibri" panose="020F0502020204030204" pitchFamily="34" charset="0"/>
                <a:cs typeface="Calibri" panose="020F0502020204030204" pitchFamily="34" charset="0"/>
              </a:rPr>
              <a:t>÷</a:t>
            </a:r>
            <a:endParaRPr lang="en-GB" dirty="0"/>
          </a:p>
        </p:txBody>
      </p:sp>
      <p:cxnSp>
        <p:nvCxnSpPr>
          <p:cNvPr id="26" name="Straight Arrow Connector 25">
            <a:extLst>
              <a:ext uri="{FF2B5EF4-FFF2-40B4-BE49-F238E27FC236}">
                <a16:creationId xmlns:a16="http://schemas.microsoft.com/office/drawing/2014/main" xmlns="" id="{923DD2EA-A826-4B5D-A1A2-0DE6C483C04D}"/>
              </a:ext>
            </a:extLst>
          </p:cNvPr>
          <p:cNvCxnSpPr/>
          <p:nvPr/>
        </p:nvCxnSpPr>
        <p:spPr>
          <a:xfrm>
            <a:off x="1753299" y="3263204"/>
            <a:ext cx="0" cy="1156943"/>
          </a:xfrm>
          <a:prstGeom prst="straightConnector1">
            <a:avLst/>
          </a:prstGeom>
          <a:ln w="19050">
            <a:solidFill>
              <a:srgbClr val="228F92"/>
            </a:solidFill>
            <a:tailEnd type="triangle"/>
          </a:ln>
        </p:spPr>
        <p:style>
          <a:lnRef idx="1">
            <a:schemeClr val="accent1"/>
          </a:lnRef>
          <a:fillRef idx="0">
            <a:schemeClr val="accent1"/>
          </a:fillRef>
          <a:effectRef idx="0">
            <a:schemeClr val="accent1"/>
          </a:effectRef>
          <a:fontRef idx="minor">
            <a:schemeClr val="tx1"/>
          </a:fontRef>
        </p:style>
      </p:cxnSp>
      <p:cxnSp>
        <p:nvCxnSpPr>
          <p:cNvPr id="135" name="Straight Arrow Connector 134">
            <a:extLst>
              <a:ext uri="{FF2B5EF4-FFF2-40B4-BE49-F238E27FC236}">
                <a16:creationId xmlns:a16="http://schemas.microsoft.com/office/drawing/2014/main" xmlns="" id="{9DFA409F-6165-4EB5-9AEA-38DB186AB6C3}"/>
              </a:ext>
            </a:extLst>
          </p:cNvPr>
          <p:cNvCxnSpPr>
            <a:cxnSpLocks/>
          </p:cNvCxnSpPr>
          <p:nvPr/>
        </p:nvCxnSpPr>
        <p:spPr>
          <a:xfrm flipH="1" flipV="1">
            <a:off x="2231472" y="3202836"/>
            <a:ext cx="870573" cy="406018"/>
          </a:xfrm>
          <a:prstGeom prst="straightConnector1">
            <a:avLst/>
          </a:prstGeom>
          <a:ln w="19050">
            <a:solidFill>
              <a:srgbClr val="228F92"/>
            </a:solidFill>
            <a:tailEnd type="triangle"/>
          </a:ln>
        </p:spPr>
        <p:style>
          <a:lnRef idx="1">
            <a:schemeClr val="accent1"/>
          </a:lnRef>
          <a:fillRef idx="0">
            <a:schemeClr val="accent1"/>
          </a:fillRef>
          <a:effectRef idx="0">
            <a:schemeClr val="accent1"/>
          </a:effectRef>
          <a:fontRef idx="minor">
            <a:schemeClr val="tx1"/>
          </a:fontRef>
        </p:style>
      </p:cxnSp>
      <p:cxnSp>
        <p:nvCxnSpPr>
          <p:cNvPr id="136" name="Straight Arrow Connector 135">
            <a:extLst>
              <a:ext uri="{FF2B5EF4-FFF2-40B4-BE49-F238E27FC236}">
                <a16:creationId xmlns:a16="http://schemas.microsoft.com/office/drawing/2014/main" xmlns="" id="{625AA9DC-14A6-45B6-B368-292CE282F511}"/>
              </a:ext>
            </a:extLst>
          </p:cNvPr>
          <p:cNvCxnSpPr>
            <a:cxnSpLocks/>
          </p:cNvCxnSpPr>
          <p:nvPr/>
        </p:nvCxnSpPr>
        <p:spPr>
          <a:xfrm flipH="1">
            <a:off x="2231472" y="4139744"/>
            <a:ext cx="870574" cy="352896"/>
          </a:xfrm>
          <a:prstGeom prst="straightConnector1">
            <a:avLst/>
          </a:prstGeom>
          <a:ln w="19050">
            <a:solidFill>
              <a:srgbClr val="228F92"/>
            </a:solidFill>
            <a:tailEnd type="triangle"/>
          </a:ln>
        </p:spPr>
        <p:style>
          <a:lnRef idx="1">
            <a:schemeClr val="accent1"/>
          </a:lnRef>
          <a:fillRef idx="0">
            <a:schemeClr val="accent1"/>
          </a:fillRef>
          <a:effectRef idx="0">
            <a:schemeClr val="accent1"/>
          </a:effectRef>
          <a:fontRef idx="minor">
            <a:schemeClr val="tx1"/>
          </a:fontRef>
        </p:style>
      </p:cxnSp>
      <p:cxnSp>
        <p:nvCxnSpPr>
          <p:cNvPr id="137" name="Straight Arrow Connector 136">
            <a:extLst>
              <a:ext uri="{FF2B5EF4-FFF2-40B4-BE49-F238E27FC236}">
                <a16:creationId xmlns:a16="http://schemas.microsoft.com/office/drawing/2014/main" xmlns="" id="{2494CC4E-31F9-4A64-A58B-694F5DE82EB8}"/>
              </a:ext>
            </a:extLst>
          </p:cNvPr>
          <p:cNvCxnSpPr>
            <a:cxnSpLocks/>
          </p:cNvCxnSpPr>
          <p:nvPr/>
        </p:nvCxnSpPr>
        <p:spPr>
          <a:xfrm>
            <a:off x="3920629" y="3863715"/>
            <a:ext cx="936597" cy="0"/>
          </a:xfrm>
          <a:prstGeom prst="straightConnector1">
            <a:avLst/>
          </a:prstGeom>
          <a:ln w="19050">
            <a:solidFill>
              <a:srgbClr val="228F92"/>
            </a:solidFill>
            <a:tailEnd type="triangle"/>
          </a:ln>
        </p:spPr>
        <p:style>
          <a:lnRef idx="1">
            <a:schemeClr val="accent1"/>
          </a:lnRef>
          <a:fillRef idx="0">
            <a:schemeClr val="accent1"/>
          </a:fillRef>
          <a:effectRef idx="0">
            <a:schemeClr val="accent1"/>
          </a:effectRef>
          <a:fontRef idx="minor">
            <a:schemeClr val="tx1"/>
          </a:fontRef>
        </p:style>
      </p:cxnSp>
      <p:cxnSp>
        <p:nvCxnSpPr>
          <p:cNvPr id="138" name="Straight Arrow Connector 137">
            <a:extLst>
              <a:ext uri="{FF2B5EF4-FFF2-40B4-BE49-F238E27FC236}">
                <a16:creationId xmlns:a16="http://schemas.microsoft.com/office/drawing/2014/main" xmlns="" id="{98639DFC-811C-4D31-99AA-6EEF3D690028}"/>
              </a:ext>
            </a:extLst>
          </p:cNvPr>
          <p:cNvCxnSpPr>
            <a:cxnSpLocks/>
          </p:cNvCxnSpPr>
          <p:nvPr/>
        </p:nvCxnSpPr>
        <p:spPr>
          <a:xfrm>
            <a:off x="6312647" y="3863715"/>
            <a:ext cx="936597" cy="0"/>
          </a:xfrm>
          <a:prstGeom prst="straightConnector1">
            <a:avLst/>
          </a:prstGeom>
          <a:ln w="19050">
            <a:solidFill>
              <a:srgbClr val="228F92"/>
            </a:solidFill>
            <a:tailEnd type="triangle"/>
          </a:ln>
        </p:spPr>
        <p:style>
          <a:lnRef idx="1">
            <a:schemeClr val="accent1"/>
          </a:lnRef>
          <a:fillRef idx="0">
            <a:schemeClr val="accent1"/>
          </a:fillRef>
          <a:effectRef idx="0">
            <a:schemeClr val="accent1"/>
          </a:effectRef>
          <a:fontRef idx="minor">
            <a:schemeClr val="tx1"/>
          </a:fontRef>
        </p:style>
      </p:cxnSp>
      <p:grpSp>
        <p:nvGrpSpPr>
          <p:cNvPr id="52" name="Group 51">
            <a:extLst>
              <a:ext uri="{FF2B5EF4-FFF2-40B4-BE49-F238E27FC236}">
                <a16:creationId xmlns:a16="http://schemas.microsoft.com/office/drawing/2014/main" xmlns="" id="{9FAF35D0-9116-45F1-9702-4C8CE133DB62}"/>
              </a:ext>
            </a:extLst>
          </p:cNvPr>
          <p:cNvGrpSpPr/>
          <p:nvPr/>
        </p:nvGrpSpPr>
        <p:grpSpPr>
          <a:xfrm>
            <a:off x="3508473" y="3105573"/>
            <a:ext cx="4419123" cy="354208"/>
            <a:chOff x="3508473" y="3210517"/>
            <a:chExt cx="4419123" cy="354208"/>
          </a:xfrm>
        </p:grpSpPr>
        <p:cxnSp>
          <p:nvCxnSpPr>
            <p:cNvPr id="41" name="Straight Connector 40">
              <a:extLst>
                <a:ext uri="{FF2B5EF4-FFF2-40B4-BE49-F238E27FC236}">
                  <a16:creationId xmlns:a16="http://schemas.microsoft.com/office/drawing/2014/main" xmlns="" id="{EE500036-5CFC-426D-AF60-F7FB65782F31}"/>
                </a:ext>
              </a:extLst>
            </p:cNvPr>
            <p:cNvCxnSpPr/>
            <p:nvPr/>
          </p:nvCxnSpPr>
          <p:spPr>
            <a:xfrm flipV="1">
              <a:off x="3508473" y="3210517"/>
              <a:ext cx="0" cy="354208"/>
            </a:xfrm>
            <a:prstGeom prst="line">
              <a:avLst/>
            </a:prstGeom>
            <a:ln w="19050">
              <a:solidFill>
                <a:srgbClr val="228F92"/>
              </a:soli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xmlns="" id="{2FEF4583-CF4A-46F4-902E-22D2752C6EF4}"/>
                </a:ext>
              </a:extLst>
            </p:cNvPr>
            <p:cNvCxnSpPr/>
            <p:nvPr/>
          </p:nvCxnSpPr>
          <p:spPr>
            <a:xfrm>
              <a:off x="3508473" y="3210517"/>
              <a:ext cx="4419123" cy="0"/>
            </a:xfrm>
            <a:prstGeom prst="line">
              <a:avLst/>
            </a:prstGeom>
            <a:ln w="19050">
              <a:solidFill>
                <a:srgbClr val="228F92"/>
              </a:solidFill>
            </a:ln>
          </p:spPr>
          <p:style>
            <a:lnRef idx="1">
              <a:schemeClr val="accent1"/>
            </a:lnRef>
            <a:fillRef idx="0">
              <a:schemeClr val="accent1"/>
            </a:fillRef>
            <a:effectRef idx="0">
              <a:schemeClr val="accent1"/>
            </a:effectRef>
            <a:fontRef idx="minor">
              <a:schemeClr val="tx1"/>
            </a:fontRef>
          </p:style>
        </p:cxnSp>
        <p:cxnSp>
          <p:nvCxnSpPr>
            <p:cNvPr id="49" name="Straight Arrow Connector 48">
              <a:extLst>
                <a:ext uri="{FF2B5EF4-FFF2-40B4-BE49-F238E27FC236}">
                  <a16:creationId xmlns:a16="http://schemas.microsoft.com/office/drawing/2014/main" xmlns="" id="{FC5309AF-2B06-4448-BEC6-7E9587EBFADB}"/>
                </a:ext>
              </a:extLst>
            </p:cNvPr>
            <p:cNvCxnSpPr/>
            <p:nvPr/>
          </p:nvCxnSpPr>
          <p:spPr>
            <a:xfrm>
              <a:off x="7927596" y="3210517"/>
              <a:ext cx="0" cy="354208"/>
            </a:xfrm>
            <a:prstGeom prst="straightConnector1">
              <a:avLst/>
            </a:prstGeom>
            <a:ln w="19050">
              <a:solidFill>
                <a:srgbClr val="228F92"/>
              </a:solidFill>
              <a:tailEnd type="triangle"/>
            </a:ln>
          </p:spPr>
          <p:style>
            <a:lnRef idx="1">
              <a:schemeClr val="accent1"/>
            </a:lnRef>
            <a:fillRef idx="0">
              <a:schemeClr val="accent1"/>
            </a:fillRef>
            <a:effectRef idx="0">
              <a:schemeClr val="accent1"/>
            </a:effectRef>
            <a:fontRef idx="minor">
              <a:schemeClr val="tx1"/>
            </a:fontRef>
          </p:style>
        </p:cxnSp>
      </p:grpSp>
      <p:sp>
        <p:nvSpPr>
          <p:cNvPr id="139" name="Rectangle: Rounded Corners 138">
            <a:extLst>
              <a:ext uri="{FF2B5EF4-FFF2-40B4-BE49-F238E27FC236}">
                <a16:creationId xmlns:a16="http://schemas.microsoft.com/office/drawing/2014/main" xmlns="" id="{5768FFBC-349F-4E14-81A3-1A9B3BC7E4BD}"/>
              </a:ext>
            </a:extLst>
          </p:cNvPr>
          <p:cNvSpPr/>
          <p:nvPr/>
        </p:nvSpPr>
        <p:spPr>
          <a:xfrm>
            <a:off x="5129292" y="2504444"/>
            <a:ext cx="910781" cy="529234"/>
          </a:xfrm>
          <a:prstGeom prst="roundRect">
            <a:avLst>
              <a:gd name="adj" fmla="val 0"/>
            </a:avLst>
          </a:prstGeom>
          <a:solidFill>
            <a:schemeClr val="bg1"/>
          </a:solidFill>
          <a:ln>
            <a:solidFill>
              <a:srgbClr val="228F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0" name="Rectangle 139">
            <a:extLst>
              <a:ext uri="{FF2B5EF4-FFF2-40B4-BE49-F238E27FC236}">
                <a16:creationId xmlns:a16="http://schemas.microsoft.com/office/drawing/2014/main" xmlns="" id="{8988D0EC-142D-46DC-96C2-BC35B4BC28A1}"/>
              </a:ext>
            </a:extLst>
          </p:cNvPr>
          <p:cNvSpPr/>
          <p:nvPr/>
        </p:nvSpPr>
        <p:spPr>
          <a:xfrm>
            <a:off x="5215782" y="2583066"/>
            <a:ext cx="470243" cy="369332"/>
          </a:xfrm>
          <a:prstGeom prst="rect">
            <a:avLst/>
          </a:prstGeom>
        </p:spPr>
        <p:txBody>
          <a:bodyPr wrap="square">
            <a:spAutoFit/>
          </a:bodyPr>
          <a:lstStyle/>
          <a:p>
            <a:r>
              <a:rPr lang="en-GB" dirty="0">
                <a:solidFill>
                  <a:srgbClr val="000000"/>
                </a:solidFill>
                <a:ea typeface="Calibri" panose="020F0502020204030204" pitchFamily="34" charset="0"/>
                <a:cs typeface="Calibri" panose="020F0502020204030204" pitchFamily="34" charset="0"/>
              </a:rPr>
              <a:t>÷</a:t>
            </a:r>
            <a:endParaRPr lang="en-GB" dirty="0"/>
          </a:p>
        </p:txBody>
      </p:sp>
      <p:sp>
        <p:nvSpPr>
          <p:cNvPr id="143" name="Rectangle 142">
            <a:extLst>
              <a:ext uri="{FF2B5EF4-FFF2-40B4-BE49-F238E27FC236}">
                <a16:creationId xmlns:a16="http://schemas.microsoft.com/office/drawing/2014/main" xmlns="" id="{F8C6E00D-8722-4123-B1C0-6DA4250D5DBE}"/>
              </a:ext>
            </a:extLst>
          </p:cNvPr>
          <p:cNvSpPr/>
          <p:nvPr/>
        </p:nvSpPr>
        <p:spPr>
          <a:xfrm>
            <a:off x="1494502" y="2620378"/>
            <a:ext cx="612234" cy="369332"/>
          </a:xfrm>
          <a:prstGeom prst="rect">
            <a:avLst/>
          </a:prstGeom>
        </p:spPr>
        <p:txBody>
          <a:bodyPr wrap="square">
            <a:spAutoFit/>
          </a:bodyPr>
          <a:lstStyle/>
          <a:p>
            <a:r>
              <a:rPr lang="en-GB" b="1" dirty="0">
                <a:solidFill>
                  <a:srgbClr val="87BD31"/>
                </a:solidFill>
                <a:ea typeface="Calibri" panose="020F0502020204030204" pitchFamily="34" charset="0"/>
                <a:cs typeface="Calibri" panose="020F0502020204030204" pitchFamily="34" charset="0"/>
              </a:rPr>
              <a:t>400</a:t>
            </a:r>
          </a:p>
        </p:txBody>
      </p:sp>
      <p:sp>
        <p:nvSpPr>
          <p:cNvPr id="144" name="Rectangle 143">
            <a:extLst>
              <a:ext uri="{FF2B5EF4-FFF2-40B4-BE49-F238E27FC236}">
                <a16:creationId xmlns:a16="http://schemas.microsoft.com/office/drawing/2014/main" xmlns="" id="{83D8D88F-0C9B-4F6E-A9A5-3031DB73C62C}"/>
              </a:ext>
            </a:extLst>
          </p:cNvPr>
          <p:cNvSpPr/>
          <p:nvPr/>
        </p:nvSpPr>
        <p:spPr>
          <a:xfrm>
            <a:off x="1136882" y="3657009"/>
            <a:ext cx="310262" cy="369332"/>
          </a:xfrm>
          <a:prstGeom prst="rect">
            <a:avLst/>
          </a:prstGeom>
        </p:spPr>
        <p:txBody>
          <a:bodyPr wrap="square">
            <a:spAutoFit/>
          </a:bodyPr>
          <a:lstStyle/>
          <a:p>
            <a:r>
              <a:rPr lang="en-GB" b="1" dirty="0">
                <a:solidFill>
                  <a:srgbClr val="87BD31"/>
                </a:solidFill>
                <a:ea typeface="Calibri" panose="020F0502020204030204" pitchFamily="34" charset="0"/>
                <a:cs typeface="Calibri" panose="020F0502020204030204" pitchFamily="34" charset="0"/>
              </a:rPr>
              <a:t>2</a:t>
            </a:r>
          </a:p>
        </p:txBody>
      </p:sp>
      <p:sp>
        <p:nvSpPr>
          <p:cNvPr id="145" name="Rectangle 144">
            <a:extLst>
              <a:ext uri="{FF2B5EF4-FFF2-40B4-BE49-F238E27FC236}">
                <a16:creationId xmlns:a16="http://schemas.microsoft.com/office/drawing/2014/main" xmlns="" id="{A002A1CF-B016-4CED-8FC3-707508999CFB}"/>
              </a:ext>
            </a:extLst>
          </p:cNvPr>
          <p:cNvSpPr/>
          <p:nvPr/>
        </p:nvSpPr>
        <p:spPr>
          <a:xfrm>
            <a:off x="2666758" y="4652542"/>
            <a:ext cx="310262" cy="369332"/>
          </a:xfrm>
          <a:prstGeom prst="rect">
            <a:avLst/>
          </a:prstGeom>
        </p:spPr>
        <p:txBody>
          <a:bodyPr wrap="square">
            <a:spAutoFit/>
          </a:bodyPr>
          <a:lstStyle/>
          <a:p>
            <a:r>
              <a:rPr lang="en-GB" b="1" dirty="0">
                <a:solidFill>
                  <a:srgbClr val="87BD31"/>
                </a:solidFill>
                <a:ea typeface="Calibri" panose="020F0502020204030204" pitchFamily="34" charset="0"/>
                <a:cs typeface="Calibri" panose="020F0502020204030204" pitchFamily="34" charset="0"/>
              </a:rPr>
              <a:t>4</a:t>
            </a:r>
          </a:p>
        </p:txBody>
      </p:sp>
      <p:sp>
        <p:nvSpPr>
          <p:cNvPr id="146" name="Rectangle 145">
            <a:extLst>
              <a:ext uri="{FF2B5EF4-FFF2-40B4-BE49-F238E27FC236}">
                <a16:creationId xmlns:a16="http://schemas.microsoft.com/office/drawing/2014/main" xmlns="" id="{D60424FB-ED62-4F12-805F-0AF1D3CD3FF5}"/>
              </a:ext>
            </a:extLst>
          </p:cNvPr>
          <p:cNvSpPr/>
          <p:nvPr/>
        </p:nvSpPr>
        <p:spPr>
          <a:xfrm>
            <a:off x="1477724" y="4714404"/>
            <a:ext cx="612234" cy="369332"/>
          </a:xfrm>
          <a:prstGeom prst="rect">
            <a:avLst/>
          </a:prstGeom>
        </p:spPr>
        <p:txBody>
          <a:bodyPr wrap="square">
            <a:spAutoFit/>
          </a:bodyPr>
          <a:lstStyle/>
          <a:p>
            <a:r>
              <a:rPr lang="en-GB" b="1" dirty="0">
                <a:solidFill>
                  <a:srgbClr val="87BD31"/>
                </a:solidFill>
                <a:ea typeface="Calibri" panose="020F0502020204030204" pitchFamily="34" charset="0"/>
                <a:cs typeface="Calibri" panose="020F0502020204030204" pitchFamily="34" charset="0"/>
              </a:rPr>
              <a:t>200</a:t>
            </a:r>
          </a:p>
        </p:txBody>
      </p:sp>
      <p:sp>
        <p:nvSpPr>
          <p:cNvPr id="147" name="Rectangle 146">
            <a:extLst>
              <a:ext uri="{FF2B5EF4-FFF2-40B4-BE49-F238E27FC236}">
                <a16:creationId xmlns:a16="http://schemas.microsoft.com/office/drawing/2014/main" xmlns="" id="{E74D47ED-A7CC-4F20-9C51-7F98433FFD41}"/>
              </a:ext>
            </a:extLst>
          </p:cNvPr>
          <p:cNvSpPr/>
          <p:nvPr/>
        </p:nvSpPr>
        <p:spPr>
          <a:xfrm>
            <a:off x="5640685" y="3686809"/>
            <a:ext cx="612234" cy="369332"/>
          </a:xfrm>
          <a:prstGeom prst="rect">
            <a:avLst/>
          </a:prstGeom>
        </p:spPr>
        <p:txBody>
          <a:bodyPr wrap="square">
            <a:spAutoFit/>
          </a:bodyPr>
          <a:lstStyle/>
          <a:p>
            <a:r>
              <a:rPr lang="en-GB" b="1" dirty="0">
                <a:solidFill>
                  <a:srgbClr val="87BD31"/>
                </a:solidFill>
                <a:ea typeface="Calibri" panose="020F0502020204030204" pitchFamily="34" charset="0"/>
                <a:cs typeface="Calibri" panose="020F0502020204030204" pitchFamily="34" charset="0"/>
              </a:rPr>
              <a:t>80</a:t>
            </a:r>
          </a:p>
        </p:txBody>
      </p:sp>
      <p:sp>
        <p:nvSpPr>
          <p:cNvPr id="152" name="Rectangle 151">
            <a:extLst>
              <a:ext uri="{FF2B5EF4-FFF2-40B4-BE49-F238E27FC236}">
                <a16:creationId xmlns:a16="http://schemas.microsoft.com/office/drawing/2014/main" xmlns="" id="{02CE9CB6-24EE-4608-818A-99D80AD227FE}"/>
              </a:ext>
            </a:extLst>
          </p:cNvPr>
          <p:cNvSpPr/>
          <p:nvPr/>
        </p:nvSpPr>
        <p:spPr>
          <a:xfrm>
            <a:off x="6796696" y="4194997"/>
            <a:ext cx="612234" cy="369332"/>
          </a:xfrm>
          <a:prstGeom prst="rect">
            <a:avLst/>
          </a:prstGeom>
        </p:spPr>
        <p:txBody>
          <a:bodyPr wrap="square">
            <a:spAutoFit/>
          </a:bodyPr>
          <a:lstStyle/>
          <a:p>
            <a:r>
              <a:rPr lang="en-GB" b="1" dirty="0">
                <a:solidFill>
                  <a:srgbClr val="87BD31"/>
                </a:solidFill>
                <a:ea typeface="Calibri" panose="020F0502020204030204" pitchFamily="34" charset="0"/>
                <a:cs typeface="Calibri" panose="020F0502020204030204" pitchFamily="34" charset="0"/>
              </a:rPr>
              <a:t>10</a:t>
            </a:r>
          </a:p>
        </p:txBody>
      </p:sp>
      <p:sp>
        <p:nvSpPr>
          <p:cNvPr id="153" name="Rectangle 152">
            <a:extLst>
              <a:ext uri="{FF2B5EF4-FFF2-40B4-BE49-F238E27FC236}">
                <a16:creationId xmlns:a16="http://schemas.microsoft.com/office/drawing/2014/main" xmlns="" id="{E94FC014-497A-4599-803F-7155EA15D1B3}"/>
              </a:ext>
            </a:extLst>
          </p:cNvPr>
          <p:cNvSpPr/>
          <p:nvPr/>
        </p:nvSpPr>
        <p:spPr>
          <a:xfrm>
            <a:off x="5391586" y="2569687"/>
            <a:ext cx="612234" cy="369332"/>
          </a:xfrm>
          <a:prstGeom prst="rect">
            <a:avLst/>
          </a:prstGeom>
        </p:spPr>
        <p:txBody>
          <a:bodyPr wrap="square">
            <a:spAutoFit/>
          </a:bodyPr>
          <a:lstStyle/>
          <a:p>
            <a:r>
              <a:rPr lang="en-GB" b="1" dirty="0">
                <a:solidFill>
                  <a:srgbClr val="87BD31"/>
                </a:solidFill>
                <a:ea typeface="Calibri" panose="020F0502020204030204" pitchFamily="34" charset="0"/>
                <a:cs typeface="Calibri" panose="020F0502020204030204" pitchFamily="34" charset="0"/>
              </a:rPr>
              <a:t>100</a:t>
            </a:r>
          </a:p>
        </p:txBody>
      </p:sp>
      <p:sp>
        <p:nvSpPr>
          <p:cNvPr id="156" name="Rectangle 155">
            <a:extLst>
              <a:ext uri="{FF2B5EF4-FFF2-40B4-BE49-F238E27FC236}">
                <a16:creationId xmlns:a16="http://schemas.microsoft.com/office/drawing/2014/main" xmlns="" id="{EBF1D117-C709-41D8-B317-C40E249D0950}"/>
              </a:ext>
            </a:extLst>
          </p:cNvPr>
          <p:cNvSpPr/>
          <p:nvPr/>
        </p:nvSpPr>
        <p:spPr>
          <a:xfrm>
            <a:off x="7895773" y="3686809"/>
            <a:ext cx="612234" cy="369332"/>
          </a:xfrm>
          <a:prstGeom prst="rect">
            <a:avLst/>
          </a:prstGeom>
        </p:spPr>
        <p:txBody>
          <a:bodyPr wrap="square">
            <a:spAutoFit/>
          </a:bodyPr>
          <a:lstStyle/>
          <a:p>
            <a:r>
              <a:rPr lang="en-GB" b="1" dirty="0">
                <a:solidFill>
                  <a:srgbClr val="87BD31"/>
                </a:solidFill>
                <a:ea typeface="Calibri" panose="020F0502020204030204" pitchFamily="34" charset="0"/>
                <a:cs typeface="Calibri" panose="020F0502020204030204" pitchFamily="34" charset="0"/>
              </a:rPr>
              <a:t>8</a:t>
            </a:r>
          </a:p>
        </p:txBody>
      </p:sp>
    </p:spTree>
    <p:extLst>
      <p:ext uri="{BB962C8B-B14F-4D97-AF65-F5344CB8AC3E}">
        <p14:creationId xmlns:p14="http://schemas.microsoft.com/office/powerpoint/2010/main" val="11411944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35"/>
                                        </p:tgtEl>
                                        <p:attrNameLst>
                                          <p:attrName>style.visibility</p:attrName>
                                        </p:attrNameLst>
                                      </p:cBhvr>
                                      <p:to>
                                        <p:strVal val="visible"/>
                                      </p:to>
                                    </p:set>
                                    <p:animEffect transition="in" filter="wipe(down)">
                                      <p:cBhvr>
                                        <p:cTn id="7" dur="500"/>
                                        <p:tgtEl>
                                          <p:spTgt spid="13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43"/>
                                        </p:tgtEl>
                                        <p:attrNameLst>
                                          <p:attrName>style.visibility</p:attrName>
                                        </p:attrNameLst>
                                      </p:cBhvr>
                                      <p:to>
                                        <p:strVal val="visible"/>
                                      </p:to>
                                    </p:set>
                                    <p:animEffect transition="in" filter="fade">
                                      <p:cBhvr>
                                        <p:cTn id="11" dur="500"/>
                                        <p:tgtEl>
                                          <p:spTgt spid="143"/>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144"/>
                                        </p:tgtEl>
                                        <p:attrNameLst>
                                          <p:attrName>style.visibility</p:attrName>
                                        </p:attrNameLst>
                                      </p:cBhvr>
                                      <p:to>
                                        <p:strVal val="visible"/>
                                      </p:to>
                                    </p:set>
                                    <p:animEffect transition="in" filter="fade">
                                      <p:cBhvr>
                                        <p:cTn id="16" dur="500"/>
                                        <p:tgtEl>
                                          <p:spTgt spid="144"/>
                                        </p:tgtEl>
                                      </p:cBhvr>
                                    </p:animEffect>
                                  </p:childTnLst>
                                </p:cTn>
                              </p:par>
                              <p:par>
                                <p:cTn id="17" presetID="22" presetClass="entr" presetSubtype="4" fill="hold" nodeType="withEffect">
                                  <p:stCondLst>
                                    <p:cond delay="0"/>
                                  </p:stCondLst>
                                  <p:childTnLst>
                                    <p:set>
                                      <p:cBhvr>
                                        <p:cTn id="18" dur="1" fill="hold">
                                          <p:stCondLst>
                                            <p:cond delay="0"/>
                                          </p:stCondLst>
                                        </p:cTn>
                                        <p:tgtEl>
                                          <p:spTgt spid="26"/>
                                        </p:tgtEl>
                                        <p:attrNameLst>
                                          <p:attrName>style.visibility</p:attrName>
                                        </p:attrNameLst>
                                      </p:cBhvr>
                                      <p:to>
                                        <p:strVal val="visible"/>
                                      </p:to>
                                    </p:set>
                                    <p:animEffect transition="in" filter="wipe(down)">
                                      <p:cBhvr>
                                        <p:cTn id="19" dur="500"/>
                                        <p:tgtEl>
                                          <p:spTgt spid="26"/>
                                        </p:tgtEl>
                                      </p:cBhvr>
                                    </p:animEffect>
                                  </p:childTnLst>
                                </p:cTn>
                              </p:par>
                            </p:childTnLst>
                          </p:cTn>
                        </p:par>
                        <p:par>
                          <p:cTn id="20" fill="hold">
                            <p:stCondLst>
                              <p:cond delay="500"/>
                            </p:stCondLst>
                            <p:childTnLst>
                              <p:par>
                                <p:cTn id="21" presetID="10" presetClass="entr" presetSubtype="0" fill="hold" grpId="0" nodeType="afterEffect">
                                  <p:stCondLst>
                                    <p:cond delay="0"/>
                                  </p:stCondLst>
                                  <p:childTnLst>
                                    <p:set>
                                      <p:cBhvr>
                                        <p:cTn id="22" dur="1" fill="hold">
                                          <p:stCondLst>
                                            <p:cond delay="0"/>
                                          </p:stCondLst>
                                        </p:cTn>
                                        <p:tgtEl>
                                          <p:spTgt spid="145"/>
                                        </p:tgtEl>
                                        <p:attrNameLst>
                                          <p:attrName>style.visibility</p:attrName>
                                        </p:attrNameLst>
                                      </p:cBhvr>
                                      <p:to>
                                        <p:strVal val="visible"/>
                                      </p:to>
                                    </p:set>
                                    <p:animEffect transition="in" filter="fade">
                                      <p:cBhvr>
                                        <p:cTn id="23" dur="500"/>
                                        <p:tgtEl>
                                          <p:spTgt spid="145"/>
                                        </p:tgtEl>
                                      </p:cBhvr>
                                    </p:animEffect>
                                  </p:childTnLst>
                                </p:cTn>
                              </p:par>
                              <p:par>
                                <p:cTn id="24" presetID="22" presetClass="entr" presetSubtype="2" fill="hold" nodeType="withEffect">
                                  <p:stCondLst>
                                    <p:cond delay="0"/>
                                  </p:stCondLst>
                                  <p:childTnLst>
                                    <p:set>
                                      <p:cBhvr>
                                        <p:cTn id="25" dur="1" fill="hold">
                                          <p:stCondLst>
                                            <p:cond delay="0"/>
                                          </p:stCondLst>
                                        </p:cTn>
                                        <p:tgtEl>
                                          <p:spTgt spid="136"/>
                                        </p:tgtEl>
                                        <p:attrNameLst>
                                          <p:attrName>style.visibility</p:attrName>
                                        </p:attrNameLst>
                                      </p:cBhvr>
                                      <p:to>
                                        <p:strVal val="visible"/>
                                      </p:to>
                                    </p:set>
                                    <p:animEffect transition="in" filter="wipe(right)">
                                      <p:cBhvr>
                                        <p:cTn id="26" dur="500"/>
                                        <p:tgtEl>
                                          <p:spTgt spid="136"/>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46"/>
                                        </p:tgtEl>
                                        <p:attrNameLst>
                                          <p:attrName>style.visibility</p:attrName>
                                        </p:attrNameLst>
                                      </p:cBhvr>
                                      <p:to>
                                        <p:strVal val="visible"/>
                                      </p:to>
                                    </p:set>
                                    <p:animEffect transition="in" filter="fade">
                                      <p:cBhvr>
                                        <p:cTn id="31" dur="500"/>
                                        <p:tgtEl>
                                          <p:spTgt spid="146"/>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nodeType="clickEffect">
                                  <p:stCondLst>
                                    <p:cond delay="0"/>
                                  </p:stCondLst>
                                  <p:childTnLst>
                                    <p:set>
                                      <p:cBhvr>
                                        <p:cTn id="35" dur="1" fill="hold">
                                          <p:stCondLst>
                                            <p:cond delay="0"/>
                                          </p:stCondLst>
                                        </p:cTn>
                                        <p:tgtEl>
                                          <p:spTgt spid="137"/>
                                        </p:tgtEl>
                                        <p:attrNameLst>
                                          <p:attrName>style.visibility</p:attrName>
                                        </p:attrNameLst>
                                      </p:cBhvr>
                                      <p:to>
                                        <p:strVal val="visible"/>
                                      </p:to>
                                    </p:set>
                                    <p:animEffect transition="in" filter="wipe(left)">
                                      <p:cBhvr>
                                        <p:cTn id="36" dur="500"/>
                                        <p:tgtEl>
                                          <p:spTgt spid="137"/>
                                        </p:tgtEl>
                                      </p:cBhvr>
                                    </p:animEffect>
                                  </p:childTnLst>
                                </p:cTn>
                              </p:par>
                            </p:childTnLst>
                          </p:cTn>
                        </p:par>
                        <p:par>
                          <p:cTn id="37" fill="hold">
                            <p:stCondLst>
                              <p:cond delay="500"/>
                            </p:stCondLst>
                            <p:childTnLst>
                              <p:par>
                                <p:cTn id="38" presetID="10" presetClass="entr" presetSubtype="0" fill="hold" grpId="0" nodeType="afterEffect">
                                  <p:stCondLst>
                                    <p:cond delay="0"/>
                                  </p:stCondLst>
                                  <p:childTnLst>
                                    <p:set>
                                      <p:cBhvr>
                                        <p:cTn id="39" dur="1" fill="hold">
                                          <p:stCondLst>
                                            <p:cond delay="0"/>
                                          </p:stCondLst>
                                        </p:cTn>
                                        <p:tgtEl>
                                          <p:spTgt spid="147"/>
                                        </p:tgtEl>
                                        <p:attrNameLst>
                                          <p:attrName>style.visibility</p:attrName>
                                        </p:attrNameLst>
                                      </p:cBhvr>
                                      <p:to>
                                        <p:strVal val="visible"/>
                                      </p:to>
                                    </p:set>
                                    <p:animEffect transition="in" filter="fade">
                                      <p:cBhvr>
                                        <p:cTn id="40" dur="500"/>
                                        <p:tgtEl>
                                          <p:spTgt spid="147"/>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grpId="0" nodeType="clickEffect">
                                  <p:stCondLst>
                                    <p:cond delay="0"/>
                                  </p:stCondLst>
                                  <p:childTnLst>
                                    <p:set>
                                      <p:cBhvr>
                                        <p:cTn id="44" dur="1" fill="hold">
                                          <p:stCondLst>
                                            <p:cond delay="0"/>
                                          </p:stCondLst>
                                        </p:cTn>
                                        <p:tgtEl>
                                          <p:spTgt spid="152"/>
                                        </p:tgtEl>
                                        <p:attrNameLst>
                                          <p:attrName>style.visibility</p:attrName>
                                        </p:attrNameLst>
                                      </p:cBhvr>
                                      <p:to>
                                        <p:strVal val="visible"/>
                                      </p:to>
                                    </p:set>
                                    <p:animEffect transition="in" filter="fade">
                                      <p:cBhvr>
                                        <p:cTn id="45" dur="500"/>
                                        <p:tgtEl>
                                          <p:spTgt spid="152"/>
                                        </p:tgtEl>
                                      </p:cBhvr>
                                    </p:animEffect>
                                  </p:childTnLst>
                                </p:cTn>
                              </p:par>
                              <p:par>
                                <p:cTn id="46" presetID="22" presetClass="entr" presetSubtype="8" fill="hold" nodeType="withEffect">
                                  <p:stCondLst>
                                    <p:cond delay="0"/>
                                  </p:stCondLst>
                                  <p:childTnLst>
                                    <p:set>
                                      <p:cBhvr>
                                        <p:cTn id="47" dur="1" fill="hold">
                                          <p:stCondLst>
                                            <p:cond delay="0"/>
                                          </p:stCondLst>
                                        </p:cTn>
                                        <p:tgtEl>
                                          <p:spTgt spid="138"/>
                                        </p:tgtEl>
                                        <p:attrNameLst>
                                          <p:attrName>style.visibility</p:attrName>
                                        </p:attrNameLst>
                                      </p:cBhvr>
                                      <p:to>
                                        <p:strVal val="visible"/>
                                      </p:to>
                                    </p:set>
                                    <p:animEffect transition="in" filter="wipe(left)">
                                      <p:cBhvr>
                                        <p:cTn id="48" dur="500"/>
                                        <p:tgtEl>
                                          <p:spTgt spid="138"/>
                                        </p:tgtEl>
                                      </p:cBhvr>
                                    </p:animEffect>
                                  </p:childTnLst>
                                </p:cTn>
                              </p:par>
                            </p:childTnLst>
                          </p:cTn>
                        </p:par>
                        <p:par>
                          <p:cTn id="49" fill="hold">
                            <p:stCondLst>
                              <p:cond delay="500"/>
                            </p:stCondLst>
                            <p:childTnLst>
                              <p:par>
                                <p:cTn id="50" presetID="22" presetClass="entr" presetSubtype="8" fill="hold" nodeType="afterEffect">
                                  <p:stCondLst>
                                    <p:cond delay="0"/>
                                  </p:stCondLst>
                                  <p:childTnLst>
                                    <p:set>
                                      <p:cBhvr>
                                        <p:cTn id="51" dur="1" fill="hold">
                                          <p:stCondLst>
                                            <p:cond delay="0"/>
                                          </p:stCondLst>
                                        </p:cTn>
                                        <p:tgtEl>
                                          <p:spTgt spid="52"/>
                                        </p:tgtEl>
                                        <p:attrNameLst>
                                          <p:attrName>style.visibility</p:attrName>
                                        </p:attrNameLst>
                                      </p:cBhvr>
                                      <p:to>
                                        <p:strVal val="visible"/>
                                      </p:to>
                                    </p:set>
                                    <p:animEffect transition="in" filter="wipe(left)">
                                      <p:cBhvr>
                                        <p:cTn id="52" dur="500"/>
                                        <p:tgtEl>
                                          <p:spTgt spid="52"/>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153"/>
                                        </p:tgtEl>
                                        <p:attrNameLst>
                                          <p:attrName>style.visibility</p:attrName>
                                        </p:attrNameLst>
                                      </p:cBhvr>
                                      <p:to>
                                        <p:strVal val="visible"/>
                                      </p:to>
                                    </p:set>
                                    <p:animEffect transition="in" filter="fade">
                                      <p:cBhvr>
                                        <p:cTn id="55" dur="500"/>
                                        <p:tgtEl>
                                          <p:spTgt spid="153"/>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156"/>
                                        </p:tgtEl>
                                        <p:attrNameLst>
                                          <p:attrName>style.visibility</p:attrName>
                                        </p:attrNameLst>
                                      </p:cBhvr>
                                      <p:to>
                                        <p:strVal val="visible"/>
                                      </p:to>
                                    </p:set>
                                    <p:animEffect transition="in" filter="fade">
                                      <p:cBhvr>
                                        <p:cTn id="60" dur="500"/>
                                        <p:tgtEl>
                                          <p:spTgt spid="1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 grpId="0"/>
      <p:bldP spid="144" grpId="0"/>
      <p:bldP spid="145" grpId="0"/>
      <p:bldP spid="146" grpId="0"/>
      <p:bldP spid="147" grpId="0"/>
      <p:bldP spid="152" grpId="0"/>
      <p:bldP spid="153" grpId="0"/>
      <p:bldP spid="15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xmlns=""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7429" y="670981"/>
            <a:ext cx="3062973"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Percentage of an Amount (1) </a:t>
            </a:r>
          </a:p>
        </p:txBody>
      </p:sp>
      <p:sp>
        <p:nvSpPr>
          <p:cNvPr id="2" name="TextBox 1"/>
          <p:cNvSpPr txBox="1"/>
          <p:nvPr/>
        </p:nvSpPr>
        <p:spPr>
          <a:xfrm>
            <a:off x="1224510" y="1308085"/>
            <a:ext cx="7632700" cy="276999"/>
          </a:xfrm>
          <a:prstGeom prst="rect">
            <a:avLst/>
          </a:prstGeom>
          <a:noFill/>
        </p:spPr>
        <p:txBody>
          <a:bodyPr wrap="square" lIns="0" tIns="0" rIns="0" bIns="0" rtlCol="0">
            <a:spAutoFit/>
          </a:bodyPr>
          <a:lstStyle/>
          <a:p>
            <a:r>
              <a:rPr lang="en-GB"/>
              <a:t>Calculate the percentages of these different amounts.</a:t>
            </a:r>
            <a:endParaRPr lang="en-GB" dirty="0"/>
          </a:p>
        </p:txBody>
      </p:sp>
      <p:sp>
        <p:nvSpPr>
          <p:cNvPr id="97" name="Rectangle 96"/>
          <p:cNvSpPr/>
          <p:nvPr/>
        </p:nvSpPr>
        <p:spPr>
          <a:xfrm>
            <a:off x="3357471" y="670981"/>
            <a:ext cx="976684" cy="337100"/>
          </a:xfrm>
          <a:prstGeom prst="rect">
            <a:avLst/>
          </a:prstGeom>
          <a:solidFill>
            <a:srgbClr val="4EB2E5"/>
          </a:solidFill>
        </p:spPr>
        <p:txBody>
          <a:bodyPr wrap="square" lIns="180000" tIns="36000" rIns="180000" bIns="54000" anchor="ctr">
            <a:spAutoFit/>
          </a:bodyPr>
          <a:lstStyle/>
          <a:p>
            <a:pPr algn="ctr"/>
            <a:r>
              <a:rPr lang="en-GB" altLang="en-US" sz="1600" b="1" dirty="0">
                <a:solidFill>
                  <a:schemeClr val="bg1"/>
                </a:solidFill>
              </a:rPr>
              <a:t>Diving</a:t>
            </a:r>
            <a:endParaRPr lang="en-GB" sz="1600" b="1" dirty="0">
              <a:solidFill>
                <a:schemeClr val="bg1"/>
              </a:solidFill>
            </a:endParaRPr>
          </a:p>
        </p:txBody>
      </p:sp>
      <p:cxnSp>
        <p:nvCxnSpPr>
          <p:cNvPr id="103" name="Straight Connector 102"/>
          <p:cNvCxnSpPr/>
          <p:nvPr/>
        </p:nvCxnSpPr>
        <p:spPr>
          <a:xfrm>
            <a:off x="3357471"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3" name="Oval 2">
            <a:extLst>
              <a:ext uri="{FF2B5EF4-FFF2-40B4-BE49-F238E27FC236}">
                <a16:creationId xmlns:a16="http://schemas.microsoft.com/office/drawing/2014/main" xmlns="" id="{EB23AF5E-2F5B-40E7-88BC-9EC79000FFD5}"/>
              </a:ext>
            </a:extLst>
          </p:cNvPr>
          <p:cNvSpPr/>
          <p:nvPr/>
        </p:nvSpPr>
        <p:spPr>
          <a:xfrm>
            <a:off x="714953" y="1245248"/>
            <a:ext cx="453006" cy="453006"/>
          </a:xfrm>
          <a:prstGeom prst="ellipse">
            <a:avLst/>
          </a:prstGeom>
          <a:solidFill>
            <a:srgbClr val="EEBCD9"/>
          </a:solidFill>
          <a:ln>
            <a:solidFill>
              <a:srgbClr val="EC74A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5</a:t>
            </a:r>
          </a:p>
        </p:txBody>
      </p:sp>
      <p:graphicFrame>
        <p:nvGraphicFramePr>
          <p:cNvPr id="169" name="Table 168">
            <a:extLst>
              <a:ext uri="{FF2B5EF4-FFF2-40B4-BE49-F238E27FC236}">
                <a16:creationId xmlns:a16="http://schemas.microsoft.com/office/drawing/2014/main" xmlns="" id="{EA8A0475-46E7-4839-9EA3-36A11D10EDFE}"/>
              </a:ext>
            </a:extLst>
          </p:cNvPr>
          <p:cNvGraphicFramePr>
            <a:graphicFrameLocks noGrp="1"/>
          </p:cNvGraphicFramePr>
          <p:nvPr>
            <p:extLst>
              <p:ext uri="{D42A27DB-BD31-4B8C-83A1-F6EECF244321}">
                <p14:modId xmlns:p14="http://schemas.microsoft.com/office/powerpoint/2010/main" val="4072454426"/>
              </p:ext>
            </p:extLst>
          </p:nvPr>
        </p:nvGraphicFramePr>
        <p:xfrm>
          <a:off x="815620" y="1863355"/>
          <a:ext cx="6736136" cy="1672090"/>
        </p:xfrm>
        <a:graphic>
          <a:graphicData uri="http://schemas.openxmlformats.org/drawingml/2006/table">
            <a:tbl>
              <a:tblPr firstRow="1" bandRow="1">
                <a:tableStyleId>{5C22544A-7EE6-4342-B048-85BDC9FD1C3A}</a:tableStyleId>
              </a:tblPr>
              <a:tblGrid>
                <a:gridCol w="3368068">
                  <a:extLst>
                    <a:ext uri="{9D8B030D-6E8A-4147-A177-3AD203B41FA5}">
                      <a16:colId xmlns:a16="http://schemas.microsoft.com/office/drawing/2014/main" xmlns="" val="3334616419"/>
                    </a:ext>
                  </a:extLst>
                </a:gridCol>
                <a:gridCol w="3368068">
                  <a:extLst>
                    <a:ext uri="{9D8B030D-6E8A-4147-A177-3AD203B41FA5}">
                      <a16:colId xmlns:a16="http://schemas.microsoft.com/office/drawing/2014/main" xmlns="" val="3556732620"/>
                    </a:ext>
                  </a:extLst>
                </a:gridCol>
              </a:tblGrid>
              <a:tr h="836045">
                <a:tc>
                  <a:txBody>
                    <a:bodyPr/>
                    <a:lstStyle/>
                    <a:p>
                      <a:pPr algn="l">
                        <a:lnSpc>
                          <a:spcPct val="107000"/>
                        </a:lnSpc>
                        <a:spcAft>
                          <a:spcPts val="0"/>
                        </a:spcAft>
                      </a:pPr>
                      <a:r>
                        <a:rPr lang="en-GB" sz="1800" b="0">
                          <a:solidFill>
                            <a:srgbClr val="000000"/>
                          </a:solidFill>
                          <a:effectLst/>
                          <a:latin typeface="+mn-lt"/>
                          <a:ea typeface="Calibri" panose="020F0502020204030204" pitchFamily="34" charset="0"/>
                          <a:cs typeface="Calibri" panose="020F0502020204030204" pitchFamily="34" charset="0"/>
                        </a:rPr>
                        <a:t>      50</a:t>
                      </a:r>
                      <a:r>
                        <a:rPr lang="en-GB" sz="1800" b="0" dirty="0">
                          <a:solidFill>
                            <a:srgbClr val="000000"/>
                          </a:solidFill>
                          <a:effectLst/>
                          <a:latin typeface="+mn-lt"/>
                          <a:ea typeface="Calibri" panose="020F0502020204030204" pitchFamily="34" charset="0"/>
                          <a:cs typeface="Calibri" panose="020F0502020204030204" pitchFamily="34" charset="0"/>
                        </a:rPr>
                        <a:t>% of £</a:t>
                      </a:r>
                      <a:r>
                        <a:rPr lang="en-GB" sz="1800" b="0">
                          <a:solidFill>
                            <a:srgbClr val="000000"/>
                          </a:solidFill>
                          <a:effectLst/>
                          <a:latin typeface="+mn-lt"/>
                          <a:ea typeface="Calibri" panose="020F0502020204030204" pitchFamily="34" charset="0"/>
                          <a:cs typeface="Calibri" panose="020F0502020204030204" pitchFamily="34" charset="0"/>
                        </a:rPr>
                        <a:t>750 =</a:t>
                      </a:r>
                      <a:endParaRPr lang="en-GB" sz="1100" b="0" dirty="0">
                        <a:solidFill>
                          <a:srgbClr val="00B050"/>
                        </a:solidFill>
                        <a:effectLst/>
                        <a:latin typeface="+mn-lt"/>
                        <a:ea typeface="Calibri" panose="020F0502020204030204" pitchFamily="34" charset="0"/>
                        <a:cs typeface="Calibri" panose="020F0502020204030204" pitchFamily="34" charset="0"/>
                      </a:endParaRPr>
                    </a:p>
                  </a:txBody>
                  <a:tcPr marL="68580" marR="68580" marT="0" marB="0" anchor="ctr">
                    <a:lnL w="19050" cap="flat" cmpd="sng" algn="ctr">
                      <a:solidFill>
                        <a:srgbClr val="2CB7BC"/>
                      </a:solidFill>
                      <a:prstDash val="solid"/>
                      <a:round/>
                      <a:headEnd type="none" w="med" len="med"/>
                      <a:tailEnd type="none" w="med" len="med"/>
                    </a:lnL>
                    <a:lnR w="19050" cap="flat" cmpd="sng" algn="ctr">
                      <a:solidFill>
                        <a:srgbClr val="2CB7BC"/>
                      </a:solidFill>
                      <a:prstDash val="solid"/>
                      <a:round/>
                      <a:headEnd type="none" w="med" len="med"/>
                      <a:tailEnd type="none" w="med" len="med"/>
                    </a:lnR>
                    <a:lnT w="19050" cap="flat" cmpd="sng" algn="ctr">
                      <a:solidFill>
                        <a:srgbClr val="2CB7BC"/>
                      </a:solidFill>
                      <a:prstDash val="solid"/>
                      <a:round/>
                      <a:headEnd type="none" w="med" len="med"/>
                      <a:tailEnd type="none" w="med" len="med"/>
                    </a:lnT>
                    <a:lnB w="19050" cap="flat" cmpd="sng" algn="ctr">
                      <a:solidFill>
                        <a:srgbClr val="2CB7BC"/>
                      </a:solidFill>
                      <a:prstDash val="solid"/>
                      <a:round/>
                      <a:headEnd type="none" w="med" len="med"/>
                      <a:tailEnd type="none" w="med" len="med"/>
                    </a:lnB>
                    <a:solidFill>
                      <a:schemeClr val="bg1"/>
                    </a:solidFill>
                  </a:tcPr>
                </a:tc>
                <a:tc>
                  <a:txBody>
                    <a:bodyPr/>
                    <a:lstStyle/>
                    <a:p>
                      <a:pPr algn="l">
                        <a:lnSpc>
                          <a:spcPct val="107000"/>
                        </a:lnSpc>
                        <a:spcAft>
                          <a:spcPts val="0"/>
                        </a:spcAft>
                      </a:pPr>
                      <a:r>
                        <a:rPr lang="en-GB" sz="1800" b="0" dirty="0">
                          <a:solidFill>
                            <a:srgbClr val="000000"/>
                          </a:solidFill>
                          <a:effectLst/>
                          <a:latin typeface="+mn-lt"/>
                          <a:ea typeface="Calibri" panose="020F0502020204030204" pitchFamily="34" charset="0"/>
                          <a:cs typeface="Calibri" panose="020F0502020204030204" pitchFamily="34" charset="0"/>
                        </a:rPr>
                        <a:t>     25% of 6.4km =</a:t>
                      </a:r>
                      <a:endParaRPr lang="en-GB" sz="1100" b="0" dirty="0">
                        <a:solidFill>
                          <a:schemeClr val="tx1"/>
                        </a:solidFill>
                        <a:effectLst/>
                        <a:latin typeface="+mn-lt"/>
                        <a:ea typeface="Calibri" panose="020F0502020204030204" pitchFamily="34" charset="0"/>
                        <a:cs typeface="Calibri" panose="020F0502020204030204" pitchFamily="34" charset="0"/>
                      </a:endParaRPr>
                    </a:p>
                  </a:txBody>
                  <a:tcPr marL="68580" marR="68580" marT="0" marB="0" anchor="ctr">
                    <a:lnL w="19050" cap="flat" cmpd="sng" algn="ctr">
                      <a:solidFill>
                        <a:srgbClr val="2CB7BC"/>
                      </a:solidFill>
                      <a:prstDash val="solid"/>
                      <a:round/>
                      <a:headEnd type="none" w="med" len="med"/>
                      <a:tailEnd type="none" w="med" len="med"/>
                    </a:lnL>
                    <a:lnR w="19050" cap="flat" cmpd="sng" algn="ctr">
                      <a:solidFill>
                        <a:srgbClr val="2CB7BC"/>
                      </a:solidFill>
                      <a:prstDash val="solid"/>
                      <a:round/>
                      <a:headEnd type="none" w="med" len="med"/>
                      <a:tailEnd type="none" w="med" len="med"/>
                    </a:lnR>
                    <a:lnT w="19050" cap="flat" cmpd="sng" algn="ctr">
                      <a:solidFill>
                        <a:srgbClr val="2CB7BC"/>
                      </a:solidFill>
                      <a:prstDash val="solid"/>
                      <a:round/>
                      <a:headEnd type="none" w="med" len="med"/>
                      <a:tailEnd type="none" w="med" len="med"/>
                    </a:lnT>
                    <a:lnB w="19050" cap="flat" cmpd="sng" algn="ctr">
                      <a:solidFill>
                        <a:srgbClr val="2CB7BC"/>
                      </a:solidFill>
                      <a:prstDash val="solid"/>
                      <a:round/>
                      <a:headEnd type="none" w="med" len="med"/>
                      <a:tailEnd type="none" w="med" len="med"/>
                    </a:lnB>
                    <a:solidFill>
                      <a:schemeClr val="bg1"/>
                    </a:solidFill>
                  </a:tcPr>
                </a:tc>
                <a:extLst>
                  <a:ext uri="{0D108BD9-81ED-4DB2-BD59-A6C34878D82A}">
                    <a16:rowId xmlns:a16="http://schemas.microsoft.com/office/drawing/2014/main" xmlns="" val="3993482813"/>
                  </a:ext>
                </a:extLst>
              </a:tr>
              <a:tr h="836045">
                <a:tc>
                  <a:txBody>
                    <a:bodyPr/>
                    <a:lstStyle/>
                    <a:p>
                      <a:pPr algn="l">
                        <a:lnSpc>
                          <a:spcPct val="107000"/>
                        </a:lnSpc>
                        <a:spcAft>
                          <a:spcPts val="0"/>
                        </a:spcAft>
                      </a:pPr>
                      <a:r>
                        <a:rPr lang="en-GB" sz="1800" b="0" dirty="0">
                          <a:solidFill>
                            <a:srgbClr val="000000"/>
                          </a:solidFill>
                          <a:effectLst/>
                          <a:latin typeface="+mn-lt"/>
                          <a:ea typeface="Calibri" panose="020F0502020204030204" pitchFamily="34" charset="0"/>
                          <a:cs typeface="Calibri" panose="020F0502020204030204" pitchFamily="34" charset="0"/>
                        </a:rPr>
                        <a:t>       10% of 3m =</a:t>
                      </a:r>
                      <a:endParaRPr lang="en-GB" sz="1100" b="0" dirty="0">
                        <a:effectLst/>
                        <a:latin typeface="+mn-lt"/>
                        <a:ea typeface="Calibri" panose="020F0502020204030204" pitchFamily="34" charset="0"/>
                        <a:cs typeface="Calibri" panose="020F0502020204030204" pitchFamily="34" charset="0"/>
                      </a:endParaRPr>
                    </a:p>
                  </a:txBody>
                  <a:tcPr marL="68580" marR="68580" marT="0" marB="0" anchor="ctr">
                    <a:lnL w="19050" cap="flat" cmpd="sng" algn="ctr">
                      <a:solidFill>
                        <a:srgbClr val="2CB7BC"/>
                      </a:solidFill>
                      <a:prstDash val="solid"/>
                      <a:round/>
                      <a:headEnd type="none" w="med" len="med"/>
                      <a:tailEnd type="none" w="med" len="med"/>
                    </a:lnL>
                    <a:lnR w="19050" cap="flat" cmpd="sng" algn="ctr">
                      <a:solidFill>
                        <a:srgbClr val="2CB7BC"/>
                      </a:solidFill>
                      <a:prstDash val="solid"/>
                      <a:round/>
                      <a:headEnd type="none" w="med" len="med"/>
                      <a:tailEnd type="none" w="med" len="med"/>
                    </a:lnR>
                    <a:lnT w="19050" cap="flat" cmpd="sng" algn="ctr">
                      <a:solidFill>
                        <a:srgbClr val="2CB7BC"/>
                      </a:solidFill>
                      <a:prstDash val="solid"/>
                      <a:round/>
                      <a:headEnd type="none" w="med" len="med"/>
                      <a:tailEnd type="none" w="med" len="med"/>
                    </a:lnT>
                    <a:lnB w="19050" cap="flat" cmpd="sng" algn="ctr">
                      <a:solidFill>
                        <a:srgbClr val="2CB7BC"/>
                      </a:solidFill>
                      <a:prstDash val="solid"/>
                      <a:round/>
                      <a:headEnd type="none" w="med" len="med"/>
                      <a:tailEnd type="none" w="med" len="med"/>
                    </a:lnB>
                    <a:solidFill>
                      <a:schemeClr val="bg1"/>
                    </a:solidFill>
                  </a:tcPr>
                </a:tc>
                <a:tc>
                  <a:txBody>
                    <a:bodyPr/>
                    <a:lstStyle/>
                    <a:p>
                      <a:pPr algn="l">
                        <a:lnSpc>
                          <a:spcPct val="107000"/>
                        </a:lnSpc>
                        <a:spcAft>
                          <a:spcPts val="0"/>
                        </a:spcAft>
                      </a:pPr>
                      <a:r>
                        <a:rPr lang="en-GB" sz="1800" b="0" kern="1200">
                          <a:solidFill>
                            <a:srgbClr val="000000"/>
                          </a:solidFill>
                          <a:effectLst/>
                          <a:latin typeface="+mn-lt"/>
                          <a:ea typeface="Calibri" panose="020F0502020204030204" pitchFamily="34" charset="0"/>
                          <a:cs typeface="Calibri" panose="020F0502020204030204" pitchFamily="34" charset="0"/>
                        </a:rPr>
                        <a:t>        1</a:t>
                      </a:r>
                      <a:r>
                        <a:rPr lang="en-GB" sz="1800" b="0" kern="1200" dirty="0">
                          <a:solidFill>
                            <a:srgbClr val="000000"/>
                          </a:solidFill>
                          <a:effectLst/>
                          <a:latin typeface="+mn-lt"/>
                          <a:ea typeface="Calibri" panose="020F0502020204030204" pitchFamily="34" charset="0"/>
                          <a:cs typeface="Calibri" panose="020F0502020204030204" pitchFamily="34" charset="0"/>
                        </a:rPr>
                        <a:t>% of </a:t>
                      </a:r>
                      <a:r>
                        <a:rPr lang="en-GB" sz="1800" b="0" kern="1200">
                          <a:solidFill>
                            <a:srgbClr val="000000"/>
                          </a:solidFill>
                          <a:effectLst/>
                          <a:latin typeface="+mn-lt"/>
                          <a:ea typeface="Calibri" panose="020F0502020204030204" pitchFamily="34" charset="0"/>
                          <a:cs typeface="Calibri" panose="020F0502020204030204" pitchFamily="34" charset="0"/>
                        </a:rPr>
                        <a:t>4kg =</a:t>
                      </a:r>
                      <a:endParaRPr lang="en-GB" sz="1800" b="0" kern="1200" dirty="0">
                        <a:solidFill>
                          <a:srgbClr val="000000"/>
                        </a:solidFill>
                        <a:effectLst/>
                        <a:latin typeface="+mn-lt"/>
                        <a:ea typeface="Calibri" panose="020F0502020204030204" pitchFamily="34" charset="0"/>
                        <a:cs typeface="Calibri" panose="020F0502020204030204" pitchFamily="34" charset="0"/>
                      </a:endParaRPr>
                    </a:p>
                  </a:txBody>
                  <a:tcPr marL="68580" marR="68580" marT="0" marB="0" anchor="ctr">
                    <a:lnL w="19050" cap="flat" cmpd="sng" algn="ctr">
                      <a:solidFill>
                        <a:srgbClr val="2CB7BC"/>
                      </a:solidFill>
                      <a:prstDash val="solid"/>
                      <a:round/>
                      <a:headEnd type="none" w="med" len="med"/>
                      <a:tailEnd type="none" w="med" len="med"/>
                    </a:lnL>
                    <a:lnR w="19050" cap="flat" cmpd="sng" algn="ctr">
                      <a:solidFill>
                        <a:srgbClr val="2CB7BC"/>
                      </a:solidFill>
                      <a:prstDash val="solid"/>
                      <a:round/>
                      <a:headEnd type="none" w="med" len="med"/>
                      <a:tailEnd type="none" w="med" len="med"/>
                    </a:lnR>
                    <a:lnT w="19050" cap="flat" cmpd="sng" algn="ctr">
                      <a:solidFill>
                        <a:srgbClr val="2CB7BC"/>
                      </a:solidFill>
                      <a:prstDash val="solid"/>
                      <a:round/>
                      <a:headEnd type="none" w="med" len="med"/>
                      <a:tailEnd type="none" w="med" len="med"/>
                    </a:lnT>
                    <a:lnB w="19050" cap="flat" cmpd="sng" algn="ctr">
                      <a:solidFill>
                        <a:srgbClr val="2CB7BC"/>
                      </a:solidFill>
                      <a:prstDash val="solid"/>
                      <a:round/>
                      <a:headEnd type="none" w="med" len="med"/>
                      <a:tailEnd type="none" w="med" len="med"/>
                    </a:lnB>
                    <a:solidFill>
                      <a:schemeClr val="bg1"/>
                    </a:solidFill>
                  </a:tcPr>
                </a:tc>
                <a:extLst>
                  <a:ext uri="{0D108BD9-81ED-4DB2-BD59-A6C34878D82A}">
                    <a16:rowId xmlns:a16="http://schemas.microsoft.com/office/drawing/2014/main" xmlns="" val="3848324131"/>
                  </a:ext>
                </a:extLst>
              </a:tr>
            </a:tbl>
          </a:graphicData>
        </a:graphic>
      </p:graphicFrame>
      <p:sp>
        <p:nvSpPr>
          <p:cNvPr id="170" name="Rectangle 169">
            <a:extLst>
              <a:ext uri="{FF2B5EF4-FFF2-40B4-BE49-F238E27FC236}">
                <a16:creationId xmlns:a16="http://schemas.microsoft.com/office/drawing/2014/main" xmlns="" id="{A5930666-B1DD-4673-A8F6-0B418572D6F4}"/>
              </a:ext>
            </a:extLst>
          </p:cNvPr>
          <p:cNvSpPr/>
          <p:nvPr/>
        </p:nvSpPr>
        <p:spPr>
          <a:xfrm>
            <a:off x="2894899" y="2046638"/>
            <a:ext cx="895747" cy="480851"/>
          </a:xfrm>
          <a:prstGeom prst="rect">
            <a:avLst/>
          </a:prstGeom>
          <a:solidFill>
            <a:schemeClr val="bg1"/>
          </a:solidFill>
          <a:ln>
            <a:solidFill>
              <a:srgbClr val="228F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1" name="Rectangle 170">
            <a:extLst>
              <a:ext uri="{FF2B5EF4-FFF2-40B4-BE49-F238E27FC236}">
                <a16:creationId xmlns:a16="http://schemas.microsoft.com/office/drawing/2014/main" xmlns="" id="{DFC7D1E1-AE8A-4602-8D68-55898A449E08}"/>
              </a:ext>
            </a:extLst>
          </p:cNvPr>
          <p:cNvSpPr/>
          <p:nvPr/>
        </p:nvSpPr>
        <p:spPr>
          <a:xfrm>
            <a:off x="2888156" y="2096193"/>
            <a:ext cx="314510" cy="369332"/>
          </a:xfrm>
          <a:prstGeom prst="rect">
            <a:avLst/>
          </a:prstGeom>
        </p:spPr>
        <p:txBody>
          <a:bodyPr wrap="none">
            <a:spAutoFit/>
          </a:bodyPr>
          <a:lstStyle/>
          <a:p>
            <a:r>
              <a:rPr lang="en-GB" dirty="0">
                <a:ea typeface="Calibri" panose="020F0502020204030204" pitchFamily="34" charset="0"/>
                <a:cs typeface="Calibri" panose="020F0502020204030204" pitchFamily="34" charset="0"/>
              </a:rPr>
              <a:t>£</a:t>
            </a:r>
            <a:endParaRPr lang="en-GB" dirty="0"/>
          </a:p>
        </p:txBody>
      </p:sp>
      <p:sp>
        <p:nvSpPr>
          <p:cNvPr id="172" name="Rectangle 171">
            <a:extLst>
              <a:ext uri="{FF2B5EF4-FFF2-40B4-BE49-F238E27FC236}">
                <a16:creationId xmlns:a16="http://schemas.microsoft.com/office/drawing/2014/main" xmlns="" id="{ECE66F34-CA32-4883-BE25-F4C0893CC22C}"/>
              </a:ext>
            </a:extLst>
          </p:cNvPr>
          <p:cNvSpPr/>
          <p:nvPr/>
        </p:nvSpPr>
        <p:spPr>
          <a:xfrm>
            <a:off x="2741968" y="2883638"/>
            <a:ext cx="895747" cy="480851"/>
          </a:xfrm>
          <a:prstGeom prst="rect">
            <a:avLst/>
          </a:prstGeom>
          <a:solidFill>
            <a:schemeClr val="bg1"/>
          </a:solidFill>
          <a:ln>
            <a:solidFill>
              <a:srgbClr val="228F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3" name="Rectangle 172">
            <a:extLst>
              <a:ext uri="{FF2B5EF4-FFF2-40B4-BE49-F238E27FC236}">
                <a16:creationId xmlns:a16="http://schemas.microsoft.com/office/drawing/2014/main" xmlns="" id="{7E7A0633-0ACF-477A-9166-C14DA3FBE853}"/>
              </a:ext>
            </a:extLst>
          </p:cNvPr>
          <p:cNvSpPr/>
          <p:nvPr/>
        </p:nvSpPr>
        <p:spPr>
          <a:xfrm>
            <a:off x="3189841" y="2942144"/>
            <a:ext cx="484428" cy="369332"/>
          </a:xfrm>
          <a:prstGeom prst="rect">
            <a:avLst/>
          </a:prstGeom>
        </p:spPr>
        <p:txBody>
          <a:bodyPr wrap="none">
            <a:spAutoFit/>
          </a:bodyPr>
          <a:lstStyle/>
          <a:p>
            <a:r>
              <a:rPr lang="en-GB" dirty="0">
                <a:ea typeface="Calibri" panose="020F0502020204030204" pitchFamily="34" charset="0"/>
                <a:cs typeface="Calibri" panose="020F0502020204030204" pitchFamily="34" charset="0"/>
              </a:rPr>
              <a:t>cm</a:t>
            </a:r>
            <a:endParaRPr lang="en-GB" dirty="0">
              <a:cs typeface="Calibri" panose="020F0502020204030204" pitchFamily="34" charset="0"/>
            </a:endParaRPr>
          </a:p>
        </p:txBody>
      </p:sp>
      <p:sp>
        <p:nvSpPr>
          <p:cNvPr id="174" name="Rectangle 173">
            <a:extLst>
              <a:ext uri="{FF2B5EF4-FFF2-40B4-BE49-F238E27FC236}">
                <a16:creationId xmlns:a16="http://schemas.microsoft.com/office/drawing/2014/main" xmlns="" id="{F04EAC2F-D43F-4022-8B20-62EDBCE899BD}"/>
              </a:ext>
            </a:extLst>
          </p:cNvPr>
          <p:cNvSpPr/>
          <p:nvPr/>
        </p:nvSpPr>
        <p:spPr>
          <a:xfrm>
            <a:off x="6300829" y="2046638"/>
            <a:ext cx="895747" cy="480851"/>
          </a:xfrm>
          <a:prstGeom prst="rect">
            <a:avLst/>
          </a:prstGeom>
          <a:solidFill>
            <a:schemeClr val="bg1"/>
          </a:solidFill>
          <a:ln>
            <a:solidFill>
              <a:srgbClr val="228F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5" name="Rectangle 174">
            <a:extLst>
              <a:ext uri="{FF2B5EF4-FFF2-40B4-BE49-F238E27FC236}">
                <a16:creationId xmlns:a16="http://schemas.microsoft.com/office/drawing/2014/main" xmlns="" id="{AF555E67-7FED-428D-B14F-BD9D0D4A9FF1}"/>
              </a:ext>
            </a:extLst>
          </p:cNvPr>
          <p:cNvSpPr/>
          <p:nvPr/>
        </p:nvSpPr>
        <p:spPr>
          <a:xfrm>
            <a:off x="6820596" y="2096193"/>
            <a:ext cx="380232" cy="369332"/>
          </a:xfrm>
          <a:prstGeom prst="rect">
            <a:avLst/>
          </a:prstGeom>
        </p:spPr>
        <p:txBody>
          <a:bodyPr wrap="none">
            <a:spAutoFit/>
          </a:bodyPr>
          <a:lstStyle/>
          <a:p>
            <a:r>
              <a:rPr lang="en-GB" dirty="0">
                <a:cs typeface="Calibri" panose="020F0502020204030204" pitchFamily="34" charset="0"/>
              </a:rPr>
              <a:t>m</a:t>
            </a:r>
            <a:endParaRPr lang="en-GB" dirty="0"/>
          </a:p>
        </p:txBody>
      </p:sp>
      <p:sp>
        <p:nvSpPr>
          <p:cNvPr id="176" name="Rectangle 175">
            <a:extLst>
              <a:ext uri="{FF2B5EF4-FFF2-40B4-BE49-F238E27FC236}">
                <a16:creationId xmlns:a16="http://schemas.microsoft.com/office/drawing/2014/main" xmlns="" id="{07FE59DC-4BA2-4EFF-A118-52FC5A154E9A}"/>
              </a:ext>
            </a:extLst>
          </p:cNvPr>
          <p:cNvSpPr/>
          <p:nvPr/>
        </p:nvSpPr>
        <p:spPr>
          <a:xfrm>
            <a:off x="6065240" y="2883638"/>
            <a:ext cx="886127" cy="480851"/>
          </a:xfrm>
          <a:prstGeom prst="rect">
            <a:avLst/>
          </a:prstGeom>
          <a:solidFill>
            <a:schemeClr val="bg1"/>
          </a:solidFill>
          <a:ln>
            <a:solidFill>
              <a:srgbClr val="228F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7" name="Rectangle 176">
            <a:extLst>
              <a:ext uri="{FF2B5EF4-FFF2-40B4-BE49-F238E27FC236}">
                <a16:creationId xmlns:a16="http://schemas.microsoft.com/office/drawing/2014/main" xmlns="" id="{41A42079-79BE-409D-B192-13FCE623DAC0}"/>
              </a:ext>
            </a:extLst>
          </p:cNvPr>
          <p:cNvSpPr/>
          <p:nvPr/>
        </p:nvSpPr>
        <p:spPr>
          <a:xfrm>
            <a:off x="6666547" y="2942144"/>
            <a:ext cx="308098" cy="369332"/>
          </a:xfrm>
          <a:prstGeom prst="rect">
            <a:avLst/>
          </a:prstGeom>
        </p:spPr>
        <p:txBody>
          <a:bodyPr wrap="none">
            <a:spAutoFit/>
          </a:bodyPr>
          <a:lstStyle/>
          <a:p>
            <a:r>
              <a:rPr lang="en-GB" dirty="0">
                <a:ea typeface="Calibri" panose="020F0502020204030204" pitchFamily="34" charset="0"/>
                <a:cs typeface="Calibri" panose="020F0502020204030204" pitchFamily="34" charset="0"/>
              </a:rPr>
              <a:t>g</a:t>
            </a:r>
            <a:endParaRPr lang="en-GB" dirty="0">
              <a:cs typeface="Calibri" panose="020F0502020204030204" pitchFamily="34" charset="0"/>
            </a:endParaRPr>
          </a:p>
        </p:txBody>
      </p:sp>
      <p:pic>
        <p:nvPicPr>
          <p:cNvPr id="179" name="Picture 178">
            <a:extLst>
              <a:ext uri="{FF2B5EF4-FFF2-40B4-BE49-F238E27FC236}">
                <a16:creationId xmlns:a16="http://schemas.microsoft.com/office/drawing/2014/main" xmlns="" id="{489D2FDC-1C1A-4F59-8C1B-6180DE2CD51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5949956" y="2979313"/>
            <a:ext cx="2680941" cy="3427233"/>
          </a:xfrm>
          <a:prstGeom prst="rect">
            <a:avLst/>
          </a:prstGeom>
        </p:spPr>
      </p:pic>
    </p:spTree>
    <p:extLst>
      <p:ext uri="{BB962C8B-B14F-4D97-AF65-F5344CB8AC3E}">
        <p14:creationId xmlns:p14="http://schemas.microsoft.com/office/powerpoint/2010/main" val="29513165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 name="Picture 6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12" name="Rectangle 11"/>
          <p:cNvSpPr/>
          <p:nvPr/>
        </p:nvSpPr>
        <p:spPr>
          <a:xfrm>
            <a:off x="447429" y="670659"/>
            <a:ext cx="3080606"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Percentage of an Amount (1) </a:t>
            </a:r>
          </a:p>
        </p:txBody>
      </p:sp>
      <p:grpSp>
        <p:nvGrpSpPr>
          <p:cNvPr id="22" name="Group 21">
            <a:extLst>
              <a:ext uri="{FF2B5EF4-FFF2-40B4-BE49-F238E27FC236}">
                <a16:creationId xmlns:a16="http://schemas.microsoft.com/office/drawing/2014/main" xmlns="" id="{D53635B9-CB0E-441C-8FCE-7EB14DED880C}"/>
              </a:ext>
            </a:extLst>
          </p:cNvPr>
          <p:cNvGrpSpPr/>
          <p:nvPr/>
        </p:nvGrpSpPr>
        <p:grpSpPr>
          <a:xfrm>
            <a:off x="965657" y="2055939"/>
            <a:ext cx="7213609" cy="1408078"/>
            <a:chOff x="965657" y="2055939"/>
            <a:chExt cx="7213609" cy="1408078"/>
          </a:xfrm>
        </p:grpSpPr>
        <mc:AlternateContent xmlns:mc="http://schemas.openxmlformats.org/markup-compatibility/2006" xmlns:a14="http://schemas.microsoft.com/office/drawing/2010/main">
          <mc:Choice Requires="a14">
            <p:sp>
              <p:nvSpPr>
                <p:cNvPr id="9" name="Rectangle 8">
                  <a:extLst>
                    <a:ext uri="{FF2B5EF4-FFF2-40B4-BE49-F238E27FC236}">
                      <a16:creationId xmlns:a16="http://schemas.microsoft.com/office/drawing/2014/main" xmlns="" id="{062B98FA-D267-47EA-A921-00CF6528672D}"/>
                    </a:ext>
                  </a:extLst>
                </p:cNvPr>
                <p:cNvSpPr/>
                <p:nvPr/>
              </p:nvSpPr>
              <p:spPr>
                <a:xfrm>
                  <a:off x="965657" y="2055939"/>
                  <a:ext cx="7213609" cy="1408078"/>
                </a:xfrm>
                <a:prstGeom prst="rect">
                  <a:avLst/>
                </a:prstGeom>
                <a:solidFill>
                  <a:srgbClr val="87BD31"/>
                </a:solidFill>
                <a:ln w="19050">
                  <a:solidFill>
                    <a:srgbClr val="87BD31"/>
                  </a:solidFill>
                </a:ln>
              </p:spPr>
              <p:txBody>
                <a:bodyPr wrap="square">
                  <a:spAutoFit/>
                </a:bodyPr>
                <a:lstStyle/>
                <a:p>
                  <a:pPr>
                    <a:lnSpc>
                      <a:spcPct val="107000"/>
                    </a:lnSpc>
                    <a:spcAft>
                      <a:spcPts val="0"/>
                    </a:spcAft>
                  </a:pPr>
                  <a:r>
                    <a:rPr lang="en-GB" dirty="0">
                      <a:solidFill>
                        <a:schemeClr val="bg1"/>
                      </a:solidFill>
                      <a:ea typeface="Calibri" panose="020F0502020204030204" pitchFamily="34" charset="0"/>
                      <a:cs typeface="Calibri" panose="020F0502020204030204" pitchFamily="34" charset="0"/>
                    </a:rPr>
                    <a:t>True. </a:t>
                  </a:r>
                </a:p>
                <a:p>
                  <a:pPr>
                    <a:lnSpc>
                      <a:spcPct val="107000"/>
                    </a:lnSpc>
                    <a:spcAft>
                      <a:spcPts val="0"/>
                    </a:spcAft>
                  </a:pPr>
                  <a:r>
                    <a:rPr lang="en-GB" dirty="0">
                      <a:solidFill>
                        <a:schemeClr val="bg1"/>
                      </a:solidFill>
                      <a:ea typeface="Calibri" panose="020F0502020204030204" pitchFamily="34" charset="0"/>
                      <a:cs typeface="Calibri" panose="020F0502020204030204" pitchFamily="34" charset="0"/>
                    </a:rPr>
                    <a:t>25% =</a:t>
                  </a:r>
                </a:p>
                <a:p>
                  <a:pPr>
                    <a:lnSpc>
                      <a:spcPct val="107000"/>
                    </a:lnSpc>
                    <a:spcAft>
                      <a:spcPts val="0"/>
                    </a:spcAft>
                  </a:pPr>
                  <a:r>
                    <a:rPr lang="en-GB" dirty="0">
                      <a:solidFill>
                        <a:schemeClr val="bg1"/>
                      </a:solidFill>
                      <a:ea typeface="Calibri" panose="020F0502020204030204" pitchFamily="34" charset="0"/>
                      <a:cs typeface="Calibri" panose="020F0502020204030204" pitchFamily="34" charset="0"/>
                    </a:rPr>
                    <a:t>To find    of an amount we divide by 4. We can also find </a:t>
                  </a:r>
                  <a14:m>
                    <m:oMath xmlns:m="http://schemas.openxmlformats.org/officeDocument/2006/math">
                      <m:f>
                        <m:fPr>
                          <m:ctrlPr>
                            <a:rPr lang="en-GB" i="1">
                              <a:solidFill>
                                <a:schemeClr val="bg1"/>
                              </a:solidFill>
                              <a:latin typeface="Cambria Math"/>
                              <a:cs typeface="Calibri" panose="020F0502020204030204" pitchFamily="34" charset="0"/>
                            </a:rPr>
                          </m:ctrlPr>
                        </m:fPr>
                        <m:num>
                          <m:r>
                            <a:rPr lang="en-GB" i="1">
                              <a:solidFill>
                                <a:schemeClr val="bg1"/>
                              </a:solidFill>
                              <a:latin typeface="Cambria Math" panose="02040503050406030204" pitchFamily="18" charset="0"/>
                              <a:cs typeface="Calibri" panose="020F0502020204030204" pitchFamily="34" charset="0"/>
                            </a:rPr>
                            <m:t>1</m:t>
                          </m:r>
                        </m:num>
                        <m:den>
                          <m:r>
                            <a:rPr lang="en-GB" i="1">
                              <a:solidFill>
                                <a:schemeClr val="bg1"/>
                              </a:solidFill>
                              <a:latin typeface="Cambria Math" panose="02040503050406030204" pitchFamily="18" charset="0"/>
                              <a:cs typeface="Calibri" panose="020F0502020204030204" pitchFamily="34" charset="0"/>
                            </a:rPr>
                            <m:t>4</m:t>
                          </m:r>
                        </m:den>
                      </m:f>
                    </m:oMath>
                  </a14:m>
                  <a:r>
                    <a:rPr lang="en-GB" dirty="0">
                      <a:solidFill>
                        <a:schemeClr val="bg1"/>
                      </a:solidFill>
                      <a:ea typeface="Calibri" panose="020F0502020204030204" pitchFamily="34" charset="0"/>
                      <a:cs typeface="Calibri" panose="020F0502020204030204" pitchFamily="34" charset="0"/>
                    </a:rPr>
                    <a:t> by dividing by 2 and dividing by 2 again.</a:t>
                  </a:r>
                  <a:endParaRPr lang="en-GB" sz="1200" dirty="0">
                    <a:solidFill>
                      <a:schemeClr val="bg1"/>
                    </a:solidFill>
                    <a:ea typeface="Calibri" panose="020F0502020204030204" pitchFamily="34" charset="0"/>
                    <a:cs typeface="Calibri" panose="020F0502020204030204" pitchFamily="34" charset="0"/>
                  </a:endParaRPr>
                </a:p>
              </p:txBody>
            </p:sp>
          </mc:Choice>
          <mc:Fallback xmlns="">
            <p:sp>
              <p:nvSpPr>
                <p:cNvPr id="9" name="Rectangle 8">
                  <a:extLst>
                    <a:ext uri="{FF2B5EF4-FFF2-40B4-BE49-F238E27FC236}">
                      <a16:creationId xmlns:a16="http://schemas.microsoft.com/office/drawing/2014/main" id="{062B98FA-D267-47EA-A921-00CF6528672D}"/>
                    </a:ext>
                  </a:extLst>
                </p:cNvPr>
                <p:cNvSpPr>
                  <a:spLocks noRot="1" noChangeAspect="1" noMove="1" noResize="1" noEditPoints="1" noAdjustHandles="1" noChangeArrowheads="1" noChangeShapeType="1" noTextEdit="1"/>
                </p:cNvSpPr>
                <p:nvPr/>
              </p:nvSpPr>
              <p:spPr>
                <a:xfrm>
                  <a:off x="965657" y="2055939"/>
                  <a:ext cx="7213609" cy="1408078"/>
                </a:xfrm>
                <a:prstGeom prst="rect">
                  <a:avLst/>
                </a:prstGeom>
                <a:blipFill>
                  <a:blip r:embed="rId3"/>
                  <a:stretch>
                    <a:fillRect l="-590" t="-1282" b="-4274"/>
                  </a:stretch>
                </a:blipFill>
                <a:ln w="19050">
                  <a:solidFill>
                    <a:srgbClr val="87BD31"/>
                  </a:solidFill>
                </a:ln>
              </p:spPr>
              <p:txBody>
                <a:bodyPr/>
                <a:lstStyle/>
                <a:p>
                  <a:r>
                    <a:rPr lang="en-GB">
                      <a:noFill/>
                    </a:rPr>
                    <a:t> </a:t>
                  </a:r>
                </a:p>
              </p:txBody>
            </p:sp>
          </mc:Fallback>
        </mc:AlternateContent>
        <p:grpSp>
          <p:nvGrpSpPr>
            <p:cNvPr id="16" name="Group 15">
              <a:extLst>
                <a:ext uri="{FF2B5EF4-FFF2-40B4-BE49-F238E27FC236}">
                  <a16:creationId xmlns:a16="http://schemas.microsoft.com/office/drawing/2014/main" xmlns="" id="{FBC8EB22-43AC-4C1B-A11C-95BF63455C73}"/>
                </a:ext>
              </a:extLst>
            </p:cNvPr>
            <p:cNvGrpSpPr/>
            <p:nvPr/>
          </p:nvGrpSpPr>
          <p:grpSpPr>
            <a:xfrm>
              <a:off x="1671521" y="2333908"/>
              <a:ext cx="263214" cy="438177"/>
              <a:chOff x="3903104" y="2396441"/>
              <a:chExt cx="263214" cy="438177"/>
            </a:xfrm>
          </p:grpSpPr>
          <p:sp>
            <p:nvSpPr>
              <p:cNvPr id="13" name="Rectangle 12">
                <a:extLst>
                  <a:ext uri="{FF2B5EF4-FFF2-40B4-BE49-F238E27FC236}">
                    <a16:creationId xmlns:a16="http://schemas.microsoft.com/office/drawing/2014/main" xmlns="" id="{A818ADC9-6C26-4B3A-88B5-96BA95CBC44D}"/>
                  </a:ext>
                </a:extLst>
              </p:cNvPr>
              <p:cNvSpPr/>
              <p:nvPr/>
            </p:nvSpPr>
            <p:spPr>
              <a:xfrm>
                <a:off x="3911493" y="2396441"/>
                <a:ext cx="239168" cy="261610"/>
              </a:xfrm>
              <a:prstGeom prst="rect">
                <a:avLst/>
              </a:prstGeom>
            </p:spPr>
            <p:txBody>
              <a:bodyPr wrap="none">
                <a:spAutoFit/>
              </a:bodyPr>
              <a:lstStyle/>
              <a:p>
                <a:r>
                  <a:rPr lang="en-GB" sz="1100" dirty="0">
                    <a:solidFill>
                      <a:schemeClr val="bg1"/>
                    </a:solidFill>
                    <a:ea typeface="Calibri" panose="020F0502020204030204" pitchFamily="34" charset="0"/>
                    <a:cs typeface="Calibri" panose="020F0502020204030204" pitchFamily="34" charset="0"/>
                  </a:rPr>
                  <a:t>1</a:t>
                </a:r>
                <a:endParaRPr lang="en-GB" sz="1100" dirty="0">
                  <a:solidFill>
                    <a:schemeClr val="bg1"/>
                  </a:solidFill>
                  <a:cs typeface="Calibri" panose="020F0502020204030204" pitchFamily="34" charset="0"/>
                </a:endParaRPr>
              </a:p>
            </p:txBody>
          </p:sp>
          <p:sp>
            <p:nvSpPr>
              <p:cNvPr id="14" name="Rectangle 13">
                <a:extLst>
                  <a:ext uri="{FF2B5EF4-FFF2-40B4-BE49-F238E27FC236}">
                    <a16:creationId xmlns:a16="http://schemas.microsoft.com/office/drawing/2014/main" xmlns="" id="{43C71491-5290-4B1C-B84D-84A432C834B9}"/>
                  </a:ext>
                </a:extLst>
              </p:cNvPr>
              <p:cNvSpPr/>
              <p:nvPr/>
            </p:nvSpPr>
            <p:spPr>
              <a:xfrm>
                <a:off x="3903104" y="2573008"/>
                <a:ext cx="263214" cy="261610"/>
              </a:xfrm>
              <a:prstGeom prst="rect">
                <a:avLst/>
              </a:prstGeom>
            </p:spPr>
            <p:txBody>
              <a:bodyPr wrap="none">
                <a:spAutoFit/>
              </a:bodyPr>
              <a:lstStyle/>
              <a:p>
                <a:r>
                  <a:rPr lang="en-GB" sz="1100" dirty="0">
                    <a:solidFill>
                      <a:schemeClr val="bg1"/>
                    </a:solidFill>
                    <a:cs typeface="Calibri" panose="020F0502020204030204" pitchFamily="34" charset="0"/>
                  </a:rPr>
                  <a:t>4</a:t>
                </a:r>
              </a:p>
            </p:txBody>
          </p:sp>
          <p:cxnSp>
            <p:nvCxnSpPr>
              <p:cNvPr id="15" name="Straight Connector 14">
                <a:extLst>
                  <a:ext uri="{FF2B5EF4-FFF2-40B4-BE49-F238E27FC236}">
                    <a16:creationId xmlns:a16="http://schemas.microsoft.com/office/drawing/2014/main" xmlns="" id="{77B1B0A2-45BF-4B93-9A09-8DE74C6123FD}"/>
                  </a:ext>
                </a:extLst>
              </p:cNvPr>
              <p:cNvCxnSpPr>
                <a:cxnSpLocks/>
              </p:cNvCxnSpPr>
              <p:nvPr/>
            </p:nvCxnSpPr>
            <p:spPr>
              <a:xfrm>
                <a:off x="3970216" y="2614953"/>
                <a:ext cx="134439"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18" name="Group 17">
              <a:extLst>
                <a:ext uri="{FF2B5EF4-FFF2-40B4-BE49-F238E27FC236}">
                  <a16:creationId xmlns:a16="http://schemas.microsoft.com/office/drawing/2014/main" xmlns="" id="{5E65C46D-4731-40E9-986C-08DA057BEC8A}"/>
                </a:ext>
              </a:extLst>
            </p:cNvPr>
            <p:cNvGrpSpPr/>
            <p:nvPr/>
          </p:nvGrpSpPr>
          <p:grpSpPr>
            <a:xfrm>
              <a:off x="1781677" y="2740686"/>
              <a:ext cx="263214" cy="438177"/>
              <a:chOff x="3986994" y="2396441"/>
              <a:chExt cx="263214" cy="438177"/>
            </a:xfrm>
          </p:grpSpPr>
          <p:sp>
            <p:nvSpPr>
              <p:cNvPr id="19" name="Rectangle 18">
                <a:extLst>
                  <a:ext uri="{FF2B5EF4-FFF2-40B4-BE49-F238E27FC236}">
                    <a16:creationId xmlns:a16="http://schemas.microsoft.com/office/drawing/2014/main" xmlns="" id="{333973BA-BE3A-436B-957D-DF5B0E2B8E0E}"/>
                  </a:ext>
                </a:extLst>
              </p:cNvPr>
              <p:cNvSpPr/>
              <p:nvPr/>
            </p:nvSpPr>
            <p:spPr>
              <a:xfrm>
                <a:off x="3995383" y="2396441"/>
                <a:ext cx="239168" cy="261610"/>
              </a:xfrm>
              <a:prstGeom prst="rect">
                <a:avLst/>
              </a:prstGeom>
            </p:spPr>
            <p:txBody>
              <a:bodyPr wrap="none">
                <a:spAutoFit/>
              </a:bodyPr>
              <a:lstStyle/>
              <a:p>
                <a:r>
                  <a:rPr lang="en-GB" sz="1100" dirty="0">
                    <a:solidFill>
                      <a:schemeClr val="bg1"/>
                    </a:solidFill>
                    <a:ea typeface="Calibri" panose="020F0502020204030204" pitchFamily="34" charset="0"/>
                    <a:cs typeface="Calibri" panose="020F0502020204030204" pitchFamily="34" charset="0"/>
                  </a:rPr>
                  <a:t>1</a:t>
                </a:r>
                <a:endParaRPr lang="en-GB" sz="1100" dirty="0">
                  <a:solidFill>
                    <a:schemeClr val="bg1"/>
                  </a:solidFill>
                  <a:cs typeface="Calibri" panose="020F0502020204030204" pitchFamily="34" charset="0"/>
                </a:endParaRPr>
              </a:p>
            </p:txBody>
          </p:sp>
          <p:sp>
            <p:nvSpPr>
              <p:cNvPr id="20" name="Rectangle 19">
                <a:extLst>
                  <a:ext uri="{FF2B5EF4-FFF2-40B4-BE49-F238E27FC236}">
                    <a16:creationId xmlns:a16="http://schemas.microsoft.com/office/drawing/2014/main" xmlns="" id="{C8C2AA50-87BB-4B38-93F0-CB2C395D5D70}"/>
                  </a:ext>
                </a:extLst>
              </p:cNvPr>
              <p:cNvSpPr/>
              <p:nvPr/>
            </p:nvSpPr>
            <p:spPr>
              <a:xfrm>
                <a:off x="3986994" y="2573008"/>
                <a:ext cx="263214" cy="261610"/>
              </a:xfrm>
              <a:prstGeom prst="rect">
                <a:avLst/>
              </a:prstGeom>
            </p:spPr>
            <p:txBody>
              <a:bodyPr wrap="none">
                <a:spAutoFit/>
              </a:bodyPr>
              <a:lstStyle/>
              <a:p>
                <a:r>
                  <a:rPr lang="en-GB" sz="1100" dirty="0">
                    <a:solidFill>
                      <a:schemeClr val="bg1"/>
                    </a:solidFill>
                    <a:cs typeface="Calibri" panose="020F0502020204030204" pitchFamily="34" charset="0"/>
                  </a:rPr>
                  <a:t>4</a:t>
                </a:r>
              </a:p>
            </p:txBody>
          </p:sp>
          <p:cxnSp>
            <p:nvCxnSpPr>
              <p:cNvPr id="21" name="Straight Connector 20">
                <a:extLst>
                  <a:ext uri="{FF2B5EF4-FFF2-40B4-BE49-F238E27FC236}">
                    <a16:creationId xmlns:a16="http://schemas.microsoft.com/office/drawing/2014/main" xmlns="" id="{6D46F4ED-A427-42A5-822D-9B5CE419E738}"/>
                  </a:ext>
                </a:extLst>
              </p:cNvPr>
              <p:cNvCxnSpPr>
                <a:cxnSpLocks/>
              </p:cNvCxnSpPr>
              <p:nvPr/>
            </p:nvCxnSpPr>
            <p:spPr>
              <a:xfrm>
                <a:off x="4054106" y="2614953"/>
                <a:ext cx="134439"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sp>
        <p:nvSpPr>
          <p:cNvPr id="10" name="Rectangle 9"/>
          <p:cNvSpPr/>
          <p:nvPr/>
        </p:nvSpPr>
        <p:spPr>
          <a:xfrm>
            <a:off x="3382638" y="670659"/>
            <a:ext cx="1063301" cy="337100"/>
          </a:xfrm>
          <a:prstGeom prst="rect">
            <a:avLst/>
          </a:prstGeom>
          <a:solidFill>
            <a:srgbClr val="007AC3"/>
          </a:solidFill>
        </p:spPr>
        <p:txBody>
          <a:bodyPr wrap="square" lIns="180000" tIns="36000" rIns="180000" bIns="54000" anchor="ctr">
            <a:spAutoFit/>
          </a:bodyPr>
          <a:lstStyle/>
          <a:p>
            <a:pPr algn="ctr"/>
            <a:r>
              <a:rPr lang="en-GB" altLang="en-US" sz="1600" b="1" dirty="0">
                <a:solidFill>
                  <a:schemeClr val="bg1"/>
                </a:solidFill>
              </a:rPr>
              <a:t>Deeper</a:t>
            </a:r>
            <a:endParaRPr lang="en-GB" sz="1600" b="1" dirty="0">
              <a:solidFill>
                <a:schemeClr val="bg1"/>
              </a:solidFill>
            </a:endParaRPr>
          </a:p>
        </p:txBody>
      </p:sp>
      <p:grpSp>
        <p:nvGrpSpPr>
          <p:cNvPr id="24" name="Group 23">
            <a:extLst>
              <a:ext uri="{FF2B5EF4-FFF2-40B4-BE49-F238E27FC236}">
                <a16:creationId xmlns:a16="http://schemas.microsoft.com/office/drawing/2014/main" xmlns="" id="{5EEC7C4D-D612-4259-A7B7-4300DAD6D746}"/>
              </a:ext>
            </a:extLst>
          </p:cNvPr>
          <p:cNvGrpSpPr/>
          <p:nvPr/>
        </p:nvGrpSpPr>
        <p:grpSpPr>
          <a:xfrm>
            <a:off x="965657" y="3927418"/>
            <a:ext cx="7213609" cy="685059"/>
            <a:chOff x="965657" y="2410135"/>
            <a:chExt cx="7213609" cy="685059"/>
          </a:xfrm>
        </p:grpSpPr>
        <p:sp>
          <p:nvSpPr>
            <p:cNvPr id="25" name="Rectangle 24">
              <a:extLst>
                <a:ext uri="{FF2B5EF4-FFF2-40B4-BE49-F238E27FC236}">
                  <a16:creationId xmlns:a16="http://schemas.microsoft.com/office/drawing/2014/main" xmlns="" id="{A0B5D1D7-8D36-46AA-927E-AFB1DE532C51}"/>
                </a:ext>
              </a:extLst>
            </p:cNvPr>
            <p:cNvSpPr/>
            <p:nvPr/>
          </p:nvSpPr>
          <p:spPr>
            <a:xfrm>
              <a:off x="965657" y="2410135"/>
              <a:ext cx="7213609" cy="685059"/>
            </a:xfrm>
            <a:prstGeom prst="rect">
              <a:avLst/>
            </a:prstGeom>
            <a:solidFill>
              <a:srgbClr val="87BD31"/>
            </a:solidFill>
            <a:ln w="19050">
              <a:solidFill>
                <a:srgbClr val="87BD31"/>
              </a:solidFill>
            </a:ln>
          </p:spPr>
          <p:txBody>
            <a:bodyPr wrap="square">
              <a:spAutoFit/>
            </a:bodyPr>
            <a:lstStyle/>
            <a:p>
              <a:pPr>
                <a:lnSpc>
                  <a:spcPct val="107000"/>
                </a:lnSpc>
                <a:spcAft>
                  <a:spcPts val="0"/>
                </a:spcAft>
              </a:pPr>
              <a:r>
                <a:rPr lang="en-GB" dirty="0">
                  <a:solidFill>
                    <a:schemeClr val="bg1"/>
                  </a:solidFill>
                  <a:ea typeface="Calibri" panose="020F0502020204030204" pitchFamily="34" charset="0"/>
                  <a:cs typeface="Calibri" panose="020F0502020204030204" pitchFamily="34" charset="0"/>
                </a:rPr>
                <a:t>True.</a:t>
              </a:r>
            </a:p>
            <a:p>
              <a:pPr>
                <a:lnSpc>
                  <a:spcPct val="107000"/>
                </a:lnSpc>
                <a:spcAft>
                  <a:spcPts val="0"/>
                </a:spcAft>
              </a:pPr>
              <a:r>
                <a:rPr lang="en-GB" dirty="0">
                  <a:solidFill>
                    <a:schemeClr val="bg1"/>
                  </a:solidFill>
                  <a:ea typeface="Calibri" panose="020F0502020204030204" pitchFamily="34" charset="0"/>
                  <a:cs typeface="Calibri" panose="020F0502020204030204" pitchFamily="34" charset="0"/>
                </a:rPr>
                <a:t>240 ÷ 10 = 24  is the same as 2400 ÷ 100 = 24</a:t>
              </a:r>
            </a:p>
          </p:txBody>
        </p:sp>
        <p:sp>
          <p:nvSpPr>
            <p:cNvPr id="32" name="Rectangle 31">
              <a:extLst>
                <a:ext uri="{FF2B5EF4-FFF2-40B4-BE49-F238E27FC236}">
                  <a16:creationId xmlns:a16="http://schemas.microsoft.com/office/drawing/2014/main" xmlns="" id="{7360F780-1DB4-4BBA-A42D-B37B044EC1DE}"/>
                </a:ext>
              </a:extLst>
            </p:cNvPr>
            <p:cNvSpPr/>
            <p:nvPr/>
          </p:nvSpPr>
          <p:spPr>
            <a:xfrm>
              <a:off x="2433112" y="2568774"/>
              <a:ext cx="184731" cy="261610"/>
            </a:xfrm>
            <a:prstGeom prst="rect">
              <a:avLst/>
            </a:prstGeom>
          </p:spPr>
          <p:txBody>
            <a:bodyPr wrap="none">
              <a:spAutoFit/>
            </a:bodyPr>
            <a:lstStyle/>
            <a:p>
              <a:endParaRPr lang="en-GB" sz="1100" dirty="0">
                <a:solidFill>
                  <a:schemeClr val="bg1"/>
                </a:solidFill>
                <a:cs typeface="Calibri" panose="020F0502020204030204" pitchFamily="34" charset="0"/>
              </a:endParaRPr>
            </a:p>
          </p:txBody>
        </p:sp>
      </p:grpSp>
      <p:cxnSp>
        <p:nvCxnSpPr>
          <p:cNvPr id="11" name="Straight Connector 10"/>
          <p:cNvCxnSpPr/>
          <p:nvPr/>
        </p:nvCxnSpPr>
        <p:spPr>
          <a:xfrm>
            <a:off x="3382638"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xmlns="" id="{9F6C6C6E-416F-4A4D-BE49-649C15D2EEAA}"/>
              </a:ext>
            </a:extLst>
          </p:cNvPr>
          <p:cNvSpPr txBox="1"/>
          <p:nvPr/>
        </p:nvSpPr>
        <p:spPr>
          <a:xfrm>
            <a:off x="965657" y="1079521"/>
            <a:ext cx="7632700" cy="276999"/>
          </a:xfrm>
          <a:prstGeom prst="rect">
            <a:avLst/>
          </a:prstGeom>
          <a:noFill/>
        </p:spPr>
        <p:txBody>
          <a:bodyPr wrap="square" lIns="0" tIns="0" rIns="0" bIns="0" rtlCol="0">
            <a:spAutoFit/>
          </a:bodyPr>
          <a:lstStyle/>
          <a:p>
            <a:r>
              <a:rPr lang="en-GB" dirty="0"/>
              <a:t>True or False?</a:t>
            </a:r>
          </a:p>
        </p:txBody>
      </p:sp>
      <p:sp>
        <p:nvSpPr>
          <p:cNvPr id="2" name="Rectangle 1">
            <a:extLst>
              <a:ext uri="{FF2B5EF4-FFF2-40B4-BE49-F238E27FC236}">
                <a16:creationId xmlns:a16="http://schemas.microsoft.com/office/drawing/2014/main" xmlns="" id="{FA636089-12F4-4777-8497-BC527B44F31C}"/>
              </a:ext>
            </a:extLst>
          </p:cNvPr>
          <p:cNvSpPr/>
          <p:nvPr/>
        </p:nvSpPr>
        <p:spPr>
          <a:xfrm>
            <a:off x="965657" y="1412825"/>
            <a:ext cx="7213609" cy="685059"/>
          </a:xfrm>
          <a:prstGeom prst="rect">
            <a:avLst/>
          </a:prstGeom>
          <a:solidFill>
            <a:schemeClr val="bg1"/>
          </a:solidFill>
          <a:ln w="19050">
            <a:solidFill>
              <a:srgbClr val="EC74A8"/>
            </a:solidFill>
          </a:ln>
        </p:spPr>
        <p:txBody>
          <a:bodyPr wrap="square">
            <a:spAutoFit/>
          </a:bodyPr>
          <a:lstStyle/>
          <a:p>
            <a:pPr>
              <a:lnSpc>
                <a:spcPct val="107000"/>
              </a:lnSpc>
              <a:spcAft>
                <a:spcPts val="0"/>
              </a:spcAft>
            </a:pPr>
            <a:r>
              <a:rPr lang="en-GB" dirty="0">
                <a:solidFill>
                  <a:srgbClr val="000000"/>
                </a:solidFill>
                <a:ea typeface="Cambria Math" panose="02040503050406030204" pitchFamily="18" charset="0"/>
                <a:cs typeface="Calibri" panose="020F0502020204030204" pitchFamily="34" charset="0"/>
              </a:rPr>
              <a:t>To find 25% of an amount I can divide the amount by 2 and then divide it by 2 again.</a:t>
            </a:r>
            <a:endParaRPr lang="en-GB" sz="1200" dirty="0">
              <a:ea typeface="Cambria Math" panose="02040503050406030204" pitchFamily="18" charset="0"/>
              <a:cs typeface="Calibri" panose="020F0502020204030204" pitchFamily="34" charset="0"/>
            </a:endParaRPr>
          </a:p>
        </p:txBody>
      </p:sp>
      <p:sp>
        <p:nvSpPr>
          <p:cNvPr id="23" name="Rectangle 22">
            <a:extLst>
              <a:ext uri="{FF2B5EF4-FFF2-40B4-BE49-F238E27FC236}">
                <a16:creationId xmlns:a16="http://schemas.microsoft.com/office/drawing/2014/main" xmlns="" id="{ADFBD6CB-8378-4D7F-ADB1-FC0F35444841}"/>
              </a:ext>
            </a:extLst>
          </p:cNvPr>
          <p:cNvSpPr/>
          <p:nvPr/>
        </p:nvSpPr>
        <p:spPr>
          <a:xfrm>
            <a:off x="965657" y="3537144"/>
            <a:ext cx="7213609" cy="372346"/>
          </a:xfrm>
          <a:prstGeom prst="rect">
            <a:avLst/>
          </a:prstGeom>
          <a:solidFill>
            <a:schemeClr val="bg1"/>
          </a:solidFill>
          <a:ln w="19050">
            <a:solidFill>
              <a:srgbClr val="EC74A8"/>
            </a:solidFill>
          </a:ln>
        </p:spPr>
        <p:txBody>
          <a:bodyPr wrap="square">
            <a:spAutoFit/>
          </a:bodyPr>
          <a:lstStyle/>
          <a:p>
            <a:pPr>
              <a:lnSpc>
                <a:spcPct val="107000"/>
              </a:lnSpc>
              <a:spcAft>
                <a:spcPts val="0"/>
              </a:spcAft>
            </a:pPr>
            <a:r>
              <a:rPr lang="en-GB" dirty="0">
                <a:solidFill>
                  <a:srgbClr val="000000"/>
                </a:solidFill>
                <a:ea typeface="Cambria Math" panose="02040503050406030204" pitchFamily="18" charset="0"/>
                <a:cs typeface="Calibri" panose="020F0502020204030204" pitchFamily="34" charset="0"/>
              </a:rPr>
              <a:t>10% of 240 = 1% of 2400</a:t>
            </a:r>
          </a:p>
        </p:txBody>
      </p:sp>
      <p:grpSp>
        <p:nvGrpSpPr>
          <p:cNvPr id="34" name="Group 33">
            <a:extLst>
              <a:ext uri="{FF2B5EF4-FFF2-40B4-BE49-F238E27FC236}">
                <a16:creationId xmlns:a16="http://schemas.microsoft.com/office/drawing/2014/main" xmlns="" id="{ADC73CA9-BAA1-45B3-90C1-7B074A65B941}"/>
              </a:ext>
            </a:extLst>
          </p:cNvPr>
          <p:cNvGrpSpPr/>
          <p:nvPr/>
        </p:nvGrpSpPr>
        <p:grpSpPr>
          <a:xfrm>
            <a:off x="965657" y="5085098"/>
            <a:ext cx="7213609" cy="1263936"/>
            <a:chOff x="965657" y="2410135"/>
            <a:chExt cx="7213609" cy="1263936"/>
          </a:xfrm>
        </p:grpSpPr>
        <p:sp>
          <p:nvSpPr>
            <p:cNvPr id="35" name="Rectangle 34">
              <a:extLst>
                <a:ext uri="{FF2B5EF4-FFF2-40B4-BE49-F238E27FC236}">
                  <a16:creationId xmlns:a16="http://schemas.microsoft.com/office/drawing/2014/main" xmlns="" id="{011C10FA-8EC6-457E-9B20-B91D1B1A24E0}"/>
                </a:ext>
              </a:extLst>
            </p:cNvPr>
            <p:cNvSpPr/>
            <p:nvPr/>
          </p:nvSpPr>
          <p:spPr>
            <a:xfrm>
              <a:off x="965657" y="2410135"/>
              <a:ext cx="7213609" cy="1263936"/>
            </a:xfrm>
            <a:prstGeom prst="rect">
              <a:avLst/>
            </a:prstGeom>
            <a:solidFill>
              <a:srgbClr val="87BD31"/>
            </a:solidFill>
            <a:ln w="19050">
              <a:solidFill>
                <a:srgbClr val="87BD31"/>
              </a:solidFill>
            </a:ln>
          </p:spPr>
          <p:txBody>
            <a:bodyPr wrap="square">
              <a:spAutoFit/>
            </a:bodyPr>
            <a:lstStyle/>
            <a:p>
              <a:pPr>
                <a:lnSpc>
                  <a:spcPct val="107000"/>
                </a:lnSpc>
                <a:spcAft>
                  <a:spcPts val="0"/>
                </a:spcAft>
              </a:pPr>
              <a:r>
                <a:rPr lang="en-GB" dirty="0">
                  <a:solidFill>
                    <a:schemeClr val="bg1"/>
                  </a:solidFill>
                  <a:ea typeface="Calibri" panose="020F0502020204030204" pitchFamily="34" charset="0"/>
                  <a:cs typeface="Calibri" panose="020F0502020204030204" pitchFamily="34" charset="0"/>
                </a:rPr>
                <a:t>False</a:t>
              </a:r>
            </a:p>
            <a:p>
              <a:pPr>
                <a:lnSpc>
                  <a:spcPct val="107000"/>
                </a:lnSpc>
                <a:spcAft>
                  <a:spcPts val="0"/>
                </a:spcAft>
              </a:pPr>
              <a:r>
                <a:rPr lang="en-GB" dirty="0">
                  <a:solidFill>
                    <a:schemeClr val="bg1"/>
                  </a:solidFill>
                  <a:ea typeface="Calibri" panose="020F0502020204030204" pitchFamily="34" charset="0"/>
                  <a:cs typeface="Calibri" panose="020F0502020204030204" pitchFamily="34" charset="0"/>
                </a:rPr>
                <a:t> 25% of 4680 = 1170 and 50% of 2280 = 1140</a:t>
              </a:r>
            </a:p>
            <a:p>
              <a:pPr>
                <a:lnSpc>
                  <a:spcPct val="107000"/>
                </a:lnSpc>
                <a:spcAft>
                  <a:spcPts val="0"/>
                </a:spcAft>
              </a:pPr>
              <a:r>
                <a:rPr lang="en-GB" dirty="0">
                  <a:solidFill>
                    <a:schemeClr val="bg1"/>
                  </a:solidFill>
                  <a:ea typeface="Calibri" panose="020F0502020204030204" pitchFamily="34" charset="0"/>
                  <a:cs typeface="Calibri" panose="020F0502020204030204" pitchFamily="34" charset="0"/>
                </a:rPr>
                <a:t>1170 &gt; 1140</a:t>
              </a:r>
            </a:p>
            <a:p>
              <a:pPr>
                <a:lnSpc>
                  <a:spcPct val="107000"/>
                </a:lnSpc>
                <a:spcAft>
                  <a:spcPts val="0"/>
                </a:spcAft>
              </a:pPr>
              <a:r>
                <a:rPr lang="en-GB" dirty="0">
                  <a:solidFill>
                    <a:schemeClr val="bg1"/>
                  </a:solidFill>
                  <a:ea typeface="Calibri" panose="020F0502020204030204" pitchFamily="34" charset="0"/>
                  <a:cs typeface="Calibri" panose="020F0502020204030204" pitchFamily="34" charset="0"/>
                </a:rPr>
                <a:t>25% of 4680 &gt; 50% of 2280</a:t>
              </a:r>
            </a:p>
          </p:txBody>
        </p:sp>
        <p:sp>
          <p:nvSpPr>
            <p:cNvPr id="36" name="Rectangle 35">
              <a:extLst>
                <a:ext uri="{FF2B5EF4-FFF2-40B4-BE49-F238E27FC236}">
                  <a16:creationId xmlns:a16="http://schemas.microsoft.com/office/drawing/2014/main" xmlns="" id="{6D6BB0C5-C01D-4649-8955-D99A9E1191D0}"/>
                </a:ext>
              </a:extLst>
            </p:cNvPr>
            <p:cNvSpPr/>
            <p:nvPr/>
          </p:nvSpPr>
          <p:spPr>
            <a:xfrm>
              <a:off x="2433112" y="2568774"/>
              <a:ext cx="184731" cy="261610"/>
            </a:xfrm>
            <a:prstGeom prst="rect">
              <a:avLst/>
            </a:prstGeom>
          </p:spPr>
          <p:txBody>
            <a:bodyPr wrap="none">
              <a:spAutoFit/>
            </a:bodyPr>
            <a:lstStyle/>
            <a:p>
              <a:endParaRPr lang="en-GB" sz="1100" dirty="0">
                <a:solidFill>
                  <a:schemeClr val="bg1"/>
                </a:solidFill>
                <a:cs typeface="Calibri" panose="020F0502020204030204" pitchFamily="34" charset="0"/>
              </a:endParaRPr>
            </a:p>
          </p:txBody>
        </p:sp>
      </p:grpSp>
      <p:sp>
        <p:nvSpPr>
          <p:cNvPr id="37" name="Rectangle 36">
            <a:extLst>
              <a:ext uri="{FF2B5EF4-FFF2-40B4-BE49-F238E27FC236}">
                <a16:creationId xmlns:a16="http://schemas.microsoft.com/office/drawing/2014/main" xmlns="" id="{EC82EFEE-156F-4DBC-8B7B-BC7296726149}"/>
              </a:ext>
            </a:extLst>
          </p:cNvPr>
          <p:cNvSpPr/>
          <p:nvPr/>
        </p:nvSpPr>
        <p:spPr>
          <a:xfrm>
            <a:off x="965657" y="4694824"/>
            <a:ext cx="7213609" cy="372346"/>
          </a:xfrm>
          <a:prstGeom prst="rect">
            <a:avLst/>
          </a:prstGeom>
          <a:solidFill>
            <a:schemeClr val="bg1"/>
          </a:solidFill>
          <a:ln w="19050">
            <a:solidFill>
              <a:srgbClr val="EC74A8"/>
            </a:solidFill>
          </a:ln>
        </p:spPr>
        <p:txBody>
          <a:bodyPr wrap="square">
            <a:spAutoFit/>
          </a:bodyPr>
          <a:lstStyle/>
          <a:p>
            <a:pPr>
              <a:lnSpc>
                <a:spcPct val="107000"/>
              </a:lnSpc>
              <a:spcAft>
                <a:spcPts val="0"/>
              </a:spcAft>
            </a:pPr>
            <a:r>
              <a:rPr lang="en-GB" dirty="0">
                <a:solidFill>
                  <a:srgbClr val="000000"/>
                </a:solidFill>
                <a:ea typeface="Cambria Math" panose="02040503050406030204" pitchFamily="18" charset="0"/>
                <a:cs typeface="Calibri" panose="020F0502020204030204" pitchFamily="34" charset="0"/>
              </a:rPr>
              <a:t>25% of 4680 &lt; 50% of 2280</a:t>
            </a:r>
          </a:p>
        </p:txBody>
      </p:sp>
      <p:pic>
        <p:nvPicPr>
          <p:cNvPr id="39" name="Picture 38">
            <a:extLst>
              <a:ext uri="{FF2B5EF4-FFF2-40B4-BE49-F238E27FC236}">
                <a16:creationId xmlns:a16="http://schemas.microsoft.com/office/drawing/2014/main" xmlns="" id="{49CF1F53-01C7-426D-80F2-7E83D04B4438}"/>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b="35790"/>
          <a:stretch/>
        </p:blipFill>
        <p:spPr>
          <a:xfrm>
            <a:off x="6645861" y="2004265"/>
            <a:ext cx="2630584" cy="4403492"/>
          </a:xfrm>
          <a:prstGeom prst="rect">
            <a:avLst/>
          </a:prstGeom>
        </p:spPr>
      </p:pic>
    </p:spTree>
    <p:extLst>
      <p:ext uri="{BB962C8B-B14F-4D97-AF65-F5344CB8AC3E}">
        <p14:creationId xmlns:p14="http://schemas.microsoft.com/office/powerpoint/2010/main" val="2547238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wipe(up)">
                                      <p:cBhvr>
                                        <p:cTn id="12" dur="500"/>
                                        <p:tgtEl>
                                          <p:spTgt spid="2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fade">
                                      <p:cBhvr>
                                        <p:cTn id="17" dur="500"/>
                                        <p:tgtEl>
                                          <p:spTgt spid="23"/>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nodeType="click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wipe(up)">
                                      <p:cBhvr>
                                        <p:cTn id="22" dur="500"/>
                                        <p:tgtEl>
                                          <p:spTgt spid="24"/>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7"/>
                                        </p:tgtEl>
                                        <p:attrNameLst>
                                          <p:attrName>style.visibility</p:attrName>
                                        </p:attrNameLst>
                                      </p:cBhvr>
                                      <p:to>
                                        <p:strVal val="visible"/>
                                      </p:to>
                                    </p:set>
                                    <p:animEffect transition="in" filter="fade">
                                      <p:cBhvr>
                                        <p:cTn id="27" dur="500"/>
                                        <p:tgtEl>
                                          <p:spTgt spid="37"/>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nodeType="clickEffect">
                                  <p:stCondLst>
                                    <p:cond delay="0"/>
                                  </p:stCondLst>
                                  <p:childTnLst>
                                    <p:set>
                                      <p:cBhvr>
                                        <p:cTn id="31" dur="1" fill="hold">
                                          <p:stCondLst>
                                            <p:cond delay="0"/>
                                          </p:stCondLst>
                                        </p:cTn>
                                        <p:tgtEl>
                                          <p:spTgt spid="34"/>
                                        </p:tgtEl>
                                        <p:attrNameLst>
                                          <p:attrName>style.visibility</p:attrName>
                                        </p:attrNameLst>
                                      </p:cBhvr>
                                      <p:to>
                                        <p:strVal val="visible"/>
                                      </p:to>
                                    </p:set>
                                    <p:animEffect transition="in" filter="wipe(up)">
                                      <p:cBhvr>
                                        <p:cTn id="32"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3" grpId="0" animBg="1"/>
      <p:bldP spid="3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 name="Picture 7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9" name="Rectangle 8"/>
          <p:cNvSpPr/>
          <p:nvPr/>
        </p:nvSpPr>
        <p:spPr>
          <a:xfrm>
            <a:off x="447429" y="670981"/>
            <a:ext cx="3080606"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Percentage of an Amount (1) </a:t>
            </a:r>
          </a:p>
        </p:txBody>
      </p:sp>
      <p:sp>
        <p:nvSpPr>
          <p:cNvPr id="75" name="Rectangle 74"/>
          <p:cNvSpPr/>
          <p:nvPr/>
        </p:nvSpPr>
        <p:spPr>
          <a:xfrm>
            <a:off x="3349083" y="670981"/>
            <a:ext cx="1141417" cy="337100"/>
          </a:xfrm>
          <a:prstGeom prst="rect">
            <a:avLst/>
          </a:prstGeom>
          <a:solidFill>
            <a:srgbClr val="00529C"/>
          </a:solidFill>
        </p:spPr>
        <p:txBody>
          <a:bodyPr wrap="square" lIns="180000" tIns="36000" rIns="180000" bIns="54000" anchor="ctr">
            <a:spAutoFit/>
          </a:bodyPr>
          <a:lstStyle/>
          <a:p>
            <a:pPr algn="ctr"/>
            <a:r>
              <a:rPr lang="en-GB" altLang="en-US" sz="1600" b="1" dirty="0">
                <a:solidFill>
                  <a:schemeClr val="bg1"/>
                </a:solidFill>
              </a:rPr>
              <a:t>Deepest</a:t>
            </a:r>
            <a:endParaRPr lang="en-GB" sz="1600" b="1" dirty="0">
              <a:solidFill>
                <a:schemeClr val="bg1"/>
              </a:solidFill>
            </a:endParaRPr>
          </a:p>
        </p:txBody>
      </p:sp>
      <p:cxnSp>
        <p:nvCxnSpPr>
          <p:cNvPr id="8" name="Straight Connector 7"/>
          <p:cNvCxnSpPr/>
          <p:nvPr/>
        </p:nvCxnSpPr>
        <p:spPr>
          <a:xfrm>
            <a:off x="3349083" y="666081"/>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xmlns="" id="{BC823E49-448D-4621-995C-E73C18895B1B}"/>
              </a:ext>
            </a:extLst>
          </p:cNvPr>
          <p:cNvSpPr txBox="1"/>
          <p:nvPr/>
        </p:nvSpPr>
        <p:spPr>
          <a:xfrm>
            <a:off x="749650" y="1308085"/>
            <a:ext cx="7412837" cy="553998"/>
          </a:xfrm>
          <a:prstGeom prst="rect">
            <a:avLst/>
          </a:prstGeom>
          <a:noFill/>
        </p:spPr>
        <p:txBody>
          <a:bodyPr wrap="square" lIns="0" tIns="0" rIns="0" bIns="0" rtlCol="0">
            <a:spAutoFit/>
          </a:bodyPr>
          <a:lstStyle/>
          <a:p>
            <a:r>
              <a:rPr lang="en-GB" dirty="0"/>
              <a:t>Choose a percentage from box A and an amount from box B then complete the percentage statement to make each of the numbers from C. </a:t>
            </a:r>
          </a:p>
        </p:txBody>
      </p:sp>
      <p:graphicFrame>
        <p:nvGraphicFramePr>
          <p:cNvPr id="2" name="Table 1">
            <a:extLst>
              <a:ext uri="{FF2B5EF4-FFF2-40B4-BE49-F238E27FC236}">
                <a16:creationId xmlns:a16="http://schemas.microsoft.com/office/drawing/2014/main" xmlns="" id="{2AA279BD-9E6F-42CB-A508-BA54CF56A960}"/>
              </a:ext>
            </a:extLst>
          </p:cNvPr>
          <p:cNvGraphicFramePr>
            <a:graphicFrameLocks noGrp="1"/>
          </p:cNvGraphicFramePr>
          <p:nvPr>
            <p:extLst>
              <p:ext uri="{D42A27DB-BD31-4B8C-83A1-F6EECF244321}">
                <p14:modId xmlns:p14="http://schemas.microsoft.com/office/powerpoint/2010/main" val="507787698"/>
              </p:ext>
            </p:extLst>
          </p:nvPr>
        </p:nvGraphicFramePr>
        <p:xfrm>
          <a:off x="749650" y="1933895"/>
          <a:ext cx="7647730" cy="1121678"/>
        </p:xfrm>
        <a:graphic>
          <a:graphicData uri="http://schemas.openxmlformats.org/drawingml/2006/table">
            <a:tbl>
              <a:tblPr firstRow="1" bandRow="1">
                <a:tableStyleId>{5C22544A-7EE6-4342-B048-85BDC9FD1C3A}</a:tableStyleId>
              </a:tblPr>
              <a:tblGrid>
                <a:gridCol w="3823865">
                  <a:extLst>
                    <a:ext uri="{9D8B030D-6E8A-4147-A177-3AD203B41FA5}">
                      <a16:colId xmlns:a16="http://schemas.microsoft.com/office/drawing/2014/main" xmlns="" val="2976099565"/>
                    </a:ext>
                  </a:extLst>
                </a:gridCol>
                <a:gridCol w="3823865">
                  <a:extLst>
                    <a:ext uri="{9D8B030D-6E8A-4147-A177-3AD203B41FA5}">
                      <a16:colId xmlns:a16="http://schemas.microsoft.com/office/drawing/2014/main" xmlns="" val="1775039875"/>
                    </a:ext>
                  </a:extLst>
                </a:gridCol>
              </a:tblGrid>
              <a:tr h="373077">
                <a:tc>
                  <a:txBody>
                    <a:bodyPr/>
                    <a:lstStyle/>
                    <a:p>
                      <a:pPr algn="ctr">
                        <a:lnSpc>
                          <a:spcPct val="107000"/>
                        </a:lnSpc>
                        <a:spcAft>
                          <a:spcPts val="0"/>
                        </a:spcAft>
                      </a:pPr>
                      <a:r>
                        <a:rPr lang="en-GB" sz="1800" dirty="0">
                          <a:solidFill>
                            <a:schemeClr val="tx1"/>
                          </a:solidFill>
                          <a:effectLst/>
                          <a:latin typeface="+mn-lt"/>
                          <a:ea typeface="Calibri" panose="020F0502020204030204" pitchFamily="34" charset="0"/>
                          <a:cs typeface="Calibri" panose="020F0502020204030204" pitchFamily="34" charset="0"/>
                        </a:rPr>
                        <a:t>A</a:t>
                      </a:r>
                      <a:endParaRPr lang="en-GB" sz="1100" dirty="0">
                        <a:solidFill>
                          <a:schemeClr val="tx1"/>
                        </a:solidFill>
                        <a:effectLst/>
                        <a:latin typeface="+mn-lt"/>
                        <a:ea typeface="Calibri" panose="020F0502020204030204" pitchFamily="34" charset="0"/>
                        <a:cs typeface="Calibri" panose="020F0502020204030204" pitchFamily="34" charset="0"/>
                      </a:endParaRPr>
                    </a:p>
                  </a:txBody>
                  <a:tcPr marL="68580" marR="68580" marT="0" marB="0" anchor="ctr">
                    <a:lnL w="19050" cap="flat" cmpd="sng" algn="ctr">
                      <a:solidFill>
                        <a:srgbClr val="EC74A8"/>
                      </a:solidFill>
                      <a:prstDash val="solid"/>
                      <a:round/>
                      <a:headEnd type="none" w="med" len="med"/>
                      <a:tailEnd type="none" w="med" len="med"/>
                    </a:lnL>
                    <a:lnR w="19050" cap="flat" cmpd="sng" algn="ctr">
                      <a:solidFill>
                        <a:srgbClr val="EC74A8"/>
                      </a:solidFill>
                      <a:prstDash val="solid"/>
                      <a:round/>
                      <a:headEnd type="none" w="med" len="med"/>
                      <a:tailEnd type="none" w="med" len="med"/>
                    </a:lnR>
                    <a:lnT w="19050" cap="flat" cmpd="sng" algn="ctr">
                      <a:solidFill>
                        <a:srgbClr val="EC74A8"/>
                      </a:solidFill>
                      <a:prstDash val="solid"/>
                      <a:round/>
                      <a:headEnd type="none" w="med" len="med"/>
                      <a:tailEnd type="none" w="med" len="med"/>
                    </a:lnT>
                    <a:lnB w="19050" cap="flat" cmpd="sng" algn="ctr">
                      <a:solidFill>
                        <a:srgbClr val="EC74A8"/>
                      </a:solidFill>
                      <a:prstDash val="solid"/>
                      <a:round/>
                      <a:headEnd type="none" w="med" len="med"/>
                      <a:tailEnd type="none" w="med" len="med"/>
                    </a:lnB>
                    <a:solidFill>
                      <a:schemeClr val="bg1"/>
                    </a:solidFill>
                  </a:tcPr>
                </a:tc>
                <a:tc>
                  <a:txBody>
                    <a:bodyPr/>
                    <a:lstStyle/>
                    <a:p>
                      <a:pPr algn="ctr">
                        <a:lnSpc>
                          <a:spcPct val="107000"/>
                        </a:lnSpc>
                        <a:spcAft>
                          <a:spcPts val="0"/>
                        </a:spcAft>
                      </a:pPr>
                      <a:r>
                        <a:rPr lang="en-GB" sz="1800" dirty="0">
                          <a:solidFill>
                            <a:schemeClr val="tx1"/>
                          </a:solidFill>
                          <a:effectLst/>
                          <a:latin typeface="+mn-lt"/>
                          <a:ea typeface="Calibri" panose="020F0502020204030204" pitchFamily="34" charset="0"/>
                          <a:cs typeface="Calibri" panose="020F0502020204030204" pitchFamily="34" charset="0"/>
                        </a:rPr>
                        <a:t>B</a:t>
                      </a:r>
                      <a:endParaRPr lang="en-GB" sz="1100" dirty="0">
                        <a:solidFill>
                          <a:schemeClr val="tx1"/>
                        </a:solidFill>
                        <a:effectLst/>
                        <a:latin typeface="+mn-lt"/>
                        <a:ea typeface="Calibri" panose="020F0502020204030204" pitchFamily="34" charset="0"/>
                        <a:cs typeface="Calibri" panose="020F0502020204030204" pitchFamily="34" charset="0"/>
                      </a:endParaRPr>
                    </a:p>
                  </a:txBody>
                  <a:tcPr marL="68580" marR="68580" marT="0" marB="0" anchor="ctr">
                    <a:lnL w="19050" cap="flat" cmpd="sng" algn="ctr">
                      <a:solidFill>
                        <a:srgbClr val="EC74A8"/>
                      </a:solidFill>
                      <a:prstDash val="solid"/>
                      <a:round/>
                      <a:headEnd type="none" w="med" len="med"/>
                      <a:tailEnd type="none" w="med" len="med"/>
                    </a:lnL>
                    <a:lnR w="19050" cap="flat" cmpd="sng" algn="ctr">
                      <a:solidFill>
                        <a:srgbClr val="EC74A8"/>
                      </a:solidFill>
                      <a:prstDash val="solid"/>
                      <a:round/>
                      <a:headEnd type="none" w="med" len="med"/>
                      <a:tailEnd type="none" w="med" len="med"/>
                    </a:lnR>
                    <a:lnT w="19050" cap="flat" cmpd="sng" algn="ctr">
                      <a:solidFill>
                        <a:srgbClr val="EC74A8"/>
                      </a:solidFill>
                      <a:prstDash val="solid"/>
                      <a:round/>
                      <a:headEnd type="none" w="med" len="med"/>
                      <a:tailEnd type="none" w="med" len="med"/>
                    </a:lnT>
                    <a:lnB w="19050" cap="flat" cmpd="sng" algn="ctr">
                      <a:solidFill>
                        <a:srgbClr val="EC74A8"/>
                      </a:solidFill>
                      <a:prstDash val="solid"/>
                      <a:round/>
                      <a:headEnd type="none" w="med" len="med"/>
                      <a:tailEnd type="none" w="med" len="med"/>
                    </a:lnB>
                    <a:solidFill>
                      <a:schemeClr val="bg1"/>
                    </a:solidFill>
                  </a:tcPr>
                </a:tc>
                <a:extLst>
                  <a:ext uri="{0D108BD9-81ED-4DB2-BD59-A6C34878D82A}">
                    <a16:rowId xmlns:a16="http://schemas.microsoft.com/office/drawing/2014/main" xmlns="" val="554830800"/>
                  </a:ext>
                </a:extLst>
              </a:tr>
              <a:tr h="748601">
                <a:tc>
                  <a:txBody>
                    <a:bodyPr/>
                    <a:lstStyle/>
                    <a:p>
                      <a:pPr algn="ctr">
                        <a:lnSpc>
                          <a:spcPct val="107000"/>
                        </a:lnSpc>
                        <a:spcAft>
                          <a:spcPts val="0"/>
                        </a:spcAft>
                      </a:pPr>
                      <a:r>
                        <a:rPr lang="en-GB" sz="1800" dirty="0">
                          <a:solidFill>
                            <a:srgbClr val="000000"/>
                          </a:solidFill>
                          <a:effectLst/>
                          <a:latin typeface="+mn-lt"/>
                          <a:ea typeface="Calibri" panose="020F0502020204030204" pitchFamily="34" charset="0"/>
                          <a:cs typeface="Calibri" panose="020F0502020204030204" pitchFamily="34" charset="0"/>
                        </a:rPr>
                        <a:t>10%, 1%, 50%, 25%</a:t>
                      </a:r>
                      <a:endParaRPr lang="en-GB" sz="1100" dirty="0">
                        <a:effectLst/>
                        <a:latin typeface="+mn-lt"/>
                        <a:ea typeface="Calibri" panose="020F0502020204030204" pitchFamily="34" charset="0"/>
                        <a:cs typeface="Calibri" panose="020F0502020204030204" pitchFamily="34" charset="0"/>
                      </a:endParaRPr>
                    </a:p>
                  </a:txBody>
                  <a:tcPr marL="68580" marR="68580" marT="0" marB="0" anchor="ctr">
                    <a:lnL w="19050" cap="flat" cmpd="sng" algn="ctr">
                      <a:solidFill>
                        <a:srgbClr val="EC74A8"/>
                      </a:solidFill>
                      <a:prstDash val="solid"/>
                      <a:round/>
                      <a:headEnd type="none" w="med" len="med"/>
                      <a:tailEnd type="none" w="med" len="med"/>
                    </a:lnL>
                    <a:lnR w="19050" cap="flat" cmpd="sng" algn="ctr">
                      <a:solidFill>
                        <a:srgbClr val="EC74A8"/>
                      </a:solidFill>
                      <a:prstDash val="solid"/>
                      <a:round/>
                      <a:headEnd type="none" w="med" len="med"/>
                      <a:tailEnd type="none" w="med" len="med"/>
                    </a:lnR>
                    <a:lnT w="19050" cap="flat" cmpd="sng" algn="ctr">
                      <a:solidFill>
                        <a:srgbClr val="EC74A8"/>
                      </a:solidFill>
                      <a:prstDash val="solid"/>
                      <a:round/>
                      <a:headEnd type="none" w="med" len="med"/>
                      <a:tailEnd type="none" w="med" len="med"/>
                    </a:lnT>
                    <a:lnB w="19050" cap="flat" cmpd="sng" algn="ctr">
                      <a:solidFill>
                        <a:srgbClr val="EC74A8"/>
                      </a:solidFill>
                      <a:prstDash val="solid"/>
                      <a:round/>
                      <a:headEnd type="none" w="med" len="med"/>
                      <a:tailEnd type="none" w="med" len="med"/>
                    </a:lnB>
                    <a:solidFill>
                      <a:schemeClr val="bg1"/>
                    </a:solidFill>
                  </a:tcPr>
                </a:tc>
                <a:tc>
                  <a:txBody>
                    <a:bodyPr/>
                    <a:lstStyle/>
                    <a:p>
                      <a:pPr algn="ctr">
                        <a:lnSpc>
                          <a:spcPct val="107000"/>
                        </a:lnSpc>
                        <a:spcAft>
                          <a:spcPts val="0"/>
                        </a:spcAft>
                      </a:pPr>
                      <a:r>
                        <a:rPr lang="en-GB" sz="1800" kern="1200" dirty="0">
                          <a:solidFill>
                            <a:srgbClr val="000000"/>
                          </a:solidFill>
                          <a:effectLst/>
                          <a:latin typeface="+mn-lt"/>
                          <a:ea typeface="Calibri" panose="020F0502020204030204" pitchFamily="34" charset="0"/>
                          <a:cs typeface="Calibri" panose="020F0502020204030204" pitchFamily="34" charset="0"/>
                        </a:rPr>
                        <a:t>3000, 300, 30, 70, 700, 7000, 450, 4500, 680, 6800</a:t>
                      </a:r>
                    </a:p>
                  </a:txBody>
                  <a:tcPr marL="68580" marR="68580" marT="0" marB="0" anchor="ctr">
                    <a:lnL w="19050" cap="flat" cmpd="sng" algn="ctr">
                      <a:solidFill>
                        <a:srgbClr val="EC74A8"/>
                      </a:solidFill>
                      <a:prstDash val="solid"/>
                      <a:round/>
                      <a:headEnd type="none" w="med" len="med"/>
                      <a:tailEnd type="none" w="med" len="med"/>
                    </a:lnL>
                    <a:lnR w="19050" cap="flat" cmpd="sng" algn="ctr">
                      <a:solidFill>
                        <a:srgbClr val="EC74A8"/>
                      </a:solidFill>
                      <a:prstDash val="solid"/>
                      <a:round/>
                      <a:headEnd type="none" w="med" len="med"/>
                      <a:tailEnd type="none" w="med" len="med"/>
                    </a:lnR>
                    <a:lnT w="19050" cap="flat" cmpd="sng" algn="ctr">
                      <a:solidFill>
                        <a:srgbClr val="EC74A8"/>
                      </a:solidFill>
                      <a:prstDash val="solid"/>
                      <a:round/>
                      <a:headEnd type="none" w="med" len="med"/>
                      <a:tailEnd type="none" w="med" len="med"/>
                    </a:lnT>
                    <a:lnB w="19050" cap="flat" cmpd="sng" algn="ctr">
                      <a:solidFill>
                        <a:srgbClr val="EC74A8"/>
                      </a:solidFill>
                      <a:prstDash val="solid"/>
                      <a:round/>
                      <a:headEnd type="none" w="med" len="med"/>
                      <a:tailEnd type="none" w="med" len="med"/>
                    </a:lnB>
                    <a:solidFill>
                      <a:schemeClr val="bg1"/>
                    </a:solidFill>
                  </a:tcPr>
                </a:tc>
                <a:extLst>
                  <a:ext uri="{0D108BD9-81ED-4DB2-BD59-A6C34878D82A}">
                    <a16:rowId xmlns:a16="http://schemas.microsoft.com/office/drawing/2014/main" xmlns="" val="1900912368"/>
                  </a:ext>
                </a:extLst>
              </a:tr>
            </a:tbl>
          </a:graphicData>
        </a:graphic>
      </p:graphicFrame>
      <p:graphicFrame>
        <p:nvGraphicFramePr>
          <p:cNvPr id="3" name="Table 2">
            <a:extLst>
              <a:ext uri="{FF2B5EF4-FFF2-40B4-BE49-F238E27FC236}">
                <a16:creationId xmlns:a16="http://schemas.microsoft.com/office/drawing/2014/main" xmlns="" id="{F1EF1EC2-39C5-42F9-BB77-8FF485E73B0C}"/>
              </a:ext>
            </a:extLst>
          </p:cNvPr>
          <p:cNvGraphicFramePr>
            <a:graphicFrameLocks noGrp="1"/>
          </p:cNvGraphicFramePr>
          <p:nvPr>
            <p:extLst>
              <p:ext uri="{D42A27DB-BD31-4B8C-83A1-F6EECF244321}">
                <p14:modId xmlns:p14="http://schemas.microsoft.com/office/powerpoint/2010/main" val="2723992927"/>
              </p:ext>
            </p:extLst>
          </p:nvPr>
        </p:nvGraphicFramePr>
        <p:xfrm>
          <a:off x="749650" y="3160941"/>
          <a:ext cx="7647729" cy="828040"/>
        </p:xfrm>
        <a:graphic>
          <a:graphicData uri="http://schemas.openxmlformats.org/drawingml/2006/table">
            <a:tbl>
              <a:tblPr firstRow="1" bandRow="1">
                <a:tableStyleId>{5C22544A-7EE6-4342-B048-85BDC9FD1C3A}</a:tableStyleId>
              </a:tblPr>
              <a:tblGrid>
                <a:gridCol w="1205797">
                  <a:extLst>
                    <a:ext uri="{9D8B030D-6E8A-4147-A177-3AD203B41FA5}">
                      <a16:colId xmlns:a16="http://schemas.microsoft.com/office/drawing/2014/main" xmlns="" val="2863819813"/>
                    </a:ext>
                  </a:extLst>
                </a:gridCol>
                <a:gridCol w="404686">
                  <a:extLst>
                    <a:ext uri="{9D8B030D-6E8A-4147-A177-3AD203B41FA5}">
                      <a16:colId xmlns:a16="http://schemas.microsoft.com/office/drawing/2014/main" xmlns="" val="1096493338"/>
                    </a:ext>
                  </a:extLst>
                </a:gridCol>
                <a:gridCol w="1205797">
                  <a:extLst>
                    <a:ext uri="{9D8B030D-6E8A-4147-A177-3AD203B41FA5}">
                      <a16:colId xmlns:a16="http://schemas.microsoft.com/office/drawing/2014/main" xmlns="" val="3265944221"/>
                    </a:ext>
                  </a:extLst>
                </a:gridCol>
                <a:gridCol w="404686">
                  <a:extLst>
                    <a:ext uri="{9D8B030D-6E8A-4147-A177-3AD203B41FA5}">
                      <a16:colId xmlns:a16="http://schemas.microsoft.com/office/drawing/2014/main" xmlns="" val="2777924205"/>
                    </a:ext>
                  </a:extLst>
                </a:gridCol>
                <a:gridCol w="1205797">
                  <a:extLst>
                    <a:ext uri="{9D8B030D-6E8A-4147-A177-3AD203B41FA5}">
                      <a16:colId xmlns:a16="http://schemas.microsoft.com/office/drawing/2014/main" xmlns="" val="2315495516"/>
                    </a:ext>
                  </a:extLst>
                </a:gridCol>
                <a:gridCol w="404686">
                  <a:extLst>
                    <a:ext uri="{9D8B030D-6E8A-4147-A177-3AD203B41FA5}">
                      <a16:colId xmlns:a16="http://schemas.microsoft.com/office/drawing/2014/main" xmlns="" val="3735512928"/>
                    </a:ext>
                  </a:extLst>
                </a:gridCol>
                <a:gridCol w="1205797">
                  <a:extLst>
                    <a:ext uri="{9D8B030D-6E8A-4147-A177-3AD203B41FA5}">
                      <a16:colId xmlns:a16="http://schemas.microsoft.com/office/drawing/2014/main" xmlns="" val="631628172"/>
                    </a:ext>
                  </a:extLst>
                </a:gridCol>
                <a:gridCol w="404686">
                  <a:extLst>
                    <a:ext uri="{9D8B030D-6E8A-4147-A177-3AD203B41FA5}">
                      <a16:colId xmlns:a16="http://schemas.microsoft.com/office/drawing/2014/main" xmlns="" val="2752343956"/>
                    </a:ext>
                  </a:extLst>
                </a:gridCol>
                <a:gridCol w="1205797">
                  <a:extLst>
                    <a:ext uri="{9D8B030D-6E8A-4147-A177-3AD203B41FA5}">
                      <a16:colId xmlns:a16="http://schemas.microsoft.com/office/drawing/2014/main" xmlns="" val="2212985980"/>
                    </a:ext>
                  </a:extLst>
                </a:gridCol>
              </a:tblGrid>
              <a:tr h="457200">
                <a:tc>
                  <a:txBody>
                    <a:bodyPr/>
                    <a:lstStyle/>
                    <a:p>
                      <a:pPr algn="ctr"/>
                      <a:r>
                        <a:rPr lang="en-GB" sz="1200" b="0" dirty="0">
                          <a:solidFill>
                            <a:schemeClr val="tx1"/>
                          </a:solidFill>
                        </a:rPr>
                        <a:t>Percentage from A</a:t>
                      </a:r>
                    </a:p>
                  </a:txBody>
                  <a:tcPr>
                    <a:lnL w="19050" cap="flat" cmpd="sng" algn="ctr">
                      <a:solidFill>
                        <a:srgbClr val="228F92"/>
                      </a:solidFill>
                      <a:prstDash val="solid"/>
                      <a:round/>
                      <a:headEnd type="none" w="med" len="med"/>
                      <a:tailEnd type="none" w="med" len="med"/>
                    </a:lnL>
                    <a:lnR w="19050" cap="flat" cmpd="sng" algn="ctr">
                      <a:solidFill>
                        <a:srgbClr val="228F92"/>
                      </a:solidFill>
                      <a:prstDash val="solid"/>
                      <a:round/>
                      <a:headEnd type="none" w="med" len="med"/>
                      <a:tailEnd type="none" w="med" len="med"/>
                    </a:lnR>
                    <a:lnT w="19050" cap="flat" cmpd="sng" algn="ctr">
                      <a:solidFill>
                        <a:srgbClr val="228F92"/>
                      </a:solidFill>
                      <a:prstDash val="solid"/>
                      <a:round/>
                      <a:headEnd type="none" w="med" len="med"/>
                      <a:tailEnd type="none" w="med" len="med"/>
                    </a:lnT>
                    <a:lnB w="19050" cap="flat" cmpd="sng" algn="ctr">
                      <a:solidFill>
                        <a:srgbClr val="228F92"/>
                      </a:solidFill>
                      <a:prstDash val="solid"/>
                      <a:round/>
                      <a:headEnd type="none" w="med" len="med"/>
                      <a:tailEnd type="none" w="med" len="med"/>
                    </a:lnB>
                    <a:solidFill>
                      <a:schemeClr val="bg1"/>
                    </a:solidFill>
                  </a:tcPr>
                </a:tc>
                <a:tc>
                  <a:txBody>
                    <a:bodyPr/>
                    <a:lstStyle/>
                    <a:p>
                      <a:pPr algn="ctr"/>
                      <a:endParaRPr lang="en-GB" sz="1200" b="0" dirty="0">
                        <a:solidFill>
                          <a:schemeClr val="tx1"/>
                        </a:solidFill>
                      </a:endParaRPr>
                    </a:p>
                  </a:txBody>
                  <a:tcPr>
                    <a:lnL w="19050" cap="flat" cmpd="sng" algn="ctr">
                      <a:solidFill>
                        <a:srgbClr val="228F92"/>
                      </a:solidFill>
                      <a:prstDash val="solid"/>
                      <a:round/>
                      <a:headEnd type="none" w="med" len="med"/>
                      <a:tailEnd type="none" w="med" len="med"/>
                    </a:lnL>
                    <a:lnR w="19050" cap="flat" cmpd="sng" algn="ctr">
                      <a:solidFill>
                        <a:srgbClr val="228F92"/>
                      </a:solidFill>
                      <a:prstDash val="solid"/>
                      <a:round/>
                      <a:headEnd type="none" w="med" len="med"/>
                      <a:tailEnd type="none" w="med" len="med"/>
                    </a:lnR>
                    <a:lnT w="19050" cap="flat" cmpd="sng" algn="ctr">
                      <a:solidFill>
                        <a:srgbClr val="228F92"/>
                      </a:solidFill>
                      <a:prstDash val="solid"/>
                      <a:round/>
                      <a:headEnd type="none" w="med" len="med"/>
                      <a:tailEnd type="none" w="med" len="med"/>
                    </a:lnT>
                    <a:lnB w="19050" cap="flat" cmpd="sng" algn="ctr">
                      <a:solidFill>
                        <a:srgbClr val="228F92"/>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0" dirty="0">
                          <a:solidFill>
                            <a:schemeClr val="tx1"/>
                          </a:solidFill>
                        </a:rPr>
                        <a:t>Number from B</a:t>
                      </a:r>
                    </a:p>
                  </a:txBody>
                  <a:tcPr>
                    <a:lnL w="19050" cap="flat" cmpd="sng" algn="ctr">
                      <a:solidFill>
                        <a:srgbClr val="228F92"/>
                      </a:solidFill>
                      <a:prstDash val="solid"/>
                      <a:round/>
                      <a:headEnd type="none" w="med" len="med"/>
                      <a:tailEnd type="none" w="med" len="med"/>
                    </a:lnL>
                    <a:lnR w="19050" cap="flat" cmpd="sng" algn="ctr">
                      <a:solidFill>
                        <a:srgbClr val="228F92"/>
                      </a:solidFill>
                      <a:prstDash val="solid"/>
                      <a:round/>
                      <a:headEnd type="none" w="med" len="med"/>
                      <a:tailEnd type="none" w="med" len="med"/>
                    </a:lnR>
                    <a:lnT w="19050" cap="flat" cmpd="sng" algn="ctr">
                      <a:solidFill>
                        <a:srgbClr val="228F92"/>
                      </a:solidFill>
                      <a:prstDash val="solid"/>
                      <a:round/>
                      <a:headEnd type="none" w="med" len="med"/>
                      <a:tailEnd type="none" w="med" len="med"/>
                    </a:lnT>
                    <a:lnB w="19050" cap="flat" cmpd="sng" algn="ctr">
                      <a:solidFill>
                        <a:srgbClr val="228F92"/>
                      </a:solidFill>
                      <a:prstDash val="solid"/>
                      <a:round/>
                      <a:headEnd type="none" w="med" len="med"/>
                      <a:tailEnd type="none" w="med" len="med"/>
                    </a:lnB>
                    <a:solidFill>
                      <a:schemeClr val="bg1"/>
                    </a:solidFill>
                  </a:tcPr>
                </a:tc>
                <a:tc>
                  <a:txBody>
                    <a:bodyPr/>
                    <a:lstStyle/>
                    <a:p>
                      <a:pPr algn="ctr"/>
                      <a:endParaRPr lang="en-GB" sz="1200" b="0" dirty="0">
                        <a:solidFill>
                          <a:schemeClr val="tx1"/>
                        </a:solidFill>
                      </a:endParaRPr>
                    </a:p>
                  </a:txBody>
                  <a:tcPr>
                    <a:lnL w="19050" cap="flat" cmpd="sng" algn="ctr">
                      <a:solidFill>
                        <a:srgbClr val="228F92"/>
                      </a:solidFill>
                      <a:prstDash val="solid"/>
                      <a:round/>
                      <a:headEnd type="none" w="med" len="med"/>
                      <a:tailEnd type="none" w="med" len="med"/>
                    </a:lnL>
                    <a:lnR w="19050" cap="flat" cmpd="sng" algn="ctr">
                      <a:solidFill>
                        <a:srgbClr val="228F92"/>
                      </a:solidFill>
                      <a:prstDash val="solid"/>
                      <a:round/>
                      <a:headEnd type="none" w="med" len="med"/>
                      <a:tailEnd type="none" w="med" len="med"/>
                    </a:lnR>
                    <a:lnT w="19050" cap="flat" cmpd="sng" algn="ctr">
                      <a:solidFill>
                        <a:srgbClr val="228F92"/>
                      </a:solidFill>
                      <a:prstDash val="solid"/>
                      <a:round/>
                      <a:headEnd type="none" w="med" len="med"/>
                      <a:tailEnd type="none" w="med" len="med"/>
                    </a:lnT>
                    <a:lnB w="19050" cap="flat" cmpd="sng" algn="ctr">
                      <a:solidFill>
                        <a:srgbClr val="228F92"/>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0" dirty="0">
                          <a:solidFill>
                            <a:schemeClr val="tx1"/>
                          </a:solidFill>
                        </a:rPr>
                        <a:t>Percentage from A</a:t>
                      </a:r>
                    </a:p>
                  </a:txBody>
                  <a:tcPr>
                    <a:lnL w="19050" cap="flat" cmpd="sng" algn="ctr">
                      <a:solidFill>
                        <a:srgbClr val="228F92"/>
                      </a:solidFill>
                      <a:prstDash val="solid"/>
                      <a:round/>
                      <a:headEnd type="none" w="med" len="med"/>
                      <a:tailEnd type="none" w="med" len="med"/>
                    </a:lnL>
                    <a:lnR w="19050" cap="flat" cmpd="sng" algn="ctr">
                      <a:solidFill>
                        <a:srgbClr val="228F92"/>
                      </a:solidFill>
                      <a:prstDash val="solid"/>
                      <a:round/>
                      <a:headEnd type="none" w="med" len="med"/>
                      <a:tailEnd type="none" w="med" len="med"/>
                    </a:lnR>
                    <a:lnT w="19050" cap="flat" cmpd="sng" algn="ctr">
                      <a:solidFill>
                        <a:srgbClr val="228F92"/>
                      </a:solidFill>
                      <a:prstDash val="solid"/>
                      <a:round/>
                      <a:headEnd type="none" w="med" len="med"/>
                      <a:tailEnd type="none" w="med" len="med"/>
                    </a:lnT>
                    <a:lnB w="19050" cap="flat" cmpd="sng" algn="ctr">
                      <a:solidFill>
                        <a:srgbClr val="228F92"/>
                      </a:solidFill>
                      <a:prstDash val="solid"/>
                      <a:round/>
                      <a:headEnd type="none" w="med" len="med"/>
                      <a:tailEnd type="none" w="med" len="med"/>
                    </a:lnB>
                    <a:solidFill>
                      <a:schemeClr val="bg1"/>
                    </a:solidFill>
                  </a:tcPr>
                </a:tc>
                <a:tc>
                  <a:txBody>
                    <a:bodyPr/>
                    <a:lstStyle/>
                    <a:p>
                      <a:pPr algn="ctr"/>
                      <a:endParaRPr lang="en-GB" sz="1200" b="0" dirty="0">
                        <a:solidFill>
                          <a:schemeClr val="tx1"/>
                        </a:solidFill>
                      </a:endParaRPr>
                    </a:p>
                  </a:txBody>
                  <a:tcPr>
                    <a:lnL w="19050" cap="flat" cmpd="sng" algn="ctr">
                      <a:solidFill>
                        <a:srgbClr val="228F92"/>
                      </a:solidFill>
                      <a:prstDash val="solid"/>
                      <a:round/>
                      <a:headEnd type="none" w="med" len="med"/>
                      <a:tailEnd type="none" w="med" len="med"/>
                    </a:lnL>
                    <a:lnR w="19050" cap="flat" cmpd="sng" algn="ctr">
                      <a:solidFill>
                        <a:srgbClr val="228F92"/>
                      </a:solidFill>
                      <a:prstDash val="solid"/>
                      <a:round/>
                      <a:headEnd type="none" w="med" len="med"/>
                      <a:tailEnd type="none" w="med" len="med"/>
                    </a:lnR>
                    <a:lnT w="19050" cap="flat" cmpd="sng" algn="ctr">
                      <a:solidFill>
                        <a:srgbClr val="228F92"/>
                      </a:solidFill>
                      <a:prstDash val="solid"/>
                      <a:round/>
                      <a:headEnd type="none" w="med" len="med"/>
                      <a:tailEnd type="none" w="med" len="med"/>
                    </a:lnT>
                    <a:lnB w="19050" cap="flat" cmpd="sng" algn="ctr">
                      <a:solidFill>
                        <a:srgbClr val="228F92"/>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0" dirty="0">
                          <a:solidFill>
                            <a:schemeClr val="tx1"/>
                          </a:solidFill>
                        </a:rPr>
                        <a:t>Number from B</a:t>
                      </a:r>
                    </a:p>
                  </a:txBody>
                  <a:tcPr>
                    <a:lnL w="19050" cap="flat" cmpd="sng" algn="ctr">
                      <a:solidFill>
                        <a:srgbClr val="228F92"/>
                      </a:solidFill>
                      <a:prstDash val="solid"/>
                      <a:round/>
                      <a:headEnd type="none" w="med" len="med"/>
                      <a:tailEnd type="none" w="med" len="med"/>
                    </a:lnL>
                    <a:lnR w="19050" cap="flat" cmpd="sng" algn="ctr">
                      <a:solidFill>
                        <a:srgbClr val="228F92"/>
                      </a:solidFill>
                      <a:prstDash val="solid"/>
                      <a:round/>
                      <a:headEnd type="none" w="med" len="med"/>
                      <a:tailEnd type="none" w="med" len="med"/>
                    </a:lnR>
                    <a:lnT w="19050" cap="flat" cmpd="sng" algn="ctr">
                      <a:solidFill>
                        <a:srgbClr val="228F92"/>
                      </a:solidFill>
                      <a:prstDash val="solid"/>
                      <a:round/>
                      <a:headEnd type="none" w="med" len="med"/>
                      <a:tailEnd type="none" w="med" len="med"/>
                    </a:lnT>
                    <a:lnB w="19050" cap="flat" cmpd="sng" algn="ctr">
                      <a:solidFill>
                        <a:srgbClr val="228F92"/>
                      </a:solidFill>
                      <a:prstDash val="solid"/>
                      <a:round/>
                      <a:headEnd type="none" w="med" len="med"/>
                      <a:tailEnd type="none" w="med" len="med"/>
                    </a:lnB>
                    <a:solidFill>
                      <a:schemeClr val="bg1"/>
                    </a:solidFill>
                  </a:tcPr>
                </a:tc>
                <a:tc>
                  <a:txBody>
                    <a:bodyPr/>
                    <a:lstStyle/>
                    <a:p>
                      <a:pPr algn="ctr"/>
                      <a:endParaRPr lang="en-GB" sz="1200" b="0" dirty="0">
                        <a:solidFill>
                          <a:schemeClr val="tx1"/>
                        </a:solidFill>
                      </a:endParaRPr>
                    </a:p>
                  </a:txBody>
                  <a:tcPr>
                    <a:lnL w="19050" cap="flat" cmpd="sng" algn="ctr">
                      <a:solidFill>
                        <a:srgbClr val="228F92"/>
                      </a:solidFill>
                      <a:prstDash val="solid"/>
                      <a:round/>
                      <a:headEnd type="none" w="med" len="med"/>
                      <a:tailEnd type="none" w="med" len="med"/>
                    </a:lnL>
                    <a:lnR w="19050" cap="flat" cmpd="sng" algn="ctr">
                      <a:solidFill>
                        <a:srgbClr val="228F92"/>
                      </a:solidFill>
                      <a:prstDash val="solid"/>
                      <a:round/>
                      <a:headEnd type="none" w="med" len="med"/>
                      <a:tailEnd type="none" w="med" len="med"/>
                    </a:lnR>
                    <a:lnT w="19050" cap="flat" cmpd="sng" algn="ctr">
                      <a:solidFill>
                        <a:srgbClr val="228F92"/>
                      </a:solidFill>
                      <a:prstDash val="solid"/>
                      <a:round/>
                      <a:headEnd type="none" w="med" len="med"/>
                      <a:tailEnd type="none" w="med" len="med"/>
                    </a:lnT>
                    <a:lnB w="19050" cap="flat" cmpd="sng" algn="ctr">
                      <a:solidFill>
                        <a:srgbClr val="228F92"/>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0" dirty="0">
                          <a:solidFill>
                            <a:schemeClr val="tx1"/>
                          </a:solidFill>
                        </a:rPr>
                        <a:t>Number from C</a:t>
                      </a:r>
                    </a:p>
                  </a:txBody>
                  <a:tcPr>
                    <a:lnL w="19050" cap="flat" cmpd="sng" algn="ctr">
                      <a:solidFill>
                        <a:srgbClr val="228F92"/>
                      </a:solidFill>
                      <a:prstDash val="solid"/>
                      <a:round/>
                      <a:headEnd type="none" w="med" len="med"/>
                      <a:tailEnd type="none" w="med" len="med"/>
                    </a:lnL>
                    <a:lnR w="19050" cap="flat" cmpd="sng" algn="ctr">
                      <a:solidFill>
                        <a:srgbClr val="228F92"/>
                      </a:solidFill>
                      <a:prstDash val="solid"/>
                      <a:round/>
                      <a:headEnd type="none" w="med" len="med"/>
                      <a:tailEnd type="none" w="med" len="med"/>
                    </a:lnR>
                    <a:lnT w="19050" cap="flat" cmpd="sng" algn="ctr">
                      <a:solidFill>
                        <a:srgbClr val="228F92"/>
                      </a:solidFill>
                      <a:prstDash val="solid"/>
                      <a:round/>
                      <a:headEnd type="none" w="med" len="med"/>
                      <a:tailEnd type="none" w="med" len="med"/>
                    </a:lnT>
                    <a:lnB w="19050" cap="flat" cmpd="sng" algn="ctr">
                      <a:solidFill>
                        <a:srgbClr val="228F92"/>
                      </a:solidFill>
                      <a:prstDash val="solid"/>
                      <a:round/>
                      <a:headEnd type="none" w="med" len="med"/>
                      <a:tailEnd type="none" w="med" len="med"/>
                    </a:lnB>
                    <a:solidFill>
                      <a:schemeClr val="bg1"/>
                    </a:solidFill>
                  </a:tcPr>
                </a:tc>
                <a:extLst>
                  <a:ext uri="{0D108BD9-81ED-4DB2-BD59-A6C34878D82A}">
                    <a16:rowId xmlns:a16="http://schemas.microsoft.com/office/drawing/2014/main" xmlns="" val="885776251"/>
                  </a:ext>
                </a:extLst>
              </a:tr>
              <a:tr h="370840">
                <a:tc>
                  <a:txBody>
                    <a:bodyPr/>
                    <a:lstStyle/>
                    <a:p>
                      <a:pPr algn="r"/>
                      <a:r>
                        <a:rPr lang="en-GB" sz="1200" b="0" dirty="0">
                          <a:solidFill>
                            <a:schemeClr val="tx1"/>
                          </a:solidFill>
                        </a:rPr>
                        <a:t>%</a:t>
                      </a:r>
                    </a:p>
                  </a:txBody>
                  <a:tcPr anchor="ctr">
                    <a:lnL w="19050" cap="flat" cmpd="sng" algn="ctr">
                      <a:solidFill>
                        <a:srgbClr val="228F92"/>
                      </a:solidFill>
                      <a:prstDash val="solid"/>
                      <a:round/>
                      <a:headEnd type="none" w="med" len="med"/>
                      <a:tailEnd type="none" w="med" len="med"/>
                    </a:lnL>
                    <a:lnR w="19050" cap="flat" cmpd="sng" algn="ctr">
                      <a:solidFill>
                        <a:srgbClr val="228F92"/>
                      </a:solidFill>
                      <a:prstDash val="solid"/>
                      <a:round/>
                      <a:headEnd type="none" w="med" len="med"/>
                      <a:tailEnd type="none" w="med" len="med"/>
                    </a:lnR>
                    <a:lnT w="19050" cap="flat" cmpd="sng" algn="ctr">
                      <a:solidFill>
                        <a:srgbClr val="228F92"/>
                      </a:solidFill>
                      <a:prstDash val="solid"/>
                      <a:round/>
                      <a:headEnd type="none" w="med" len="med"/>
                      <a:tailEnd type="none" w="med" len="med"/>
                    </a:lnT>
                    <a:lnB w="19050" cap="flat" cmpd="sng" algn="ctr">
                      <a:solidFill>
                        <a:srgbClr val="228F92"/>
                      </a:solidFill>
                      <a:prstDash val="solid"/>
                      <a:round/>
                      <a:headEnd type="none" w="med" len="med"/>
                      <a:tailEnd type="none" w="med" len="med"/>
                    </a:lnB>
                    <a:solidFill>
                      <a:schemeClr val="bg1"/>
                    </a:solidFill>
                  </a:tcPr>
                </a:tc>
                <a:tc>
                  <a:txBody>
                    <a:bodyPr/>
                    <a:lstStyle/>
                    <a:p>
                      <a:pPr algn="ctr"/>
                      <a:r>
                        <a:rPr lang="en-GB" sz="1200" b="0" dirty="0">
                          <a:solidFill>
                            <a:schemeClr val="tx1"/>
                          </a:solidFill>
                        </a:rPr>
                        <a:t>of</a:t>
                      </a:r>
                    </a:p>
                  </a:txBody>
                  <a:tcPr anchor="ctr">
                    <a:lnL w="19050" cap="flat" cmpd="sng" algn="ctr">
                      <a:solidFill>
                        <a:srgbClr val="228F92"/>
                      </a:solidFill>
                      <a:prstDash val="solid"/>
                      <a:round/>
                      <a:headEnd type="none" w="med" len="med"/>
                      <a:tailEnd type="none" w="med" len="med"/>
                    </a:lnL>
                    <a:lnR w="19050" cap="flat" cmpd="sng" algn="ctr">
                      <a:solidFill>
                        <a:srgbClr val="228F92"/>
                      </a:solidFill>
                      <a:prstDash val="solid"/>
                      <a:round/>
                      <a:headEnd type="none" w="med" len="med"/>
                      <a:tailEnd type="none" w="med" len="med"/>
                    </a:lnR>
                    <a:lnT w="19050" cap="flat" cmpd="sng" algn="ctr">
                      <a:solidFill>
                        <a:srgbClr val="228F92"/>
                      </a:solidFill>
                      <a:prstDash val="solid"/>
                      <a:round/>
                      <a:headEnd type="none" w="med" len="med"/>
                      <a:tailEnd type="none" w="med" len="med"/>
                    </a:lnT>
                    <a:lnB w="19050" cap="flat" cmpd="sng" algn="ctr">
                      <a:solidFill>
                        <a:srgbClr val="228F92"/>
                      </a:solidFill>
                      <a:prstDash val="solid"/>
                      <a:round/>
                      <a:headEnd type="none" w="med" len="med"/>
                      <a:tailEnd type="none" w="med" len="med"/>
                    </a:lnB>
                    <a:solidFill>
                      <a:schemeClr val="bg1"/>
                    </a:solidFill>
                  </a:tcPr>
                </a:tc>
                <a:tc>
                  <a:txBody>
                    <a:bodyPr/>
                    <a:lstStyle/>
                    <a:p>
                      <a:pPr algn="ctr"/>
                      <a:endParaRPr lang="en-GB" sz="1200" b="0" dirty="0">
                        <a:solidFill>
                          <a:schemeClr val="tx1"/>
                        </a:solidFill>
                      </a:endParaRPr>
                    </a:p>
                  </a:txBody>
                  <a:tcPr anchor="ctr">
                    <a:lnL w="19050" cap="flat" cmpd="sng" algn="ctr">
                      <a:solidFill>
                        <a:srgbClr val="228F92"/>
                      </a:solidFill>
                      <a:prstDash val="solid"/>
                      <a:round/>
                      <a:headEnd type="none" w="med" len="med"/>
                      <a:tailEnd type="none" w="med" len="med"/>
                    </a:lnL>
                    <a:lnR w="19050" cap="flat" cmpd="sng" algn="ctr">
                      <a:solidFill>
                        <a:srgbClr val="228F92"/>
                      </a:solidFill>
                      <a:prstDash val="solid"/>
                      <a:round/>
                      <a:headEnd type="none" w="med" len="med"/>
                      <a:tailEnd type="none" w="med" len="med"/>
                    </a:lnR>
                    <a:lnT w="19050" cap="flat" cmpd="sng" algn="ctr">
                      <a:solidFill>
                        <a:srgbClr val="228F92"/>
                      </a:solidFill>
                      <a:prstDash val="solid"/>
                      <a:round/>
                      <a:headEnd type="none" w="med" len="med"/>
                      <a:tailEnd type="none" w="med" len="med"/>
                    </a:lnT>
                    <a:lnB w="19050" cap="flat" cmpd="sng" algn="ctr">
                      <a:solidFill>
                        <a:srgbClr val="228F92"/>
                      </a:solidFill>
                      <a:prstDash val="solid"/>
                      <a:round/>
                      <a:headEnd type="none" w="med" len="med"/>
                      <a:tailEnd type="none" w="med" len="med"/>
                    </a:lnB>
                    <a:solidFill>
                      <a:schemeClr val="bg1"/>
                    </a:solidFill>
                  </a:tcPr>
                </a:tc>
                <a:tc>
                  <a:txBody>
                    <a:bodyPr/>
                    <a:lstStyle/>
                    <a:p>
                      <a:pPr algn="ctr"/>
                      <a:r>
                        <a:rPr lang="en-GB" sz="1200" b="0" dirty="0">
                          <a:solidFill>
                            <a:schemeClr val="tx1"/>
                          </a:solidFill>
                        </a:rPr>
                        <a:t>+</a:t>
                      </a:r>
                    </a:p>
                  </a:txBody>
                  <a:tcPr anchor="ctr">
                    <a:lnL w="19050" cap="flat" cmpd="sng" algn="ctr">
                      <a:solidFill>
                        <a:srgbClr val="228F92"/>
                      </a:solidFill>
                      <a:prstDash val="solid"/>
                      <a:round/>
                      <a:headEnd type="none" w="med" len="med"/>
                      <a:tailEnd type="none" w="med" len="med"/>
                    </a:lnL>
                    <a:lnR w="19050" cap="flat" cmpd="sng" algn="ctr">
                      <a:solidFill>
                        <a:srgbClr val="228F92"/>
                      </a:solidFill>
                      <a:prstDash val="solid"/>
                      <a:round/>
                      <a:headEnd type="none" w="med" len="med"/>
                      <a:tailEnd type="none" w="med" len="med"/>
                    </a:lnR>
                    <a:lnT w="19050" cap="flat" cmpd="sng" algn="ctr">
                      <a:solidFill>
                        <a:srgbClr val="228F92"/>
                      </a:solidFill>
                      <a:prstDash val="solid"/>
                      <a:round/>
                      <a:headEnd type="none" w="med" len="med"/>
                      <a:tailEnd type="none" w="med" len="med"/>
                    </a:lnT>
                    <a:lnB w="19050" cap="flat" cmpd="sng" algn="ctr">
                      <a:solidFill>
                        <a:srgbClr val="228F92"/>
                      </a:solidFill>
                      <a:prstDash val="solid"/>
                      <a:round/>
                      <a:headEnd type="none" w="med" len="med"/>
                      <a:tailEnd type="none" w="med" len="med"/>
                    </a:lnB>
                    <a:solidFill>
                      <a:schemeClr val="bg1"/>
                    </a:solidFill>
                  </a:tcPr>
                </a:tc>
                <a:tc>
                  <a:txBody>
                    <a:bodyPr/>
                    <a:lstStyle/>
                    <a:p>
                      <a:pPr algn="r"/>
                      <a:r>
                        <a:rPr lang="en-GB" sz="1200" b="0" dirty="0">
                          <a:solidFill>
                            <a:schemeClr val="tx1"/>
                          </a:solidFill>
                        </a:rPr>
                        <a:t>%</a:t>
                      </a:r>
                    </a:p>
                  </a:txBody>
                  <a:tcPr anchor="ctr">
                    <a:lnL w="19050" cap="flat" cmpd="sng" algn="ctr">
                      <a:solidFill>
                        <a:srgbClr val="228F92"/>
                      </a:solidFill>
                      <a:prstDash val="solid"/>
                      <a:round/>
                      <a:headEnd type="none" w="med" len="med"/>
                      <a:tailEnd type="none" w="med" len="med"/>
                    </a:lnL>
                    <a:lnR w="19050" cap="flat" cmpd="sng" algn="ctr">
                      <a:solidFill>
                        <a:srgbClr val="228F92"/>
                      </a:solidFill>
                      <a:prstDash val="solid"/>
                      <a:round/>
                      <a:headEnd type="none" w="med" len="med"/>
                      <a:tailEnd type="none" w="med" len="med"/>
                    </a:lnR>
                    <a:lnT w="19050" cap="flat" cmpd="sng" algn="ctr">
                      <a:solidFill>
                        <a:srgbClr val="228F92"/>
                      </a:solidFill>
                      <a:prstDash val="solid"/>
                      <a:round/>
                      <a:headEnd type="none" w="med" len="med"/>
                      <a:tailEnd type="none" w="med" len="med"/>
                    </a:lnT>
                    <a:lnB w="19050" cap="flat" cmpd="sng" algn="ctr">
                      <a:solidFill>
                        <a:srgbClr val="228F92"/>
                      </a:solidFill>
                      <a:prstDash val="solid"/>
                      <a:round/>
                      <a:headEnd type="none" w="med" len="med"/>
                      <a:tailEnd type="none" w="med" len="med"/>
                    </a:lnB>
                    <a:solidFill>
                      <a:schemeClr val="bg1"/>
                    </a:solidFill>
                  </a:tcPr>
                </a:tc>
                <a:tc>
                  <a:txBody>
                    <a:bodyPr/>
                    <a:lstStyle/>
                    <a:p>
                      <a:pPr algn="ctr"/>
                      <a:r>
                        <a:rPr lang="en-GB" sz="1200" b="0" dirty="0">
                          <a:solidFill>
                            <a:schemeClr val="tx1"/>
                          </a:solidFill>
                        </a:rPr>
                        <a:t>of</a:t>
                      </a:r>
                    </a:p>
                  </a:txBody>
                  <a:tcPr anchor="ctr">
                    <a:lnL w="19050" cap="flat" cmpd="sng" algn="ctr">
                      <a:solidFill>
                        <a:srgbClr val="228F92"/>
                      </a:solidFill>
                      <a:prstDash val="solid"/>
                      <a:round/>
                      <a:headEnd type="none" w="med" len="med"/>
                      <a:tailEnd type="none" w="med" len="med"/>
                    </a:lnL>
                    <a:lnR w="19050" cap="flat" cmpd="sng" algn="ctr">
                      <a:solidFill>
                        <a:srgbClr val="228F92"/>
                      </a:solidFill>
                      <a:prstDash val="solid"/>
                      <a:round/>
                      <a:headEnd type="none" w="med" len="med"/>
                      <a:tailEnd type="none" w="med" len="med"/>
                    </a:lnR>
                    <a:lnT w="19050" cap="flat" cmpd="sng" algn="ctr">
                      <a:solidFill>
                        <a:srgbClr val="228F92"/>
                      </a:solidFill>
                      <a:prstDash val="solid"/>
                      <a:round/>
                      <a:headEnd type="none" w="med" len="med"/>
                      <a:tailEnd type="none" w="med" len="med"/>
                    </a:lnT>
                    <a:lnB w="19050" cap="flat" cmpd="sng" algn="ctr">
                      <a:solidFill>
                        <a:srgbClr val="228F92"/>
                      </a:solidFill>
                      <a:prstDash val="solid"/>
                      <a:round/>
                      <a:headEnd type="none" w="med" len="med"/>
                      <a:tailEnd type="none" w="med" len="med"/>
                    </a:lnB>
                    <a:solidFill>
                      <a:schemeClr val="bg1"/>
                    </a:solidFill>
                  </a:tcPr>
                </a:tc>
                <a:tc>
                  <a:txBody>
                    <a:bodyPr/>
                    <a:lstStyle/>
                    <a:p>
                      <a:pPr algn="ctr"/>
                      <a:endParaRPr lang="en-GB" sz="1200" b="0" dirty="0">
                        <a:solidFill>
                          <a:schemeClr val="tx1"/>
                        </a:solidFill>
                      </a:endParaRPr>
                    </a:p>
                  </a:txBody>
                  <a:tcPr anchor="ctr">
                    <a:lnL w="19050" cap="flat" cmpd="sng" algn="ctr">
                      <a:solidFill>
                        <a:srgbClr val="228F92"/>
                      </a:solidFill>
                      <a:prstDash val="solid"/>
                      <a:round/>
                      <a:headEnd type="none" w="med" len="med"/>
                      <a:tailEnd type="none" w="med" len="med"/>
                    </a:lnL>
                    <a:lnR w="19050" cap="flat" cmpd="sng" algn="ctr">
                      <a:solidFill>
                        <a:srgbClr val="228F92"/>
                      </a:solidFill>
                      <a:prstDash val="solid"/>
                      <a:round/>
                      <a:headEnd type="none" w="med" len="med"/>
                      <a:tailEnd type="none" w="med" len="med"/>
                    </a:lnR>
                    <a:lnT w="19050" cap="flat" cmpd="sng" algn="ctr">
                      <a:solidFill>
                        <a:srgbClr val="228F92"/>
                      </a:solidFill>
                      <a:prstDash val="solid"/>
                      <a:round/>
                      <a:headEnd type="none" w="med" len="med"/>
                      <a:tailEnd type="none" w="med" len="med"/>
                    </a:lnT>
                    <a:lnB w="19050" cap="flat" cmpd="sng" algn="ctr">
                      <a:solidFill>
                        <a:srgbClr val="228F92"/>
                      </a:solidFill>
                      <a:prstDash val="solid"/>
                      <a:round/>
                      <a:headEnd type="none" w="med" len="med"/>
                      <a:tailEnd type="none" w="med" len="med"/>
                    </a:lnB>
                    <a:solidFill>
                      <a:schemeClr val="bg1"/>
                    </a:solidFill>
                  </a:tcPr>
                </a:tc>
                <a:tc>
                  <a:txBody>
                    <a:bodyPr/>
                    <a:lstStyle/>
                    <a:p>
                      <a:pPr algn="ctr"/>
                      <a:r>
                        <a:rPr lang="en-GB" sz="1200" b="0" dirty="0">
                          <a:solidFill>
                            <a:schemeClr val="tx1"/>
                          </a:solidFill>
                        </a:rPr>
                        <a:t>=</a:t>
                      </a:r>
                    </a:p>
                  </a:txBody>
                  <a:tcPr anchor="ctr">
                    <a:lnL w="19050" cap="flat" cmpd="sng" algn="ctr">
                      <a:solidFill>
                        <a:srgbClr val="228F92"/>
                      </a:solidFill>
                      <a:prstDash val="solid"/>
                      <a:round/>
                      <a:headEnd type="none" w="med" len="med"/>
                      <a:tailEnd type="none" w="med" len="med"/>
                    </a:lnL>
                    <a:lnR w="19050" cap="flat" cmpd="sng" algn="ctr">
                      <a:solidFill>
                        <a:srgbClr val="228F92"/>
                      </a:solidFill>
                      <a:prstDash val="solid"/>
                      <a:round/>
                      <a:headEnd type="none" w="med" len="med"/>
                      <a:tailEnd type="none" w="med" len="med"/>
                    </a:lnR>
                    <a:lnT w="19050" cap="flat" cmpd="sng" algn="ctr">
                      <a:solidFill>
                        <a:srgbClr val="228F92"/>
                      </a:solidFill>
                      <a:prstDash val="solid"/>
                      <a:round/>
                      <a:headEnd type="none" w="med" len="med"/>
                      <a:tailEnd type="none" w="med" len="med"/>
                    </a:lnT>
                    <a:lnB w="19050" cap="flat" cmpd="sng" algn="ctr">
                      <a:solidFill>
                        <a:srgbClr val="228F92"/>
                      </a:solidFill>
                      <a:prstDash val="solid"/>
                      <a:round/>
                      <a:headEnd type="none" w="med" len="med"/>
                      <a:tailEnd type="none" w="med" len="med"/>
                    </a:lnB>
                    <a:solidFill>
                      <a:schemeClr val="bg1"/>
                    </a:solidFill>
                  </a:tcPr>
                </a:tc>
                <a:tc>
                  <a:txBody>
                    <a:bodyPr/>
                    <a:lstStyle/>
                    <a:p>
                      <a:pPr algn="ctr"/>
                      <a:endParaRPr lang="en-GB" sz="1200" b="0" dirty="0">
                        <a:solidFill>
                          <a:schemeClr val="tx1"/>
                        </a:solidFill>
                      </a:endParaRPr>
                    </a:p>
                  </a:txBody>
                  <a:tcPr anchor="ctr">
                    <a:lnL w="19050" cap="flat" cmpd="sng" algn="ctr">
                      <a:solidFill>
                        <a:srgbClr val="228F92"/>
                      </a:solidFill>
                      <a:prstDash val="solid"/>
                      <a:round/>
                      <a:headEnd type="none" w="med" len="med"/>
                      <a:tailEnd type="none" w="med" len="med"/>
                    </a:lnL>
                    <a:lnR w="19050" cap="flat" cmpd="sng" algn="ctr">
                      <a:solidFill>
                        <a:srgbClr val="228F92"/>
                      </a:solidFill>
                      <a:prstDash val="solid"/>
                      <a:round/>
                      <a:headEnd type="none" w="med" len="med"/>
                      <a:tailEnd type="none" w="med" len="med"/>
                    </a:lnR>
                    <a:lnT w="19050" cap="flat" cmpd="sng" algn="ctr">
                      <a:solidFill>
                        <a:srgbClr val="228F92"/>
                      </a:solidFill>
                      <a:prstDash val="solid"/>
                      <a:round/>
                      <a:headEnd type="none" w="med" len="med"/>
                      <a:tailEnd type="none" w="med" len="med"/>
                    </a:lnT>
                    <a:lnB w="19050" cap="flat" cmpd="sng" algn="ctr">
                      <a:solidFill>
                        <a:srgbClr val="228F92"/>
                      </a:solidFill>
                      <a:prstDash val="solid"/>
                      <a:round/>
                      <a:headEnd type="none" w="med" len="med"/>
                      <a:tailEnd type="none" w="med" len="med"/>
                    </a:lnB>
                    <a:solidFill>
                      <a:schemeClr val="bg1"/>
                    </a:solidFill>
                  </a:tcPr>
                </a:tc>
                <a:extLst>
                  <a:ext uri="{0D108BD9-81ED-4DB2-BD59-A6C34878D82A}">
                    <a16:rowId xmlns:a16="http://schemas.microsoft.com/office/drawing/2014/main" xmlns="" val="3185536820"/>
                  </a:ext>
                </a:extLst>
              </a:tr>
            </a:tbl>
          </a:graphicData>
        </a:graphic>
      </p:graphicFrame>
      <p:graphicFrame>
        <p:nvGraphicFramePr>
          <p:cNvPr id="10" name="Table 9">
            <a:extLst>
              <a:ext uri="{FF2B5EF4-FFF2-40B4-BE49-F238E27FC236}">
                <a16:creationId xmlns:a16="http://schemas.microsoft.com/office/drawing/2014/main" xmlns="" id="{A60477A3-140C-4570-8819-8036E68F7970}"/>
              </a:ext>
            </a:extLst>
          </p:cNvPr>
          <p:cNvGraphicFramePr>
            <a:graphicFrameLocks noGrp="1"/>
          </p:cNvGraphicFramePr>
          <p:nvPr>
            <p:extLst>
              <p:ext uri="{D42A27DB-BD31-4B8C-83A1-F6EECF244321}">
                <p14:modId xmlns:p14="http://schemas.microsoft.com/office/powerpoint/2010/main" val="3407247785"/>
              </p:ext>
            </p:extLst>
          </p:nvPr>
        </p:nvGraphicFramePr>
        <p:xfrm>
          <a:off x="749650" y="4094349"/>
          <a:ext cx="7647730" cy="1922217"/>
        </p:xfrm>
        <a:graphic>
          <a:graphicData uri="http://schemas.openxmlformats.org/drawingml/2006/table">
            <a:tbl>
              <a:tblPr firstRow="1" bandRow="1">
                <a:tableStyleId>{5C22544A-7EE6-4342-B048-85BDC9FD1C3A}</a:tableStyleId>
              </a:tblPr>
              <a:tblGrid>
                <a:gridCol w="3823865">
                  <a:extLst>
                    <a:ext uri="{9D8B030D-6E8A-4147-A177-3AD203B41FA5}">
                      <a16:colId xmlns:a16="http://schemas.microsoft.com/office/drawing/2014/main" xmlns="" val="2976099565"/>
                    </a:ext>
                  </a:extLst>
                </a:gridCol>
                <a:gridCol w="3823865">
                  <a:extLst>
                    <a:ext uri="{9D8B030D-6E8A-4147-A177-3AD203B41FA5}">
                      <a16:colId xmlns:a16="http://schemas.microsoft.com/office/drawing/2014/main" xmlns="" val="1775039875"/>
                    </a:ext>
                  </a:extLst>
                </a:gridCol>
              </a:tblGrid>
              <a:tr h="385140">
                <a:tc gridSpan="2">
                  <a:txBody>
                    <a:bodyPr/>
                    <a:lstStyle/>
                    <a:p>
                      <a:pPr algn="ctr">
                        <a:lnSpc>
                          <a:spcPct val="107000"/>
                        </a:lnSpc>
                        <a:spcAft>
                          <a:spcPts val="0"/>
                        </a:spcAft>
                      </a:pPr>
                      <a:r>
                        <a:rPr lang="en-GB" sz="1800" dirty="0">
                          <a:solidFill>
                            <a:schemeClr val="tx1"/>
                          </a:solidFill>
                          <a:effectLst/>
                          <a:latin typeface="+mn-lt"/>
                          <a:ea typeface="Calibri" panose="020F0502020204030204" pitchFamily="34" charset="0"/>
                          <a:cs typeface="Calibri" panose="020F0502020204030204" pitchFamily="34" charset="0"/>
                        </a:rPr>
                        <a:t>C</a:t>
                      </a:r>
                    </a:p>
                  </a:txBody>
                  <a:tcPr marL="68580" marR="68580" marT="0" marB="0" anchor="ctr">
                    <a:lnL w="19050" cap="flat" cmpd="sng" algn="ctr">
                      <a:solidFill>
                        <a:srgbClr val="EC74A8"/>
                      </a:solidFill>
                      <a:prstDash val="solid"/>
                      <a:round/>
                      <a:headEnd type="none" w="med" len="med"/>
                      <a:tailEnd type="none" w="med" len="med"/>
                    </a:lnL>
                    <a:lnR w="19050" cap="flat" cmpd="sng" algn="ctr">
                      <a:solidFill>
                        <a:srgbClr val="EC74A8"/>
                      </a:solidFill>
                      <a:prstDash val="solid"/>
                      <a:round/>
                      <a:headEnd type="none" w="med" len="med"/>
                      <a:tailEnd type="none" w="med" len="med"/>
                    </a:lnR>
                    <a:lnT w="19050" cap="flat" cmpd="sng" algn="ctr">
                      <a:solidFill>
                        <a:srgbClr val="EC74A8"/>
                      </a:solidFill>
                      <a:prstDash val="solid"/>
                      <a:round/>
                      <a:headEnd type="none" w="med" len="med"/>
                      <a:tailEnd type="none" w="med" len="med"/>
                    </a:lnT>
                    <a:lnB w="19050" cap="flat" cmpd="sng" algn="ctr">
                      <a:solidFill>
                        <a:srgbClr val="EC74A8"/>
                      </a:solidFill>
                      <a:prstDash val="solid"/>
                      <a:round/>
                      <a:headEnd type="none" w="med" len="med"/>
                      <a:tailEnd type="none" w="med" len="med"/>
                    </a:lnB>
                    <a:solidFill>
                      <a:schemeClr val="bg1"/>
                    </a:solidFill>
                  </a:tcPr>
                </a:tc>
                <a:tc hMerge="1">
                  <a:txBody>
                    <a:bodyPr/>
                    <a:lstStyle/>
                    <a:p>
                      <a:pPr algn="ctr">
                        <a:lnSpc>
                          <a:spcPct val="107000"/>
                        </a:lnSpc>
                        <a:spcAft>
                          <a:spcPts val="0"/>
                        </a:spcAft>
                      </a:pPr>
                      <a:endParaRPr lang="en-GB" sz="1100" dirty="0">
                        <a:solidFill>
                          <a:schemeClr val="tx1"/>
                        </a:solidFill>
                        <a:effectLst/>
                        <a:latin typeface="+mn-lt"/>
                        <a:ea typeface="Calibri" panose="020F0502020204030204" pitchFamily="34" charset="0"/>
                        <a:cs typeface="Calibri" panose="020F0502020204030204" pitchFamily="34" charset="0"/>
                      </a:endParaRPr>
                    </a:p>
                  </a:txBody>
                  <a:tcPr marL="68580" marR="68580" marT="0" marB="0" anchor="ctr">
                    <a:lnL w="19050" cap="flat" cmpd="sng" algn="ctr">
                      <a:solidFill>
                        <a:srgbClr val="EC74A8"/>
                      </a:solidFill>
                      <a:prstDash val="solid"/>
                      <a:round/>
                      <a:headEnd type="none" w="med" len="med"/>
                      <a:tailEnd type="none" w="med" len="med"/>
                    </a:lnL>
                    <a:lnR w="19050" cap="flat" cmpd="sng" algn="ctr">
                      <a:solidFill>
                        <a:srgbClr val="EC74A8"/>
                      </a:solidFill>
                      <a:prstDash val="solid"/>
                      <a:round/>
                      <a:headEnd type="none" w="med" len="med"/>
                      <a:tailEnd type="none" w="med" len="med"/>
                    </a:lnR>
                    <a:lnT w="19050" cap="flat" cmpd="sng" algn="ctr">
                      <a:solidFill>
                        <a:srgbClr val="EC74A8"/>
                      </a:solidFill>
                      <a:prstDash val="solid"/>
                      <a:round/>
                      <a:headEnd type="none" w="med" len="med"/>
                      <a:tailEnd type="none" w="med" len="med"/>
                    </a:lnT>
                    <a:lnB w="19050" cap="flat" cmpd="sng" algn="ctr">
                      <a:solidFill>
                        <a:srgbClr val="EC74A8"/>
                      </a:solidFill>
                      <a:prstDash val="solid"/>
                      <a:round/>
                      <a:headEnd type="none" w="med" len="med"/>
                      <a:tailEnd type="none" w="med" len="med"/>
                    </a:lnB>
                    <a:solidFill>
                      <a:schemeClr val="bg1"/>
                    </a:solidFill>
                  </a:tcPr>
                </a:tc>
                <a:extLst>
                  <a:ext uri="{0D108BD9-81ED-4DB2-BD59-A6C34878D82A}">
                    <a16:rowId xmlns:a16="http://schemas.microsoft.com/office/drawing/2014/main" xmlns="" val="554830800"/>
                  </a:ext>
                </a:extLst>
              </a:tr>
              <a:tr h="512359">
                <a:tc>
                  <a:txBody>
                    <a:bodyPr/>
                    <a:lstStyle/>
                    <a:p>
                      <a:pPr algn="l">
                        <a:lnSpc>
                          <a:spcPct val="107000"/>
                        </a:lnSpc>
                        <a:spcAft>
                          <a:spcPts val="0"/>
                        </a:spcAft>
                      </a:pPr>
                      <a:r>
                        <a:rPr lang="en-GB" sz="1800" dirty="0">
                          <a:solidFill>
                            <a:srgbClr val="000000"/>
                          </a:solidFill>
                          <a:effectLst/>
                          <a:latin typeface="+mn-lt"/>
                          <a:ea typeface="Calibri" panose="020F0502020204030204" pitchFamily="34" charset="0"/>
                          <a:cs typeface="Calibri" panose="020F0502020204030204" pitchFamily="34" charset="0"/>
                        </a:rPr>
                        <a:t>10</a:t>
                      </a:r>
                      <a:endParaRPr lang="en-GB" sz="1800" dirty="0">
                        <a:solidFill>
                          <a:srgbClr val="00B050"/>
                        </a:solidFill>
                        <a:effectLst/>
                        <a:latin typeface="+mn-lt"/>
                        <a:ea typeface="Calibri" panose="020F0502020204030204" pitchFamily="34" charset="0"/>
                        <a:cs typeface="Calibri" panose="020F0502020204030204" pitchFamily="34" charset="0"/>
                      </a:endParaRPr>
                    </a:p>
                  </a:txBody>
                  <a:tcPr marL="68580" marR="68580" marT="0" marB="0" anchor="ctr">
                    <a:lnL w="19050" cap="flat" cmpd="sng" algn="ctr">
                      <a:solidFill>
                        <a:srgbClr val="EC74A8"/>
                      </a:solidFill>
                      <a:prstDash val="solid"/>
                      <a:round/>
                      <a:headEnd type="none" w="med" len="med"/>
                      <a:tailEnd type="none" w="med" len="med"/>
                    </a:lnL>
                    <a:lnR w="19050" cap="flat" cmpd="sng" algn="ctr">
                      <a:solidFill>
                        <a:srgbClr val="EC74A8"/>
                      </a:solidFill>
                      <a:prstDash val="solid"/>
                      <a:round/>
                      <a:headEnd type="none" w="med" len="med"/>
                      <a:tailEnd type="none" w="med" len="med"/>
                    </a:lnR>
                    <a:lnT w="19050" cap="flat" cmpd="sng" algn="ctr">
                      <a:solidFill>
                        <a:srgbClr val="EC74A8"/>
                      </a:solidFill>
                      <a:prstDash val="solid"/>
                      <a:round/>
                      <a:headEnd type="none" w="med" len="med"/>
                      <a:tailEnd type="none" w="med" len="med"/>
                    </a:lnT>
                    <a:lnB w="19050" cap="flat" cmpd="sng" algn="ctr">
                      <a:solidFill>
                        <a:srgbClr val="EC74A8"/>
                      </a:solidFill>
                      <a:prstDash val="solid"/>
                      <a:round/>
                      <a:headEnd type="none" w="med" len="med"/>
                      <a:tailEnd type="none" w="med" len="med"/>
                    </a:lnB>
                    <a:solidFill>
                      <a:schemeClr val="bg1"/>
                    </a:solidFill>
                  </a:tcPr>
                </a:tc>
                <a:tc>
                  <a:txBody>
                    <a:bodyPr/>
                    <a:lstStyle/>
                    <a:p>
                      <a:pPr algn="l">
                        <a:lnSpc>
                          <a:spcPct val="107000"/>
                        </a:lnSpc>
                        <a:spcAft>
                          <a:spcPts val="0"/>
                        </a:spcAft>
                      </a:pPr>
                      <a:r>
                        <a:rPr lang="en-GB" sz="1800" dirty="0">
                          <a:solidFill>
                            <a:srgbClr val="000000"/>
                          </a:solidFill>
                          <a:effectLst/>
                          <a:latin typeface="+mn-lt"/>
                          <a:ea typeface="Calibri" panose="020F0502020204030204" pitchFamily="34" charset="0"/>
                          <a:cs typeface="Calibri" panose="020F0502020204030204" pitchFamily="34" charset="0"/>
                        </a:rPr>
                        <a:t>500</a:t>
                      </a:r>
                      <a:endParaRPr lang="en-GB" sz="1800" dirty="0">
                        <a:solidFill>
                          <a:srgbClr val="00B050"/>
                        </a:solidFill>
                        <a:effectLst/>
                        <a:latin typeface="+mn-lt"/>
                        <a:ea typeface="Calibri" panose="020F0502020204030204" pitchFamily="34" charset="0"/>
                        <a:cs typeface="Calibri" panose="020F0502020204030204" pitchFamily="34" charset="0"/>
                      </a:endParaRPr>
                    </a:p>
                  </a:txBody>
                  <a:tcPr marL="68580" marR="68580" marT="0" marB="0" anchor="ctr">
                    <a:lnL w="19050" cap="flat" cmpd="sng" algn="ctr">
                      <a:solidFill>
                        <a:srgbClr val="EC74A8"/>
                      </a:solidFill>
                      <a:prstDash val="solid"/>
                      <a:round/>
                      <a:headEnd type="none" w="med" len="med"/>
                      <a:tailEnd type="none" w="med" len="med"/>
                    </a:lnL>
                    <a:lnR w="19050" cap="flat" cmpd="sng" algn="ctr">
                      <a:solidFill>
                        <a:srgbClr val="EC74A8"/>
                      </a:solidFill>
                      <a:prstDash val="solid"/>
                      <a:round/>
                      <a:headEnd type="none" w="med" len="med"/>
                      <a:tailEnd type="none" w="med" len="med"/>
                    </a:lnR>
                    <a:lnT w="19050" cap="flat" cmpd="sng" algn="ctr">
                      <a:solidFill>
                        <a:srgbClr val="EC74A8"/>
                      </a:solidFill>
                      <a:prstDash val="solid"/>
                      <a:round/>
                      <a:headEnd type="none" w="med" len="med"/>
                      <a:tailEnd type="none" w="med" len="med"/>
                    </a:lnT>
                    <a:lnB w="19050" cap="flat" cmpd="sng" algn="ctr">
                      <a:solidFill>
                        <a:srgbClr val="EC74A8"/>
                      </a:solidFill>
                      <a:prstDash val="solid"/>
                      <a:round/>
                      <a:headEnd type="none" w="med" len="med"/>
                      <a:tailEnd type="none" w="med" len="med"/>
                    </a:lnB>
                    <a:solidFill>
                      <a:schemeClr val="bg1"/>
                    </a:solidFill>
                  </a:tcPr>
                </a:tc>
                <a:extLst>
                  <a:ext uri="{0D108BD9-81ED-4DB2-BD59-A6C34878D82A}">
                    <a16:rowId xmlns:a16="http://schemas.microsoft.com/office/drawing/2014/main" xmlns="" val="1900912368"/>
                  </a:ext>
                </a:extLst>
              </a:tr>
              <a:tr h="512359">
                <a:tc>
                  <a:txBody>
                    <a:bodyPr/>
                    <a:lstStyle/>
                    <a:p>
                      <a:pPr algn="l">
                        <a:lnSpc>
                          <a:spcPct val="107000"/>
                        </a:lnSpc>
                        <a:spcAft>
                          <a:spcPts val="0"/>
                        </a:spcAft>
                      </a:pPr>
                      <a:r>
                        <a:rPr lang="en-GB" sz="1800" dirty="0">
                          <a:solidFill>
                            <a:srgbClr val="000000"/>
                          </a:solidFill>
                          <a:effectLst/>
                          <a:latin typeface="+mn-lt"/>
                          <a:ea typeface="Calibri" panose="020F0502020204030204" pitchFamily="34" charset="0"/>
                          <a:cs typeface="Calibri" panose="020F0502020204030204" pitchFamily="34" charset="0"/>
                        </a:rPr>
                        <a:t>1200</a:t>
                      </a:r>
                      <a:endParaRPr lang="en-GB" sz="1800" dirty="0">
                        <a:solidFill>
                          <a:srgbClr val="00B050"/>
                        </a:solidFill>
                        <a:effectLst/>
                        <a:latin typeface="+mn-lt"/>
                        <a:ea typeface="Calibri" panose="020F0502020204030204" pitchFamily="34" charset="0"/>
                        <a:cs typeface="Calibri" panose="020F0502020204030204" pitchFamily="34" charset="0"/>
                      </a:endParaRPr>
                    </a:p>
                  </a:txBody>
                  <a:tcPr marL="68580" marR="68580" marT="0" marB="0" anchor="ctr">
                    <a:lnL w="19050" cap="flat" cmpd="sng" algn="ctr">
                      <a:solidFill>
                        <a:srgbClr val="EC74A8"/>
                      </a:solidFill>
                      <a:prstDash val="solid"/>
                      <a:round/>
                      <a:headEnd type="none" w="med" len="med"/>
                      <a:tailEnd type="none" w="med" len="med"/>
                    </a:lnL>
                    <a:lnR w="19050" cap="flat" cmpd="sng" algn="ctr">
                      <a:solidFill>
                        <a:srgbClr val="EC74A8"/>
                      </a:solidFill>
                      <a:prstDash val="solid"/>
                      <a:round/>
                      <a:headEnd type="none" w="med" len="med"/>
                      <a:tailEnd type="none" w="med" len="med"/>
                    </a:lnR>
                    <a:lnT w="19050" cap="flat" cmpd="sng" algn="ctr">
                      <a:solidFill>
                        <a:srgbClr val="EC74A8"/>
                      </a:solidFill>
                      <a:prstDash val="solid"/>
                      <a:round/>
                      <a:headEnd type="none" w="med" len="med"/>
                      <a:tailEnd type="none" w="med" len="med"/>
                    </a:lnT>
                    <a:lnB w="19050" cap="flat" cmpd="sng" algn="ctr">
                      <a:solidFill>
                        <a:srgbClr val="EC74A8"/>
                      </a:solidFill>
                      <a:prstDash val="solid"/>
                      <a:round/>
                      <a:headEnd type="none" w="med" len="med"/>
                      <a:tailEnd type="none" w="med" len="med"/>
                    </a:lnB>
                    <a:solidFill>
                      <a:schemeClr val="bg1"/>
                    </a:solidFill>
                  </a:tcPr>
                </a:tc>
                <a:tc>
                  <a:txBody>
                    <a:bodyPr/>
                    <a:lstStyle/>
                    <a:p>
                      <a:pPr algn="l">
                        <a:lnSpc>
                          <a:spcPct val="107000"/>
                        </a:lnSpc>
                        <a:spcAft>
                          <a:spcPts val="0"/>
                        </a:spcAft>
                      </a:pPr>
                      <a:r>
                        <a:rPr lang="en-GB" sz="1800" kern="1200" dirty="0">
                          <a:solidFill>
                            <a:schemeClr val="tx1"/>
                          </a:solidFill>
                          <a:effectLst/>
                          <a:latin typeface="+mn-lt"/>
                          <a:ea typeface="Calibri" panose="020F0502020204030204" pitchFamily="34" charset="0"/>
                          <a:cs typeface="Calibri" panose="020F0502020204030204" pitchFamily="34" charset="0"/>
                        </a:rPr>
                        <a:t>3700 </a:t>
                      </a:r>
                      <a:endParaRPr lang="en-GB" sz="1800" kern="1200" dirty="0">
                        <a:solidFill>
                          <a:srgbClr val="00B050"/>
                        </a:solidFill>
                        <a:effectLst/>
                        <a:latin typeface="+mn-lt"/>
                        <a:ea typeface="Calibri" panose="020F0502020204030204" pitchFamily="34" charset="0"/>
                        <a:cs typeface="Calibri" panose="020F0502020204030204" pitchFamily="34" charset="0"/>
                      </a:endParaRPr>
                    </a:p>
                  </a:txBody>
                  <a:tcPr marL="68580" marR="68580" marT="0" marB="0" anchor="ctr">
                    <a:lnL w="19050" cap="flat" cmpd="sng" algn="ctr">
                      <a:solidFill>
                        <a:srgbClr val="EC74A8"/>
                      </a:solidFill>
                      <a:prstDash val="solid"/>
                      <a:round/>
                      <a:headEnd type="none" w="med" len="med"/>
                      <a:tailEnd type="none" w="med" len="med"/>
                    </a:lnL>
                    <a:lnR w="19050" cap="flat" cmpd="sng" algn="ctr">
                      <a:solidFill>
                        <a:srgbClr val="EC74A8"/>
                      </a:solidFill>
                      <a:prstDash val="solid"/>
                      <a:round/>
                      <a:headEnd type="none" w="med" len="med"/>
                      <a:tailEnd type="none" w="med" len="med"/>
                    </a:lnR>
                    <a:lnT w="19050" cap="flat" cmpd="sng" algn="ctr">
                      <a:solidFill>
                        <a:srgbClr val="EC74A8"/>
                      </a:solidFill>
                      <a:prstDash val="solid"/>
                      <a:round/>
                      <a:headEnd type="none" w="med" len="med"/>
                      <a:tailEnd type="none" w="med" len="med"/>
                    </a:lnT>
                    <a:lnB w="19050" cap="flat" cmpd="sng" algn="ctr">
                      <a:solidFill>
                        <a:srgbClr val="EC74A8"/>
                      </a:solidFill>
                      <a:prstDash val="solid"/>
                      <a:round/>
                      <a:headEnd type="none" w="med" len="med"/>
                      <a:tailEnd type="none" w="med" len="med"/>
                    </a:lnB>
                    <a:solidFill>
                      <a:schemeClr val="bg1"/>
                    </a:solidFill>
                  </a:tcPr>
                </a:tc>
                <a:extLst>
                  <a:ext uri="{0D108BD9-81ED-4DB2-BD59-A6C34878D82A}">
                    <a16:rowId xmlns:a16="http://schemas.microsoft.com/office/drawing/2014/main" xmlns="" val="3622008344"/>
                  </a:ext>
                </a:extLst>
              </a:tr>
              <a:tr h="512359">
                <a:tc gridSpan="2">
                  <a:txBody>
                    <a:bodyPr/>
                    <a:lstStyle/>
                    <a:p>
                      <a:pPr algn="l">
                        <a:lnSpc>
                          <a:spcPct val="107000"/>
                        </a:lnSpc>
                        <a:spcAft>
                          <a:spcPts val="0"/>
                        </a:spcAft>
                      </a:pPr>
                      <a:r>
                        <a:rPr lang="en-GB" sz="1800" kern="1200" dirty="0">
                          <a:solidFill>
                            <a:schemeClr val="tx1"/>
                          </a:solidFill>
                          <a:effectLst/>
                          <a:latin typeface="+mn-lt"/>
                          <a:ea typeface="Calibri" panose="020F0502020204030204" pitchFamily="34" charset="0"/>
                          <a:cs typeface="Calibri" panose="020F0502020204030204" pitchFamily="34" charset="0"/>
                        </a:rPr>
                        <a:t>      A number between 500 - 800</a:t>
                      </a:r>
                      <a:endParaRPr lang="en-GB" sz="1800" kern="1200" dirty="0">
                        <a:solidFill>
                          <a:srgbClr val="00B050"/>
                        </a:solidFill>
                        <a:effectLst/>
                        <a:latin typeface="+mn-lt"/>
                        <a:ea typeface="Calibri" panose="020F0502020204030204" pitchFamily="34" charset="0"/>
                        <a:cs typeface="Calibri" panose="020F0502020204030204" pitchFamily="34" charset="0"/>
                      </a:endParaRPr>
                    </a:p>
                  </a:txBody>
                  <a:tcPr marL="68580" marR="68580" marT="0" marB="0" anchor="ctr">
                    <a:lnL w="19050" cap="flat" cmpd="sng" algn="ctr">
                      <a:solidFill>
                        <a:srgbClr val="EC74A8"/>
                      </a:solidFill>
                      <a:prstDash val="solid"/>
                      <a:round/>
                      <a:headEnd type="none" w="med" len="med"/>
                      <a:tailEnd type="none" w="med" len="med"/>
                    </a:lnL>
                    <a:lnR w="19050" cap="flat" cmpd="sng" algn="ctr">
                      <a:solidFill>
                        <a:srgbClr val="EC74A8"/>
                      </a:solidFill>
                      <a:prstDash val="solid"/>
                      <a:round/>
                      <a:headEnd type="none" w="med" len="med"/>
                      <a:tailEnd type="none" w="med" len="med"/>
                    </a:lnR>
                    <a:lnT w="19050" cap="flat" cmpd="sng" algn="ctr">
                      <a:solidFill>
                        <a:srgbClr val="EC74A8"/>
                      </a:solidFill>
                      <a:prstDash val="solid"/>
                      <a:round/>
                      <a:headEnd type="none" w="med" len="med"/>
                      <a:tailEnd type="none" w="med" len="med"/>
                    </a:lnT>
                    <a:lnB w="19050" cap="flat" cmpd="sng" algn="ctr">
                      <a:solidFill>
                        <a:srgbClr val="EC74A8"/>
                      </a:solidFill>
                      <a:prstDash val="solid"/>
                      <a:round/>
                      <a:headEnd type="none" w="med" len="med"/>
                      <a:tailEnd type="none" w="med" len="med"/>
                    </a:lnB>
                    <a:solidFill>
                      <a:schemeClr val="bg1"/>
                    </a:solidFill>
                  </a:tcPr>
                </a:tc>
                <a:tc hMerge="1">
                  <a:txBody>
                    <a:bodyPr/>
                    <a:lstStyle/>
                    <a:p>
                      <a:pPr algn="ctr">
                        <a:lnSpc>
                          <a:spcPct val="107000"/>
                        </a:lnSpc>
                        <a:spcAft>
                          <a:spcPts val="0"/>
                        </a:spcAft>
                      </a:pPr>
                      <a:endParaRPr lang="en-GB" sz="1800" kern="1200" dirty="0">
                        <a:solidFill>
                          <a:srgbClr val="000000"/>
                        </a:solidFill>
                        <a:effectLst/>
                        <a:latin typeface="+mn-lt"/>
                        <a:ea typeface="Calibri" panose="020F0502020204030204" pitchFamily="34" charset="0"/>
                        <a:cs typeface="Calibri" panose="020F0502020204030204" pitchFamily="34" charset="0"/>
                      </a:endParaRPr>
                    </a:p>
                  </a:txBody>
                  <a:tcPr marL="68580" marR="68580" marT="0" marB="0" anchor="ctr">
                    <a:lnL w="19050" cap="flat" cmpd="sng" algn="ctr">
                      <a:solidFill>
                        <a:srgbClr val="EC74A8"/>
                      </a:solidFill>
                      <a:prstDash val="solid"/>
                      <a:round/>
                      <a:headEnd type="none" w="med" len="med"/>
                      <a:tailEnd type="none" w="med" len="med"/>
                    </a:lnL>
                    <a:lnR w="19050" cap="flat" cmpd="sng" algn="ctr">
                      <a:solidFill>
                        <a:srgbClr val="EC74A8"/>
                      </a:solidFill>
                      <a:prstDash val="solid"/>
                      <a:round/>
                      <a:headEnd type="none" w="med" len="med"/>
                      <a:tailEnd type="none" w="med" len="med"/>
                    </a:lnR>
                    <a:lnT w="19050" cap="flat" cmpd="sng" algn="ctr">
                      <a:solidFill>
                        <a:srgbClr val="EC74A8"/>
                      </a:solidFill>
                      <a:prstDash val="solid"/>
                      <a:round/>
                      <a:headEnd type="none" w="med" len="med"/>
                      <a:tailEnd type="none" w="med" len="med"/>
                    </a:lnT>
                    <a:lnB w="19050" cap="flat" cmpd="sng" algn="ctr">
                      <a:solidFill>
                        <a:srgbClr val="EC74A8"/>
                      </a:solidFill>
                      <a:prstDash val="solid"/>
                      <a:round/>
                      <a:headEnd type="none" w="med" len="med"/>
                      <a:tailEnd type="none" w="med" len="med"/>
                    </a:lnB>
                    <a:solidFill>
                      <a:schemeClr val="bg1"/>
                    </a:solidFill>
                  </a:tcPr>
                </a:tc>
                <a:extLst>
                  <a:ext uri="{0D108BD9-81ED-4DB2-BD59-A6C34878D82A}">
                    <a16:rowId xmlns:a16="http://schemas.microsoft.com/office/drawing/2014/main" xmlns="" val="3462044330"/>
                  </a:ext>
                </a:extLst>
              </a:tr>
            </a:tbl>
          </a:graphicData>
        </a:graphic>
      </p:graphicFrame>
      <p:sp>
        <p:nvSpPr>
          <p:cNvPr id="4" name="Rectangle 3">
            <a:extLst>
              <a:ext uri="{FF2B5EF4-FFF2-40B4-BE49-F238E27FC236}">
                <a16:creationId xmlns:a16="http://schemas.microsoft.com/office/drawing/2014/main" xmlns="" id="{F77444E0-3804-4079-96A0-57D050A497E4}"/>
              </a:ext>
            </a:extLst>
          </p:cNvPr>
          <p:cNvSpPr/>
          <p:nvPr/>
        </p:nvSpPr>
        <p:spPr>
          <a:xfrm>
            <a:off x="1037019" y="4544628"/>
            <a:ext cx="2746265" cy="369332"/>
          </a:xfrm>
          <a:prstGeom prst="rect">
            <a:avLst/>
          </a:prstGeom>
        </p:spPr>
        <p:txBody>
          <a:bodyPr wrap="none">
            <a:spAutoFit/>
          </a:bodyPr>
          <a:lstStyle/>
          <a:p>
            <a:r>
              <a:rPr lang="en-GB" b="1" dirty="0">
                <a:solidFill>
                  <a:srgbClr val="87BD31"/>
                </a:solidFill>
                <a:ea typeface="Calibri" panose="020F0502020204030204" pitchFamily="34" charset="0"/>
                <a:cs typeface="Calibri" panose="020F0502020204030204" pitchFamily="34" charset="0"/>
              </a:rPr>
              <a:t>(1% of 300 + 1% of 700)</a:t>
            </a:r>
            <a:endParaRPr lang="en-GB" b="1" dirty="0">
              <a:solidFill>
                <a:srgbClr val="87BD31"/>
              </a:solidFill>
            </a:endParaRPr>
          </a:p>
        </p:txBody>
      </p:sp>
      <p:sp>
        <p:nvSpPr>
          <p:cNvPr id="12" name="Rectangle 11">
            <a:extLst>
              <a:ext uri="{FF2B5EF4-FFF2-40B4-BE49-F238E27FC236}">
                <a16:creationId xmlns:a16="http://schemas.microsoft.com/office/drawing/2014/main" xmlns="" id="{F339095D-7DF6-4B65-A201-57A9318DF069}"/>
              </a:ext>
            </a:extLst>
          </p:cNvPr>
          <p:cNvSpPr/>
          <p:nvPr/>
        </p:nvSpPr>
        <p:spPr>
          <a:xfrm>
            <a:off x="1322245" y="5055457"/>
            <a:ext cx="3190297" cy="369332"/>
          </a:xfrm>
          <a:prstGeom prst="rect">
            <a:avLst/>
          </a:prstGeom>
        </p:spPr>
        <p:txBody>
          <a:bodyPr wrap="none">
            <a:spAutoFit/>
          </a:bodyPr>
          <a:lstStyle/>
          <a:p>
            <a:r>
              <a:rPr lang="en-GB" b="1" dirty="0">
                <a:solidFill>
                  <a:srgbClr val="87BD31"/>
                </a:solidFill>
                <a:ea typeface="Calibri" panose="020F0502020204030204" pitchFamily="34" charset="0"/>
                <a:cs typeface="Calibri" panose="020F0502020204030204" pitchFamily="34" charset="0"/>
              </a:rPr>
              <a:t>(25% of 4500 + 25% of 300)</a:t>
            </a:r>
            <a:endParaRPr lang="en-GB" b="1" dirty="0">
              <a:solidFill>
                <a:srgbClr val="87BD31"/>
              </a:solidFill>
            </a:endParaRPr>
          </a:p>
        </p:txBody>
      </p:sp>
      <p:sp>
        <p:nvSpPr>
          <p:cNvPr id="13" name="Rectangle 12">
            <a:extLst>
              <a:ext uri="{FF2B5EF4-FFF2-40B4-BE49-F238E27FC236}">
                <a16:creationId xmlns:a16="http://schemas.microsoft.com/office/drawing/2014/main" xmlns="" id="{BFBA1ACB-7926-417E-A064-2E94FD2A073C}"/>
              </a:ext>
            </a:extLst>
          </p:cNvPr>
          <p:cNvSpPr/>
          <p:nvPr/>
        </p:nvSpPr>
        <p:spPr>
          <a:xfrm>
            <a:off x="5030006" y="4544628"/>
            <a:ext cx="3098925" cy="369332"/>
          </a:xfrm>
          <a:prstGeom prst="rect">
            <a:avLst/>
          </a:prstGeom>
        </p:spPr>
        <p:txBody>
          <a:bodyPr wrap="none">
            <a:spAutoFit/>
          </a:bodyPr>
          <a:lstStyle/>
          <a:p>
            <a:r>
              <a:rPr lang="en-GB" b="1" dirty="0">
                <a:solidFill>
                  <a:srgbClr val="87BD31"/>
                </a:solidFill>
                <a:ea typeface="Calibri" panose="020F0502020204030204" pitchFamily="34" charset="0"/>
                <a:cs typeface="Calibri" panose="020F0502020204030204" pitchFamily="34" charset="0"/>
              </a:rPr>
              <a:t>(50% of 300 + 50% of 700)</a:t>
            </a:r>
            <a:endParaRPr lang="en-GB" b="1" dirty="0">
              <a:solidFill>
                <a:srgbClr val="87BD31"/>
              </a:solidFill>
            </a:endParaRPr>
          </a:p>
        </p:txBody>
      </p:sp>
      <p:sp>
        <p:nvSpPr>
          <p:cNvPr id="14" name="Rectangle 13">
            <a:extLst>
              <a:ext uri="{FF2B5EF4-FFF2-40B4-BE49-F238E27FC236}">
                <a16:creationId xmlns:a16="http://schemas.microsoft.com/office/drawing/2014/main" xmlns="" id="{40B4D2AE-CA05-455D-B7C5-16335A212E78}"/>
              </a:ext>
            </a:extLst>
          </p:cNvPr>
          <p:cNvSpPr/>
          <p:nvPr/>
        </p:nvSpPr>
        <p:spPr>
          <a:xfrm>
            <a:off x="5097118" y="5055457"/>
            <a:ext cx="3366627" cy="369332"/>
          </a:xfrm>
          <a:prstGeom prst="rect">
            <a:avLst/>
          </a:prstGeom>
        </p:spPr>
        <p:txBody>
          <a:bodyPr wrap="none">
            <a:spAutoFit/>
          </a:bodyPr>
          <a:lstStyle/>
          <a:p>
            <a:r>
              <a:rPr lang="en-GB" b="1" dirty="0">
                <a:solidFill>
                  <a:srgbClr val="87BD31"/>
                </a:solidFill>
                <a:ea typeface="Calibri" panose="020F0502020204030204" pitchFamily="34" charset="0"/>
                <a:cs typeface="Calibri" panose="020F0502020204030204" pitchFamily="34" charset="0"/>
              </a:rPr>
              <a:t>(50% of 6800 + 10% of 3000)</a:t>
            </a:r>
            <a:endParaRPr lang="en-GB" b="1" dirty="0">
              <a:solidFill>
                <a:srgbClr val="87BD31"/>
              </a:solidFill>
            </a:endParaRPr>
          </a:p>
        </p:txBody>
      </p:sp>
      <p:sp>
        <p:nvSpPr>
          <p:cNvPr id="16" name="Rectangle 15">
            <a:extLst>
              <a:ext uri="{FF2B5EF4-FFF2-40B4-BE49-F238E27FC236}">
                <a16:creationId xmlns:a16="http://schemas.microsoft.com/office/drawing/2014/main" xmlns="" id="{2A3E1408-2769-4A73-9516-48012741734C}"/>
              </a:ext>
            </a:extLst>
          </p:cNvPr>
          <p:cNvSpPr/>
          <p:nvPr/>
        </p:nvSpPr>
        <p:spPr>
          <a:xfrm>
            <a:off x="4260815" y="5566286"/>
            <a:ext cx="3733714" cy="369332"/>
          </a:xfrm>
          <a:prstGeom prst="rect">
            <a:avLst/>
          </a:prstGeom>
        </p:spPr>
        <p:txBody>
          <a:bodyPr wrap="none">
            <a:spAutoFit/>
          </a:bodyPr>
          <a:lstStyle/>
          <a:p>
            <a:r>
              <a:rPr lang="en-GB" b="1" dirty="0">
                <a:solidFill>
                  <a:srgbClr val="87BD31"/>
                </a:solidFill>
                <a:ea typeface="Calibri" panose="020F0502020204030204" pitchFamily="34" charset="0"/>
                <a:cs typeface="Calibri" panose="020F0502020204030204" pitchFamily="34" charset="0"/>
              </a:rPr>
              <a:t>(25% of 680 + 50% of 700 = 520)</a:t>
            </a:r>
            <a:endParaRPr lang="en-GB" b="1" dirty="0">
              <a:solidFill>
                <a:srgbClr val="87BD31"/>
              </a:solidFill>
            </a:endParaRPr>
          </a:p>
        </p:txBody>
      </p:sp>
      <p:sp>
        <p:nvSpPr>
          <p:cNvPr id="11" name="Rectangle 10">
            <a:extLst>
              <a:ext uri="{FF2B5EF4-FFF2-40B4-BE49-F238E27FC236}">
                <a16:creationId xmlns:a16="http://schemas.microsoft.com/office/drawing/2014/main" xmlns="" id="{8FE5A26F-2420-4807-92DA-C123389D1623}"/>
              </a:ext>
            </a:extLst>
          </p:cNvPr>
          <p:cNvSpPr/>
          <p:nvPr/>
        </p:nvSpPr>
        <p:spPr>
          <a:xfrm>
            <a:off x="2927871" y="6024955"/>
            <a:ext cx="3291286" cy="369332"/>
          </a:xfrm>
          <a:prstGeom prst="rect">
            <a:avLst/>
          </a:prstGeom>
        </p:spPr>
        <p:txBody>
          <a:bodyPr wrap="none">
            <a:spAutoFit/>
          </a:bodyPr>
          <a:lstStyle/>
          <a:p>
            <a:pPr algn="ctr"/>
            <a:r>
              <a:rPr lang="en-GB" b="1" dirty="0">
                <a:solidFill>
                  <a:srgbClr val="87BD31"/>
                </a:solidFill>
              </a:rPr>
              <a:t>Example answers are shown. </a:t>
            </a:r>
          </a:p>
        </p:txBody>
      </p:sp>
    </p:spTree>
    <p:extLst>
      <p:ext uri="{BB962C8B-B14F-4D97-AF65-F5344CB8AC3E}">
        <p14:creationId xmlns:p14="http://schemas.microsoft.com/office/powerpoint/2010/main" val="4195136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3">
                                            <p:txEl>
                                              <p:pRg st="0" end="0"/>
                                            </p:txEl>
                                          </p:spTgt>
                                        </p:tgtEl>
                                        <p:attrNameLst>
                                          <p:attrName>style.visibility</p:attrName>
                                        </p:attrNameLst>
                                      </p:cBhvr>
                                      <p:to>
                                        <p:strVal val="visible"/>
                                      </p:to>
                                    </p:set>
                                    <p:animEffect transition="in" filter="fade">
                                      <p:cBhvr>
                                        <p:cTn id="17" dur="500"/>
                                        <p:tgtEl>
                                          <p:spTgt spid="1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4">
                                            <p:txEl>
                                              <p:pRg st="0" end="0"/>
                                            </p:txEl>
                                          </p:spTgt>
                                        </p:tgtEl>
                                        <p:attrNameLst>
                                          <p:attrName>style.visibility</p:attrName>
                                        </p:attrNameLst>
                                      </p:cBhvr>
                                      <p:to>
                                        <p:strVal val="visible"/>
                                      </p:to>
                                    </p:set>
                                    <p:animEffect transition="in" filter="fade">
                                      <p:cBhvr>
                                        <p:cTn id="22" dur="500"/>
                                        <p:tgtEl>
                                          <p:spTgt spid="14">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6">
                                            <p:txEl>
                                              <p:pRg st="0" end="0"/>
                                            </p:txEl>
                                          </p:spTgt>
                                        </p:tgtEl>
                                        <p:attrNameLst>
                                          <p:attrName>style.visibility</p:attrName>
                                        </p:attrNameLst>
                                      </p:cBhvr>
                                      <p:to>
                                        <p:strVal val="visible"/>
                                      </p:to>
                                    </p:set>
                                    <p:animEffect transition="in" filter="fade">
                                      <p:cBhvr>
                                        <p:cTn id="27" dur="500"/>
                                        <p:tgtEl>
                                          <p:spTgt spid="16">
                                            <p:txEl>
                                              <p:pRg st="0" end="0"/>
                                            </p:txEl>
                                          </p:spTgt>
                                        </p:tgtEl>
                                      </p:cBhvr>
                                    </p:animEffect>
                                  </p:childTnLst>
                                </p:cTn>
                              </p:par>
                            </p:childTnLst>
                          </p:cTn>
                        </p:par>
                        <p:par>
                          <p:cTn id="28" fill="hold">
                            <p:stCondLst>
                              <p:cond delay="500"/>
                            </p:stCondLst>
                            <p:childTnLst>
                              <p:par>
                                <p:cTn id="29" presetID="10" presetClass="entr" presetSubtype="0" fill="hold" grpId="0"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P spid="1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xmlns="" id="{CC3F129B-2D47-483A-A90C-799D2C477CF6}"/>
              </a:ext>
            </a:extLst>
          </p:cNvPr>
          <p:cNvSpPr/>
          <p:nvPr/>
        </p:nvSpPr>
        <p:spPr>
          <a:xfrm>
            <a:off x="4563663" y="1819414"/>
            <a:ext cx="3824688" cy="4273409"/>
          </a:xfrm>
          <a:prstGeom prst="rect">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755650" y="1822827"/>
            <a:ext cx="3816349" cy="4269997"/>
          </a:xfrm>
          <a:prstGeom prst="rect">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49" y="1364071"/>
            <a:ext cx="7632701" cy="458757"/>
          </a:xfrm>
          <a:prstGeom prst="rect">
            <a:avLst/>
          </a:prstGeom>
          <a:solidFill>
            <a:srgbClr val="C7E8FD"/>
          </a:solidFill>
        </p:spPr>
        <p:txBody>
          <a:bodyPr wrap="square" lIns="72000" tIns="72000" rIns="72000" bIns="108000">
            <a:spAutoFit/>
          </a:bodyPr>
          <a:lstStyle/>
          <a:p>
            <a:pPr algn="ctr"/>
            <a:r>
              <a:rPr lang="en-GB" dirty="0"/>
              <a:t>Dive in by completing your own activity!</a:t>
            </a:r>
          </a:p>
        </p:txBody>
      </p:sp>
      <p:pic>
        <p:nvPicPr>
          <p:cNvPr id="6" name="Picture 5">
            <a:extLst>
              <a:ext uri="{FF2B5EF4-FFF2-40B4-BE49-F238E27FC236}">
                <a16:creationId xmlns:a16="http://schemas.microsoft.com/office/drawing/2014/main" xmlns="" id="{61B74EBF-AD1B-4DC1-AB71-6B21B868FC7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5355" t="500" r="27421" b="1"/>
          <a:stretch/>
        </p:blipFill>
        <p:spPr>
          <a:xfrm>
            <a:off x="755650" y="1819415"/>
            <a:ext cx="3818059" cy="4273409"/>
          </a:xfrm>
          <a:prstGeom prst="rect">
            <a:avLst/>
          </a:prstGeom>
        </p:spPr>
      </p:pic>
      <p:pic>
        <p:nvPicPr>
          <p:cNvPr id="21" name="Picture 20">
            <a:extLst>
              <a:ext uri="{FF2B5EF4-FFF2-40B4-BE49-F238E27FC236}">
                <a16:creationId xmlns:a16="http://schemas.microsoft.com/office/drawing/2014/main" xmlns="" id="{23B3C386-037D-47BC-B81B-E45DB0C5678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82123" y="2031674"/>
            <a:ext cx="2722090" cy="3848888"/>
          </a:xfrm>
          <a:prstGeom prst="rect">
            <a:avLst/>
          </a:prstGeom>
          <a:effectLst>
            <a:outerShdw blurRad="63500" sx="102000" sy="102000" algn="ctr" rotWithShape="0">
              <a:prstClr val="black">
                <a:alpha val="20000"/>
              </a:prstClr>
            </a:outerShdw>
          </a:effectLst>
        </p:spPr>
      </p:pic>
      <p:pic>
        <p:nvPicPr>
          <p:cNvPr id="19" name="Picture 18">
            <a:extLst>
              <a:ext uri="{FF2B5EF4-FFF2-40B4-BE49-F238E27FC236}">
                <a16:creationId xmlns:a16="http://schemas.microsoft.com/office/drawing/2014/main" xmlns="" id="{23B3C386-037D-47BC-B81B-E45DB0C5678A}"/>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r="49961"/>
          <a:stretch/>
        </p:blipFill>
        <p:spPr>
          <a:xfrm rot="1560000">
            <a:off x="2547705" y="2938569"/>
            <a:ext cx="747359" cy="2111793"/>
          </a:xfrm>
          <a:prstGeom prst="rect">
            <a:avLst/>
          </a:prstGeom>
          <a:effectLst/>
        </p:spPr>
      </p:pic>
      <p:pic>
        <p:nvPicPr>
          <p:cNvPr id="13" name="Picture 12"/>
          <p:cNvPicPr>
            <a:picLocks noChangeAspect="1"/>
          </p:cNvPicPr>
          <p:nvPr/>
        </p:nvPicPr>
        <p:blipFill rotWithShape="1">
          <a:blip r:embed="rId5" cstate="print">
            <a:extLst>
              <a:ext uri="{28A0092B-C50C-407E-A947-70E740481C1C}">
                <a14:useLocalDpi xmlns:a14="http://schemas.microsoft.com/office/drawing/2010/main" val="0"/>
              </a:ext>
            </a:extLst>
          </a:blip>
          <a:srcRect b="7940"/>
          <a:stretch/>
        </p:blipFill>
        <p:spPr>
          <a:xfrm rot="1499038">
            <a:off x="963931" y="2307259"/>
            <a:ext cx="1412667" cy="1838843"/>
          </a:xfrm>
          <a:prstGeom prst="rect">
            <a:avLst/>
          </a:prstGeom>
        </p:spPr>
      </p:pic>
      <p:pic>
        <p:nvPicPr>
          <p:cNvPr id="22" name="Boy Writing">
            <a:extLst>
              <a:ext uri="{FF2B5EF4-FFF2-40B4-BE49-F238E27FC236}">
                <a16:creationId xmlns:a16="http://schemas.microsoft.com/office/drawing/2014/main" xmlns="" id="{59E92074-8F0A-4A38-87B2-6E07FF3C8646}"/>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176" t="622" r="32362"/>
          <a:stretch/>
        </p:blipFill>
        <p:spPr>
          <a:xfrm>
            <a:off x="755648" y="1928692"/>
            <a:ext cx="4038155" cy="4164130"/>
          </a:xfrm>
          <a:prstGeom prst="rect">
            <a:avLst/>
          </a:prstGeom>
        </p:spPr>
      </p:pic>
      <p:pic>
        <p:nvPicPr>
          <p:cNvPr id="16" name="Picture 15">
            <a:extLst>
              <a:ext uri="{FF2B5EF4-FFF2-40B4-BE49-F238E27FC236}">
                <a16:creationId xmlns:a16="http://schemas.microsoft.com/office/drawing/2014/main" xmlns="" id="{A410F3B9-A120-4B78-B8FC-DBBE2542D027}"/>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118275" y="2031674"/>
            <a:ext cx="2722090" cy="3848888"/>
          </a:xfrm>
          <a:prstGeom prst="rect">
            <a:avLst/>
          </a:prstGeom>
          <a:effectLst>
            <a:outerShdw blurRad="63500" sx="102000" sy="102000" algn="ctr" rotWithShape="0">
              <a:prstClr val="black">
                <a:alpha val="20000"/>
              </a:prstClr>
            </a:outerShdw>
          </a:effectLst>
        </p:spPr>
      </p:pic>
      <p:pic>
        <p:nvPicPr>
          <p:cNvPr id="23" name="Picture 22">
            <a:extLst>
              <a:ext uri="{FF2B5EF4-FFF2-40B4-BE49-F238E27FC236}">
                <a16:creationId xmlns:a16="http://schemas.microsoft.com/office/drawing/2014/main" xmlns="" id="{A410F3B9-A120-4B78-B8FC-DBBE2542D02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554426" y="2031674"/>
            <a:ext cx="2722090" cy="3848888"/>
          </a:xfrm>
          <a:prstGeom prst="rect">
            <a:avLst/>
          </a:prstGeom>
          <a:effectLst>
            <a:outerShdw blurRad="63500" sx="102000" sy="102000" algn="ctr" rotWithShape="0">
              <a:prstClr val="black">
                <a:alpha val="20000"/>
              </a:prstClr>
            </a:outerShdw>
          </a:effectLst>
        </p:spPr>
      </p:pic>
      <p:sp>
        <p:nvSpPr>
          <p:cNvPr id="17" name="Rectangle 16"/>
          <p:cNvSpPr/>
          <p:nvPr/>
        </p:nvSpPr>
        <p:spPr>
          <a:xfrm>
            <a:off x="447429" y="670659"/>
            <a:ext cx="3047209" cy="337100"/>
          </a:xfrm>
          <a:prstGeom prst="rect">
            <a:avLst/>
          </a:prstGeom>
          <a:solidFill>
            <a:srgbClr val="072F54"/>
          </a:solidFill>
        </p:spPr>
        <p:txBody>
          <a:bodyPr wrap="square" lIns="180000" tIns="36000" rIns="180000" bIns="54000" anchor="ctr">
            <a:spAutoFit/>
          </a:bodyPr>
          <a:lstStyle/>
          <a:p>
            <a:r>
              <a:rPr lang="en-GB" sz="1600" b="1" dirty="0">
                <a:solidFill>
                  <a:schemeClr val="bg1"/>
                </a:solidFill>
              </a:rPr>
              <a:t>Percentage of an Amount (1)</a:t>
            </a:r>
          </a:p>
        </p:txBody>
      </p:sp>
    </p:spTree>
    <p:extLst>
      <p:ext uri="{BB962C8B-B14F-4D97-AF65-F5344CB8AC3E}">
        <p14:creationId xmlns:p14="http://schemas.microsoft.com/office/powerpoint/2010/main" val="1771272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ounded Rectangle 14"/>
          <p:cNvSpPr/>
          <p:nvPr/>
        </p:nvSpPr>
        <p:spPr bwMode="auto">
          <a:xfrm>
            <a:off x="457198" y="438151"/>
            <a:ext cx="8220075" cy="5957887"/>
          </a:xfrm>
          <a:prstGeom prst="roundRect">
            <a:avLst>
              <a:gd name="adj" fmla="val 2649"/>
            </a:avLst>
          </a:prstGeom>
          <a:solidFill>
            <a:srgbClr val="002060">
              <a:alpha val="90000"/>
            </a:srgb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b="1" dirty="0">
                <a:latin typeface="Twinkl" pitchFamily="50" charset="0"/>
              </a:rPr>
              <a:t> </a:t>
            </a:r>
          </a:p>
        </p:txBody>
      </p:sp>
      <p:sp>
        <p:nvSpPr>
          <p:cNvPr id="16" name="Rectangle 15"/>
          <p:cNvSpPr/>
          <p:nvPr/>
        </p:nvSpPr>
        <p:spPr>
          <a:xfrm>
            <a:off x="755650" y="2696325"/>
            <a:ext cx="7632700" cy="400110"/>
          </a:xfrm>
          <a:prstGeom prst="rect">
            <a:avLst/>
          </a:prstGeom>
        </p:spPr>
        <p:txBody>
          <a:bodyPr wrap="square">
            <a:spAutoFit/>
          </a:bodyPr>
          <a:lstStyle/>
          <a:p>
            <a:pPr algn="ctr"/>
            <a:r>
              <a:rPr lang="en-GB" sz="2000" dirty="0">
                <a:solidFill>
                  <a:schemeClr val="bg1"/>
                </a:solidFill>
                <a:latin typeface="Tuffy" panose="020B0603060100000000" pitchFamily="34" charset="0"/>
                <a:ea typeface="Tuffy" panose="020B0603060100000000" pitchFamily="34" charset="0"/>
              </a:rPr>
              <a:t>For more planning resources to support this aim, </a:t>
            </a:r>
            <a:r>
              <a:rPr lang="en-GB" sz="2000" b="1" dirty="0">
                <a:solidFill>
                  <a:srgbClr val="18A0DB"/>
                </a:solidFill>
                <a:latin typeface="Tuffy" panose="020B0603060100000000" pitchFamily="34" charset="0"/>
                <a:ea typeface="Tuffy" panose="020B0603060100000000" pitchFamily="34" charset="0"/>
                <a:hlinkClick r:id="rId2"/>
              </a:rPr>
              <a:t>click here</a:t>
            </a:r>
            <a:r>
              <a:rPr lang="en-GB" sz="2000" dirty="0">
                <a:solidFill>
                  <a:schemeClr val="bg1"/>
                </a:solidFill>
                <a:latin typeface="Tuffy" panose="020B0603060100000000" pitchFamily="34" charset="0"/>
                <a:ea typeface="Tuffy" panose="020B0603060100000000" pitchFamily="34" charset="0"/>
              </a:rPr>
              <a:t>.</a:t>
            </a:r>
          </a:p>
        </p:txBody>
      </p:sp>
      <p:sp>
        <p:nvSpPr>
          <p:cNvPr id="17" name="Rectangle 16"/>
          <p:cNvSpPr/>
          <p:nvPr/>
        </p:nvSpPr>
        <p:spPr>
          <a:xfrm>
            <a:off x="766722" y="5385322"/>
            <a:ext cx="6103310" cy="615553"/>
          </a:xfrm>
          <a:prstGeom prst="rect">
            <a:avLst/>
          </a:prstGeom>
        </p:spPr>
        <p:txBody>
          <a:bodyPr wrap="square" lIns="0" tIns="0" rIns="0" bIns="0">
            <a:spAutoFit/>
          </a:bodyPr>
          <a:lstStyle/>
          <a:p>
            <a:r>
              <a:rPr lang="en-GB" sz="2000" dirty="0" err="1">
                <a:solidFill>
                  <a:schemeClr val="bg1"/>
                </a:solidFill>
                <a:latin typeface="Tuffy" panose="020B0603060100000000" pitchFamily="34" charset="0"/>
                <a:ea typeface="Tuffy" panose="020B0603060100000000" pitchFamily="34" charset="0"/>
              </a:rPr>
              <a:t>Twinkl</a:t>
            </a:r>
            <a:r>
              <a:rPr lang="en-GB" sz="2000" dirty="0">
                <a:solidFill>
                  <a:schemeClr val="bg1"/>
                </a:solidFill>
                <a:latin typeface="Tuffy" panose="020B0603060100000000" pitchFamily="34" charset="0"/>
                <a:ea typeface="Tuffy" panose="020B0603060100000000" pitchFamily="34" charset="0"/>
              </a:rPr>
              <a:t> </a:t>
            </a:r>
            <a:r>
              <a:rPr lang="en-GB" sz="2000" dirty="0" err="1">
                <a:solidFill>
                  <a:schemeClr val="bg1"/>
                </a:solidFill>
                <a:latin typeface="Tuffy" panose="020B0603060100000000" pitchFamily="34" charset="0"/>
                <a:ea typeface="Tuffy" panose="020B0603060100000000" pitchFamily="34" charset="0"/>
              </a:rPr>
              <a:t>PlanIt</a:t>
            </a:r>
            <a:r>
              <a:rPr lang="en-GB" sz="2000" dirty="0">
                <a:solidFill>
                  <a:schemeClr val="bg1"/>
                </a:solidFill>
                <a:latin typeface="Tuffy" panose="020B0603060100000000" pitchFamily="34" charset="0"/>
                <a:ea typeface="Tuffy" panose="020B0603060100000000" pitchFamily="34" charset="0"/>
              </a:rPr>
              <a:t> is our award-winning scheme of work </a:t>
            </a:r>
            <a:br>
              <a:rPr lang="en-GB" sz="2000" dirty="0">
                <a:solidFill>
                  <a:schemeClr val="bg1"/>
                </a:solidFill>
                <a:latin typeface="Tuffy" panose="020B0603060100000000" pitchFamily="34" charset="0"/>
                <a:ea typeface="Tuffy" panose="020B0603060100000000" pitchFamily="34" charset="0"/>
              </a:rPr>
            </a:br>
            <a:r>
              <a:rPr lang="en-GB" sz="2000" dirty="0">
                <a:solidFill>
                  <a:schemeClr val="bg1"/>
                </a:solidFill>
                <a:latin typeface="Tuffy" panose="020B0603060100000000" pitchFamily="34" charset="0"/>
                <a:ea typeface="Tuffy" panose="020B0603060100000000" pitchFamily="34" charset="0"/>
              </a:rPr>
              <a:t>with over 4000 resources.</a:t>
            </a:r>
          </a:p>
        </p:txBody>
      </p:sp>
      <p:pic>
        <p:nvPicPr>
          <p:cNvPr id="21" name="Picture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24745" y="5223878"/>
            <a:ext cx="1406637" cy="933495"/>
          </a:xfrm>
          <a:prstGeom prst="rect">
            <a:avLst/>
          </a:prstGeom>
        </p:spPr>
      </p:pic>
      <p:sp>
        <p:nvSpPr>
          <p:cNvPr id="22" name="Rectangle 21"/>
          <p:cNvSpPr/>
          <p:nvPr/>
        </p:nvSpPr>
        <p:spPr>
          <a:xfrm>
            <a:off x="594362" y="765175"/>
            <a:ext cx="7952222" cy="553998"/>
          </a:xfrm>
          <a:prstGeom prst="rect">
            <a:avLst/>
          </a:prstGeom>
        </p:spPr>
        <p:txBody>
          <a:bodyPr wrap="square">
            <a:spAutoFit/>
          </a:bodyPr>
          <a:lstStyle/>
          <a:p>
            <a:pPr algn="ctr"/>
            <a:r>
              <a:rPr lang="en-GB" sz="2900" b="1" dirty="0">
                <a:solidFill>
                  <a:schemeClr val="bg1"/>
                </a:solidFill>
                <a:latin typeface="Tuffy" panose="020B0603060100000000" pitchFamily="34" charset="0"/>
                <a:ea typeface="Tuffy" panose="020B0603060100000000" pitchFamily="34" charset="0"/>
              </a:rPr>
              <a:t>Need Planning to Complement this Resource?</a:t>
            </a:r>
          </a:p>
        </p:txBody>
      </p:sp>
      <p:sp>
        <p:nvSpPr>
          <p:cNvPr id="23" name="Rectangle 22"/>
          <p:cNvSpPr/>
          <p:nvPr/>
        </p:nvSpPr>
        <p:spPr>
          <a:xfrm>
            <a:off x="755650" y="1789800"/>
            <a:ext cx="7564566" cy="742639"/>
          </a:xfrm>
          <a:prstGeom prst="rect">
            <a:avLst/>
          </a:prstGeom>
          <a:solidFill>
            <a:schemeClr val="bg1"/>
          </a:solidFill>
        </p:spPr>
        <p:txBody>
          <a:bodyPr wrap="square">
            <a:spAutoFit/>
          </a:bodyPr>
          <a:lstStyle/>
          <a:p>
            <a:pPr lvl="0" algn="ctr">
              <a:lnSpc>
                <a:spcPct val="110000"/>
              </a:lnSpc>
            </a:pPr>
            <a:r>
              <a:rPr lang="en-GB" sz="2000" b="1" dirty="0">
                <a:solidFill>
                  <a:srgbClr val="014482"/>
                </a:solidFill>
                <a:latin typeface="Tuffy" panose="020B0603060100000000" pitchFamily="34" charset="0"/>
                <a:ea typeface="Tuffy" panose="020B0603060100000000" pitchFamily="34" charset="0"/>
              </a:rPr>
              <a:t>Solve problems involving the calculation of percentages and the use of percentages for comparison.</a:t>
            </a:r>
          </a:p>
        </p:txBody>
      </p:sp>
      <p:sp>
        <p:nvSpPr>
          <p:cNvPr id="24" name="Rectangle 23"/>
          <p:cNvSpPr/>
          <p:nvPr/>
        </p:nvSpPr>
        <p:spPr>
          <a:xfrm>
            <a:off x="3169113" y="1376229"/>
            <a:ext cx="2997937" cy="400110"/>
          </a:xfrm>
          <a:prstGeom prst="rect">
            <a:avLst/>
          </a:prstGeom>
        </p:spPr>
        <p:txBody>
          <a:bodyPr wrap="none">
            <a:spAutoFit/>
          </a:bodyPr>
          <a:lstStyle/>
          <a:p>
            <a:r>
              <a:rPr lang="en-GB" sz="2000" b="1" dirty="0">
                <a:solidFill>
                  <a:schemeClr val="bg1"/>
                </a:solidFill>
                <a:latin typeface="Tuffy" panose="020B0603060100000000" pitchFamily="34" charset="0"/>
                <a:ea typeface="Tuffy" panose="020B0603060100000000" pitchFamily="34" charset="0"/>
              </a:rPr>
              <a:t>National Curriculum Aim</a:t>
            </a:r>
          </a:p>
        </p:txBody>
      </p:sp>
      <p:pic>
        <p:nvPicPr>
          <p:cNvPr id="25"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778450" y="3226660"/>
            <a:ext cx="3706073" cy="1853384"/>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4"/>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4666764" y="3225825"/>
            <a:ext cx="3721238" cy="18609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5026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355628886"/>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xmlns="" name="Mastery PowerPoint Template.potx" id="{F85161A8-C811-4C2C-8C82-1FD236338727}" vid="{D0108FDD-D510-4CB9-BFB5-C4058926E7E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Mastery PowerPoint Template</Template>
  <TotalTime>273</TotalTime>
  <Words>646</Words>
  <Application>Microsoft Office PowerPoint</Application>
  <PresentationFormat>On-screen Show (4:3)</PresentationFormat>
  <Paragraphs>136</Paragraphs>
  <Slides>11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Arial</vt:lpstr>
      <vt:lpstr>Tuffy</vt:lpstr>
      <vt:lpstr>Tuffy-TTF</vt:lpstr>
      <vt:lpstr>Cambria Math</vt:lpstr>
      <vt:lpstr>Calibri</vt:lpstr>
      <vt:lpstr>Twinkl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Aamina Rammah</dc:creator>
  <cp:lastModifiedBy>Windows User</cp:lastModifiedBy>
  <cp:revision>24</cp:revision>
  <dcterms:created xsi:type="dcterms:W3CDTF">2019-12-05T12:51:40Z</dcterms:created>
  <dcterms:modified xsi:type="dcterms:W3CDTF">2020-06-15T14:55:59Z</dcterms:modified>
</cp:coreProperties>
</file>