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75" r:id="rId2"/>
    <p:sldId id="276" r:id="rId3"/>
    <p:sldId id="278" r:id="rId4"/>
    <p:sldId id="279" r:id="rId5"/>
    <p:sldId id="289" r:id="rId6"/>
    <p:sldId id="290" r:id="rId7"/>
    <p:sldId id="291" r:id="rId8"/>
    <p:sldId id="292" r:id="rId9"/>
    <p:sldId id="282" r:id="rId10"/>
    <p:sldId id="293" r:id="rId11"/>
    <p:sldId id="294" r:id="rId12"/>
    <p:sldId id="295" r:id="rId13"/>
    <p:sldId id="284" r:id="rId14"/>
    <p:sldId id="288" r:id="rId15"/>
    <p:sldId id="277" r:id="rId16"/>
    <p:sldId id="286" r:id="rId17"/>
  </p:sldIdLst>
  <p:sldSz cx="9144000" cy="6858000" type="screen4x3"/>
  <p:notesSz cx="6858000" cy="9144000"/>
  <p:embeddedFontLst>
    <p:embeddedFont>
      <p:font typeface="Tuffy" panose="020B0603060100000000" charset="0"/>
      <p:regular r:id="rId20"/>
      <p:bold r:id="rId21"/>
      <p:italic r:id="rId22"/>
      <p:boldItalic r:id="rId23"/>
    </p:embeddedFont>
    <p:embeddedFont>
      <p:font typeface="Twinkl" panose="020B0604020202020204" charset="0"/>
      <p:regular r:id="rId24"/>
      <p:bold r:id="rId25"/>
    </p:embeddedFont>
    <p:embeddedFont>
      <p:font typeface="Roboto" panose="020B0604020202020204" charset="0"/>
      <p:regular r:id="rId26"/>
      <p:bold r:id="rId27"/>
      <p:italic r:id="rId28"/>
      <p:boldItalic r:id="rId29"/>
    </p:embeddedFont>
    <p:embeddedFont>
      <p:font typeface="Calibri" panose="020F0502020204030204" pitchFamily="3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37" userDrawn="1">
          <p15:clr>
            <a:srgbClr val="A4A3A4"/>
          </p15:clr>
        </p15:guide>
        <p15:guide id="2" pos="2903" userDrawn="1">
          <p15:clr>
            <a:srgbClr val="A4A3A4"/>
          </p15:clr>
        </p15:guide>
        <p15:guide id="4" pos="340" userDrawn="1">
          <p15:clr>
            <a:srgbClr val="A4A3A4"/>
          </p15:clr>
        </p15:guide>
        <p15:guide id="5" orient="horz" pos="3952" userDrawn="1">
          <p15:clr>
            <a:srgbClr val="A4A3A4"/>
          </p15:clr>
        </p15:guide>
        <p15:guide id="6" pos="5443" userDrawn="1">
          <p15:clr>
            <a:srgbClr val="A4A3A4"/>
          </p15:clr>
        </p15:guide>
        <p15:guide id="7" orient="horz" pos="391"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9429"/>
    <a:srgbClr val="F9B000"/>
    <a:srgbClr val="87BD31"/>
    <a:srgbClr val="E7C400"/>
    <a:srgbClr val="11743A"/>
    <a:srgbClr val="009640"/>
    <a:srgbClr val="0079C3"/>
    <a:srgbClr val="FFE76D"/>
    <a:srgbClr val="072F54"/>
    <a:srgbClr val="003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9" autoAdjust="0"/>
    <p:restoredTop sz="94660"/>
  </p:normalViewPr>
  <p:slideViewPr>
    <p:cSldViewPr snapToGrid="0" showGuides="1">
      <p:cViewPr varScale="1">
        <p:scale>
          <a:sx n="70" d="100"/>
          <a:sy n="70" d="100"/>
        </p:scale>
        <p:origin x="-1326" y="-96"/>
      </p:cViewPr>
      <p:guideLst>
        <p:guide orient="horz" pos="2137"/>
        <p:guide orient="horz" pos="3952"/>
        <p:guide orient="horz" pos="391"/>
        <p:guide orient="horz" pos="504"/>
        <p:guide orient="horz" pos="3838"/>
        <p:guide pos="2903"/>
        <p:guide pos="340"/>
        <p:guide pos="5443"/>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362224370353918E-3"/>
          <c:y val="0"/>
          <c:w val="0.90680310638522144"/>
          <c:h val="0.8270798829415391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Sheet1!$B$2:$B$8</c:f>
              <c:numCache>
                <c:formatCode>General</c:formatCode>
                <c:ptCount val="7"/>
              </c:numCache>
            </c:numRef>
          </c:val>
          <c:extLst xmlns:c16r2="http://schemas.microsoft.com/office/drawing/2015/06/chart">
            <c:ext xmlns:c16="http://schemas.microsoft.com/office/drawing/2014/chart" uri="{C3380CC4-5D6E-409C-BE32-E72D297353CC}">
              <c16:uniqueId val="{00000000-E88D-4543-84B5-DA5C2E810760}"/>
            </c:ext>
          </c:extLst>
        </c:ser>
        <c:ser>
          <c:idx val="1"/>
          <c:order val="1"/>
          <c:tx>
            <c:strRef>
              <c:f>Sheet1!$C$1</c:f>
              <c:strCache>
                <c:ptCount val="1"/>
                <c:pt idx="0">
                  <c:v>Series 2</c:v>
                </c:pt>
              </c:strCache>
            </c:strRef>
          </c:tx>
          <c:spPr>
            <a:solidFill>
              <a:schemeClr val="accent2"/>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Sheet1!$C$2:$C$8</c:f>
              <c:numCache>
                <c:formatCode>General</c:formatCode>
                <c:ptCount val="7"/>
              </c:numCache>
            </c:numRef>
          </c:val>
          <c:extLst xmlns:c16r2="http://schemas.microsoft.com/office/drawing/2015/06/chart">
            <c:ext xmlns:c16="http://schemas.microsoft.com/office/drawing/2014/chart" uri="{C3380CC4-5D6E-409C-BE32-E72D297353CC}">
              <c16:uniqueId val="{00000001-E88D-4543-84B5-DA5C2E810760}"/>
            </c:ext>
          </c:extLst>
        </c:ser>
        <c:ser>
          <c:idx val="2"/>
          <c:order val="2"/>
          <c:tx>
            <c:strRef>
              <c:f>Sheet1!$D$1</c:f>
              <c:strCache>
                <c:ptCount val="1"/>
                <c:pt idx="0">
                  <c:v>Series 3</c:v>
                </c:pt>
              </c:strCache>
            </c:strRef>
          </c:tx>
          <c:spPr>
            <a:solidFill>
              <a:schemeClr val="accent3"/>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Sheet1!$D$2:$D$8</c:f>
              <c:numCache>
                <c:formatCode>General</c:formatCode>
                <c:ptCount val="7"/>
              </c:numCache>
            </c:numRef>
          </c:val>
          <c:extLst xmlns:c16r2="http://schemas.microsoft.com/office/drawing/2015/06/chart">
            <c:ext xmlns:c16="http://schemas.microsoft.com/office/drawing/2014/chart" uri="{C3380CC4-5D6E-409C-BE32-E72D297353CC}">
              <c16:uniqueId val="{00000002-E88D-4543-84B5-DA5C2E810760}"/>
            </c:ext>
          </c:extLst>
        </c:ser>
        <c:ser>
          <c:idx val="3"/>
          <c:order val="3"/>
          <c:tx>
            <c:strRef>
              <c:f>Sheet1!$E$1</c:f>
              <c:strCache>
                <c:ptCount val="1"/>
              </c:strCache>
            </c:strRef>
          </c:tx>
          <c:spPr>
            <a:solidFill>
              <a:schemeClr val="accent4"/>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Sheet1!$E$2:$E$8</c:f>
              <c:numCache>
                <c:formatCode>General</c:formatCode>
                <c:ptCount val="7"/>
              </c:numCache>
            </c:numRef>
          </c:val>
          <c:extLst xmlns:c16r2="http://schemas.microsoft.com/office/drawing/2015/06/chart">
            <c:ext xmlns:c16="http://schemas.microsoft.com/office/drawing/2014/chart" uri="{C3380CC4-5D6E-409C-BE32-E72D297353CC}">
              <c16:uniqueId val="{00000003-E88D-4543-84B5-DA5C2E810760}"/>
            </c:ext>
          </c:extLst>
        </c:ser>
        <c:ser>
          <c:idx val="4"/>
          <c:order val="4"/>
          <c:tx>
            <c:strRef>
              <c:f>Sheet1!$F$1</c:f>
              <c:strCache>
                <c:ptCount val="1"/>
              </c:strCache>
            </c:strRef>
          </c:tx>
          <c:spPr>
            <a:solidFill>
              <a:schemeClr val="accent5"/>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Sheet1!$F$2:$F$8</c:f>
              <c:numCache>
                <c:formatCode>General</c:formatCode>
                <c:ptCount val="7"/>
              </c:numCache>
            </c:numRef>
          </c:val>
          <c:extLst xmlns:c16r2="http://schemas.microsoft.com/office/drawing/2015/06/chart">
            <c:ext xmlns:c16="http://schemas.microsoft.com/office/drawing/2014/chart" uri="{C3380CC4-5D6E-409C-BE32-E72D297353CC}">
              <c16:uniqueId val="{00000004-E88D-4543-84B5-DA5C2E810760}"/>
            </c:ext>
          </c:extLst>
        </c:ser>
        <c:dLbls>
          <c:showLegendKey val="0"/>
          <c:showVal val="0"/>
          <c:showCatName val="0"/>
          <c:showSerName val="0"/>
          <c:showPercent val="0"/>
          <c:showBubbleSize val="0"/>
        </c:dLbls>
        <c:gapWidth val="219"/>
        <c:overlap val="-27"/>
        <c:axId val="148881792"/>
        <c:axId val="148883328"/>
      </c:barChart>
      <c:catAx>
        <c:axId val="148881792"/>
        <c:scaling>
          <c:orientation val="minMax"/>
        </c:scaling>
        <c:delete val="1"/>
        <c:axPos val="b"/>
        <c:majorGridlines>
          <c:spPr>
            <a:ln w="9525" cap="flat" cmpd="sng" algn="ctr">
              <a:solidFill>
                <a:srgbClr val="E7C400"/>
              </a:solidFill>
              <a:round/>
            </a:ln>
            <a:effectLst/>
          </c:spPr>
        </c:majorGridlines>
        <c:numFmt formatCode="General" sourceLinked="1"/>
        <c:majorTickMark val="out"/>
        <c:minorTickMark val="none"/>
        <c:tickLblPos val="nextTo"/>
        <c:crossAx val="148883328"/>
        <c:crosses val="autoZero"/>
        <c:auto val="1"/>
        <c:lblAlgn val="ctr"/>
        <c:lblOffset val="11"/>
        <c:noMultiLvlLbl val="0"/>
      </c:catAx>
      <c:valAx>
        <c:axId val="148883328"/>
        <c:scaling>
          <c:orientation val="minMax"/>
          <c:max val="11"/>
          <c:min val="1"/>
        </c:scaling>
        <c:delete val="1"/>
        <c:axPos val="l"/>
        <c:majorGridlines>
          <c:spPr>
            <a:ln w="9525" cap="flat" cmpd="sng" algn="ctr">
              <a:solidFill>
                <a:schemeClr val="tx2">
                  <a:lumMod val="40000"/>
                  <a:lumOff val="60000"/>
                </a:schemeClr>
              </a:solidFill>
              <a:round/>
            </a:ln>
            <a:effectLst/>
          </c:spPr>
        </c:majorGridlines>
        <c:minorGridlines>
          <c:spPr>
            <a:ln w="9525" cap="flat" cmpd="sng" algn="ctr">
              <a:solidFill>
                <a:schemeClr val="tx2">
                  <a:lumMod val="20000"/>
                  <a:lumOff val="80000"/>
                </a:schemeClr>
              </a:solidFill>
              <a:round/>
            </a:ln>
            <a:effectLst/>
          </c:spPr>
        </c:minorGridlines>
        <c:numFmt formatCode="General" sourceLinked="1"/>
        <c:majorTickMark val="out"/>
        <c:minorTickMark val="none"/>
        <c:tickLblPos val="nextTo"/>
        <c:crossAx val="148881792"/>
        <c:crosses val="autoZero"/>
        <c:crossBetween val="between"/>
      </c:valAx>
      <c:spPr>
        <a:noFill/>
        <a:ln>
          <a:solidFill>
            <a:srgbClr val="E7C400">
              <a:alpha val="88000"/>
            </a:srgbClr>
          </a:solid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362224370353918E-3"/>
          <c:y val="0"/>
          <c:w val="0.90680310638522144"/>
          <c:h val="0.8270798829415391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Sheet1!$B$2:$B$8</c:f>
              <c:numCache>
                <c:formatCode>General</c:formatCode>
                <c:ptCount val="7"/>
              </c:numCache>
            </c:numRef>
          </c:val>
          <c:extLst xmlns:c16r2="http://schemas.microsoft.com/office/drawing/2015/06/chart">
            <c:ext xmlns:c16="http://schemas.microsoft.com/office/drawing/2014/chart" uri="{C3380CC4-5D6E-409C-BE32-E72D297353CC}">
              <c16:uniqueId val="{00000000-638C-4C10-9716-B826416503D8}"/>
            </c:ext>
          </c:extLst>
        </c:ser>
        <c:ser>
          <c:idx val="1"/>
          <c:order val="1"/>
          <c:tx>
            <c:strRef>
              <c:f>Sheet1!$C$1</c:f>
              <c:strCache>
                <c:ptCount val="1"/>
                <c:pt idx="0">
                  <c:v>Series 2</c:v>
                </c:pt>
              </c:strCache>
            </c:strRef>
          </c:tx>
          <c:spPr>
            <a:solidFill>
              <a:schemeClr val="accent2"/>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Sheet1!$C$2:$C$8</c:f>
              <c:numCache>
                <c:formatCode>General</c:formatCode>
                <c:ptCount val="7"/>
              </c:numCache>
            </c:numRef>
          </c:val>
          <c:extLst xmlns:c16r2="http://schemas.microsoft.com/office/drawing/2015/06/chart">
            <c:ext xmlns:c16="http://schemas.microsoft.com/office/drawing/2014/chart" uri="{C3380CC4-5D6E-409C-BE32-E72D297353CC}">
              <c16:uniqueId val="{00000001-638C-4C10-9716-B826416503D8}"/>
            </c:ext>
          </c:extLst>
        </c:ser>
        <c:ser>
          <c:idx val="2"/>
          <c:order val="2"/>
          <c:tx>
            <c:strRef>
              <c:f>Sheet1!$D$1</c:f>
              <c:strCache>
                <c:ptCount val="1"/>
                <c:pt idx="0">
                  <c:v>Series 3</c:v>
                </c:pt>
              </c:strCache>
            </c:strRef>
          </c:tx>
          <c:spPr>
            <a:solidFill>
              <a:schemeClr val="accent3"/>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Sheet1!$D$2:$D$8</c:f>
              <c:numCache>
                <c:formatCode>General</c:formatCode>
                <c:ptCount val="7"/>
              </c:numCache>
            </c:numRef>
          </c:val>
          <c:extLst xmlns:c16r2="http://schemas.microsoft.com/office/drawing/2015/06/chart">
            <c:ext xmlns:c16="http://schemas.microsoft.com/office/drawing/2014/chart" uri="{C3380CC4-5D6E-409C-BE32-E72D297353CC}">
              <c16:uniqueId val="{00000002-638C-4C10-9716-B826416503D8}"/>
            </c:ext>
          </c:extLst>
        </c:ser>
        <c:ser>
          <c:idx val="3"/>
          <c:order val="3"/>
          <c:tx>
            <c:strRef>
              <c:f>Sheet1!$E$1</c:f>
              <c:strCache>
                <c:ptCount val="1"/>
              </c:strCache>
            </c:strRef>
          </c:tx>
          <c:spPr>
            <a:solidFill>
              <a:schemeClr val="accent4"/>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Sheet1!$E$2:$E$8</c:f>
              <c:numCache>
                <c:formatCode>General</c:formatCode>
                <c:ptCount val="7"/>
              </c:numCache>
            </c:numRef>
          </c:val>
          <c:extLst xmlns:c16r2="http://schemas.microsoft.com/office/drawing/2015/06/chart">
            <c:ext xmlns:c16="http://schemas.microsoft.com/office/drawing/2014/chart" uri="{C3380CC4-5D6E-409C-BE32-E72D297353CC}">
              <c16:uniqueId val="{00000003-638C-4C10-9716-B826416503D8}"/>
            </c:ext>
          </c:extLst>
        </c:ser>
        <c:ser>
          <c:idx val="4"/>
          <c:order val="4"/>
          <c:tx>
            <c:strRef>
              <c:f>Sheet1!$F$1</c:f>
              <c:strCache>
                <c:ptCount val="1"/>
              </c:strCache>
            </c:strRef>
          </c:tx>
          <c:spPr>
            <a:solidFill>
              <a:schemeClr val="accent5"/>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Sheet1!$F$2:$F$8</c:f>
              <c:numCache>
                <c:formatCode>General</c:formatCode>
                <c:ptCount val="7"/>
              </c:numCache>
            </c:numRef>
          </c:val>
          <c:extLst xmlns:c16r2="http://schemas.microsoft.com/office/drawing/2015/06/chart">
            <c:ext xmlns:c16="http://schemas.microsoft.com/office/drawing/2014/chart" uri="{C3380CC4-5D6E-409C-BE32-E72D297353CC}">
              <c16:uniqueId val="{00000004-638C-4C10-9716-B826416503D8}"/>
            </c:ext>
          </c:extLst>
        </c:ser>
        <c:dLbls>
          <c:showLegendKey val="0"/>
          <c:showVal val="0"/>
          <c:showCatName val="0"/>
          <c:showSerName val="0"/>
          <c:showPercent val="0"/>
          <c:showBubbleSize val="0"/>
        </c:dLbls>
        <c:gapWidth val="219"/>
        <c:overlap val="-27"/>
        <c:axId val="83943424"/>
        <c:axId val="83944960"/>
      </c:barChart>
      <c:catAx>
        <c:axId val="83943424"/>
        <c:scaling>
          <c:orientation val="minMax"/>
        </c:scaling>
        <c:delete val="1"/>
        <c:axPos val="b"/>
        <c:majorGridlines>
          <c:spPr>
            <a:ln w="9525" cap="flat" cmpd="sng" algn="ctr">
              <a:solidFill>
                <a:srgbClr val="E7C400"/>
              </a:solidFill>
              <a:round/>
            </a:ln>
            <a:effectLst/>
          </c:spPr>
        </c:majorGridlines>
        <c:numFmt formatCode="General" sourceLinked="1"/>
        <c:majorTickMark val="out"/>
        <c:minorTickMark val="none"/>
        <c:tickLblPos val="nextTo"/>
        <c:crossAx val="83944960"/>
        <c:crosses val="autoZero"/>
        <c:auto val="1"/>
        <c:lblAlgn val="ctr"/>
        <c:lblOffset val="11"/>
        <c:noMultiLvlLbl val="0"/>
      </c:catAx>
      <c:valAx>
        <c:axId val="83944960"/>
        <c:scaling>
          <c:orientation val="minMax"/>
          <c:max val="11"/>
          <c:min val="1"/>
        </c:scaling>
        <c:delete val="1"/>
        <c:axPos val="l"/>
        <c:majorGridlines>
          <c:spPr>
            <a:ln w="9525" cap="flat" cmpd="sng" algn="ctr">
              <a:solidFill>
                <a:schemeClr val="tx2">
                  <a:lumMod val="40000"/>
                  <a:lumOff val="60000"/>
                </a:schemeClr>
              </a:solidFill>
              <a:round/>
            </a:ln>
            <a:effectLst/>
          </c:spPr>
        </c:majorGridlines>
        <c:minorGridlines>
          <c:spPr>
            <a:ln w="9525" cap="flat" cmpd="sng" algn="ctr">
              <a:solidFill>
                <a:schemeClr val="tx2">
                  <a:lumMod val="20000"/>
                  <a:lumOff val="80000"/>
                </a:schemeClr>
              </a:solidFill>
              <a:round/>
            </a:ln>
            <a:effectLst/>
          </c:spPr>
        </c:minorGridlines>
        <c:numFmt formatCode="General" sourceLinked="1"/>
        <c:majorTickMark val="out"/>
        <c:minorTickMark val="none"/>
        <c:tickLblPos val="nextTo"/>
        <c:crossAx val="83943424"/>
        <c:crosses val="autoZero"/>
        <c:crossBetween val="between"/>
      </c:valAx>
      <c:spPr>
        <a:noFill/>
        <a:ln>
          <a:solidFill>
            <a:srgbClr val="E7C400">
              <a:alpha val="88000"/>
            </a:srgbClr>
          </a:solid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362224370353918E-3"/>
          <c:y val="0"/>
          <c:w val="0.90680310638522144"/>
          <c:h val="0.8270798829415391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Sheet1!$B$2:$B$8</c:f>
              <c:numCache>
                <c:formatCode>General</c:formatCode>
                <c:ptCount val="7"/>
              </c:numCache>
            </c:numRef>
          </c:val>
          <c:extLst xmlns:c16r2="http://schemas.microsoft.com/office/drawing/2015/06/chart">
            <c:ext xmlns:c16="http://schemas.microsoft.com/office/drawing/2014/chart" uri="{C3380CC4-5D6E-409C-BE32-E72D297353CC}">
              <c16:uniqueId val="{00000000-9BC3-4F25-BA89-28C2D085AC99}"/>
            </c:ext>
          </c:extLst>
        </c:ser>
        <c:ser>
          <c:idx val="1"/>
          <c:order val="1"/>
          <c:tx>
            <c:strRef>
              <c:f>Sheet1!$C$1</c:f>
              <c:strCache>
                <c:ptCount val="1"/>
                <c:pt idx="0">
                  <c:v>Series 2</c:v>
                </c:pt>
              </c:strCache>
            </c:strRef>
          </c:tx>
          <c:spPr>
            <a:solidFill>
              <a:schemeClr val="accent2"/>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Sheet1!$C$2:$C$8</c:f>
              <c:numCache>
                <c:formatCode>General</c:formatCode>
                <c:ptCount val="7"/>
              </c:numCache>
            </c:numRef>
          </c:val>
          <c:extLst xmlns:c16r2="http://schemas.microsoft.com/office/drawing/2015/06/chart">
            <c:ext xmlns:c16="http://schemas.microsoft.com/office/drawing/2014/chart" uri="{C3380CC4-5D6E-409C-BE32-E72D297353CC}">
              <c16:uniqueId val="{00000001-9BC3-4F25-BA89-28C2D085AC99}"/>
            </c:ext>
          </c:extLst>
        </c:ser>
        <c:ser>
          <c:idx val="2"/>
          <c:order val="2"/>
          <c:tx>
            <c:strRef>
              <c:f>Sheet1!$D$1</c:f>
              <c:strCache>
                <c:ptCount val="1"/>
                <c:pt idx="0">
                  <c:v>Series 3</c:v>
                </c:pt>
              </c:strCache>
            </c:strRef>
          </c:tx>
          <c:spPr>
            <a:solidFill>
              <a:schemeClr val="accent3"/>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Sheet1!$D$2:$D$8</c:f>
              <c:numCache>
                <c:formatCode>General</c:formatCode>
                <c:ptCount val="7"/>
              </c:numCache>
            </c:numRef>
          </c:val>
          <c:extLst xmlns:c16r2="http://schemas.microsoft.com/office/drawing/2015/06/chart">
            <c:ext xmlns:c16="http://schemas.microsoft.com/office/drawing/2014/chart" uri="{C3380CC4-5D6E-409C-BE32-E72D297353CC}">
              <c16:uniqueId val="{00000002-9BC3-4F25-BA89-28C2D085AC99}"/>
            </c:ext>
          </c:extLst>
        </c:ser>
        <c:ser>
          <c:idx val="3"/>
          <c:order val="3"/>
          <c:tx>
            <c:strRef>
              <c:f>Sheet1!$E$1</c:f>
              <c:strCache>
                <c:ptCount val="1"/>
              </c:strCache>
            </c:strRef>
          </c:tx>
          <c:spPr>
            <a:solidFill>
              <a:schemeClr val="accent4"/>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Sheet1!$E$2:$E$8</c:f>
              <c:numCache>
                <c:formatCode>General</c:formatCode>
                <c:ptCount val="7"/>
              </c:numCache>
            </c:numRef>
          </c:val>
          <c:extLst xmlns:c16r2="http://schemas.microsoft.com/office/drawing/2015/06/chart">
            <c:ext xmlns:c16="http://schemas.microsoft.com/office/drawing/2014/chart" uri="{C3380CC4-5D6E-409C-BE32-E72D297353CC}">
              <c16:uniqueId val="{00000003-9BC3-4F25-BA89-28C2D085AC99}"/>
            </c:ext>
          </c:extLst>
        </c:ser>
        <c:ser>
          <c:idx val="4"/>
          <c:order val="4"/>
          <c:tx>
            <c:strRef>
              <c:f>Sheet1!$F$1</c:f>
              <c:strCache>
                <c:ptCount val="1"/>
              </c:strCache>
            </c:strRef>
          </c:tx>
          <c:spPr>
            <a:solidFill>
              <a:schemeClr val="accent5"/>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Sheet1!$F$2:$F$8</c:f>
              <c:numCache>
                <c:formatCode>General</c:formatCode>
                <c:ptCount val="7"/>
              </c:numCache>
            </c:numRef>
          </c:val>
          <c:extLst xmlns:c16r2="http://schemas.microsoft.com/office/drawing/2015/06/chart">
            <c:ext xmlns:c16="http://schemas.microsoft.com/office/drawing/2014/chart" uri="{C3380CC4-5D6E-409C-BE32-E72D297353CC}">
              <c16:uniqueId val="{00000004-9BC3-4F25-BA89-28C2D085AC99}"/>
            </c:ext>
          </c:extLst>
        </c:ser>
        <c:dLbls>
          <c:showLegendKey val="0"/>
          <c:showVal val="0"/>
          <c:showCatName val="0"/>
          <c:showSerName val="0"/>
          <c:showPercent val="0"/>
          <c:showBubbleSize val="0"/>
        </c:dLbls>
        <c:gapWidth val="219"/>
        <c:overlap val="-27"/>
        <c:axId val="148957824"/>
        <c:axId val="148959616"/>
      </c:barChart>
      <c:catAx>
        <c:axId val="148957824"/>
        <c:scaling>
          <c:orientation val="minMax"/>
        </c:scaling>
        <c:delete val="1"/>
        <c:axPos val="b"/>
        <c:majorGridlines>
          <c:spPr>
            <a:ln w="9525" cap="flat" cmpd="sng" algn="ctr">
              <a:solidFill>
                <a:srgbClr val="E7C400"/>
              </a:solidFill>
              <a:round/>
            </a:ln>
            <a:effectLst/>
          </c:spPr>
        </c:majorGridlines>
        <c:numFmt formatCode="General" sourceLinked="1"/>
        <c:majorTickMark val="out"/>
        <c:minorTickMark val="none"/>
        <c:tickLblPos val="nextTo"/>
        <c:crossAx val="148959616"/>
        <c:crosses val="autoZero"/>
        <c:auto val="1"/>
        <c:lblAlgn val="ctr"/>
        <c:lblOffset val="11"/>
        <c:noMultiLvlLbl val="0"/>
      </c:catAx>
      <c:valAx>
        <c:axId val="148959616"/>
        <c:scaling>
          <c:orientation val="minMax"/>
          <c:max val="11"/>
          <c:min val="1"/>
        </c:scaling>
        <c:delete val="1"/>
        <c:axPos val="l"/>
        <c:majorGridlines>
          <c:spPr>
            <a:ln w="9525" cap="flat" cmpd="sng" algn="ctr">
              <a:solidFill>
                <a:schemeClr val="tx2">
                  <a:lumMod val="40000"/>
                  <a:lumOff val="60000"/>
                </a:schemeClr>
              </a:solidFill>
              <a:round/>
            </a:ln>
            <a:effectLst/>
          </c:spPr>
        </c:majorGridlines>
        <c:minorGridlines>
          <c:spPr>
            <a:ln w="9525" cap="flat" cmpd="sng" algn="ctr">
              <a:solidFill>
                <a:schemeClr val="tx2">
                  <a:lumMod val="20000"/>
                  <a:lumOff val="80000"/>
                </a:schemeClr>
              </a:solidFill>
              <a:round/>
            </a:ln>
            <a:effectLst/>
          </c:spPr>
        </c:minorGridlines>
        <c:numFmt formatCode="General" sourceLinked="1"/>
        <c:majorTickMark val="out"/>
        <c:minorTickMark val="none"/>
        <c:tickLblPos val="nextTo"/>
        <c:crossAx val="148957824"/>
        <c:crosses val="autoZero"/>
        <c:crossBetween val="between"/>
      </c:valAx>
      <c:spPr>
        <a:noFill/>
        <a:ln>
          <a:solidFill>
            <a:srgbClr val="E7C400">
              <a:alpha val="88000"/>
            </a:srgbClr>
          </a:solid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362224370353918E-3"/>
          <c:y val="0"/>
          <c:w val="0.90680310638522144"/>
          <c:h val="0.8270798829415391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Sheet1!$B$2:$B$8</c:f>
              <c:numCache>
                <c:formatCode>General</c:formatCode>
                <c:ptCount val="7"/>
              </c:numCache>
            </c:numRef>
          </c:val>
          <c:extLst xmlns:c16r2="http://schemas.microsoft.com/office/drawing/2015/06/chart">
            <c:ext xmlns:c16="http://schemas.microsoft.com/office/drawing/2014/chart" uri="{C3380CC4-5D6E-409C-BE32-E72D297353CC}">
              <c16:uniqueId val="{00000000-00CD-4217-963E-9957858D40AA}"/>
            </c:ext>
          </c:extLst>
        </c:ser>
        <c:ser>
          <c:idx val="1"/>
          <c:order val="1"/>
          <c:tx>
            <c:strRef>
              <c:f>Sheet1!$C$1</c:f>
              <c:strCache>
                <c:ptCount val="1"/>
                <c:pt idx="0">
                  <c:v>Series 2</c:v>
                </c:pt>
              </c:strCache>
            </c:strRef>
          </c:tx>
          <c:spPr>
            <a:solidFill>
              <a:schemeClr val="accent2"/>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Sheet1!$C$2:$C$8</c:f>
              <c:numCache>
                <c:formatCode>General</c:formatCode>
                <c:ptCount val="7"/>
              </c:numCache>
            </c:numRef>
          </c:val>
          <c:extLst xmlns:c16r2="http://schemas.microsoft.com/office/drawing/2015/06/chart">
            <c:ext xmlns:c16="http://schemas.microsoft.com/office/drawing/2014/chart" uri="{C3380CC4-5D6E-409C-BE32-E72D297353CC}">
              <c16:uniqueId val="{00000001-00CD-4217-963E-9957858D40AA}"/>
            </c:ext>
          </c:extLst>
        </c:ser>
        <c:ser>
          <c:idx val="2"/>
          <c:order val="2"/>
          <c:tx>
            <c:strRef>
              <c:f>Sheet1!$D$1</c:f>
              <c:strCache>
                <c:ptCount val="1"/>
                <c:pt idx="0">
                  <c:v>Series 3</c:v>
                </c:pt>
              </c:strCache>
            </c:strRef>
          </c:tx>
          <c:spPr>
            <a:solidFill>
              <a:schemeClr val="accent3"/>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Sheet1!$D$2:$D$8</c:f>
              <c:numCache>
                <c:formatCode>General</c:formatCode>
                <c:ptCount val="7"/>
              </c:numCache>
            </c:numRef>
          </c:val>
          <c:extLst xmlns:c16r2="http://schemas.microsoft.com/office/drawing/2015/06/chart">
            <c:ext xmlns:c16="http://schemas.microsoft.com/office/drawing/2014/chart" uri="{C3380CC4-5D6E-409C-BE32-E72D297353CC}">
              <c16:uniqueId val="{00000002-00CD-4217-963E-9957858D40AA}"/>
            </c:ext>
          </c:extLst>
        </c:ser>
        <c:ser>
          <c:idx val="3"/>
          <c:order val="3"/>
          <c:tx>
            <c:strRef>
              <c:f>Sheet1!$E$1</c:f>
              <c:strCache>
                <c:ptCount val="1"/>
              </c:strCache>
            </c:strRef>
          </c:tx>
          <c:spPr>
            <a:solidFill>
              <a:schemeClr val="accent4"/>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Sheet1!$E$2:$E$8</c:f>
              <c:numCache>
                <c:formatCode>General</c:formatCode>
                <c:ptCount val="7"/>
              </c:numCache>
            </c:numRef>
          </c:val>
          <c:extLst xmlns:c16r2="http://schemas.microsoft.com/office/drawing/2015/06/chart">
            <c:ext xmlns:c16="http://schemas.microsoft.com/office/drawing/2014/chart" uri="{C3380CC4-5D6E-409C-BE32-E72D297353CC}">
              <c16:uniqueId val="{00000000-C33E-4461-BEF3-61543098B1DD}"/>
            </c:ext>
          </c:extLst>
        </c:ser>
        <c:ser>
          <c:idx val="4"/>
          <c:order val="4"/>
          <c:tx>
            <c:strRef>
              <c:f>Sheet1!$F$1</c:f>
              <c:strCache>
                <c:ptCount val="1"/>
              </c:strCache>
            </c:strRef>
          </c:tx>
          <c:spPr>
            <a:solidFill>
              <a:schemeClr val="accent5"/>
            </a:solidFill>
            <a:ln>
              <a:noFill/>
            </a:ln>
            <a:effectLst/>
          </c:spPr>
          <c:invertIfNegative val="0"/>
          <c:cat>
            <c:strRef>
              <c:f>Sheet1!$A$2:$A$8</c:f>
              <c:strCache>
                <c:ptCount val="7"/>
                <c:pt idx="0">
                  <c:v>M</c:v>
                </c:pt>
                <c:pt idx="1">
                  <c:v>T</c:v>
                </c:pt>
                <c:pt idx="2">
                  <c:v>W</c:v>
                </c:pt>
                <c:pt idx="3">
                  <c:v>T</c:v>
                </c:pt>
                <c:pt idx="4">
                  <c:v>F</c:v>
                </c:pt>
                <c:pt idx="5">
                  <c:v>S</c:v>
                </c:pt>
                <c:pt idx="6">
                  <c:v>S</c:v>
                </c:pt>
              </c:strCache>
            </c:strRef>
          </c:cat>
          <c:val>
            <c:numRef>
              <c:f>Sheet1!$F$2:$F$8</c:f>
              <c:numCache>
                <c:formatCode>General</c:formatCode>
                <c:ptCount val="7"/>
              </c:numCache>
            </c:numRef>
          </c:val>
          <c:extLst xmlns:c16r2="http://schemas.microsoft.com/office/drawing/2015/06/chart">
            <c:ext xmlns:c16="http://schemas.microsoft.com/office/drawing/2014/chart" uri="{C3380CC4-5D6E-409C-BE32-E72D297353CC}">
              <c16:uniqueId val="{00000001-C33E-4461-BEF3-61543098B1DD}"/>
            </c:ext>
          </c:extLst>
        </c:ser>
        <c:dLbls>
          <c:showLegendKey val="0"/>
          <c:showVal val="0"/>
          <c:showCatName val="0"/>
          <c:showSerName val="0"/>
          <c:showPercent val="0"/>
          <c:showBubbleSize val="0"/>
        </c:dLbls>
        <c:gapWidth val="219"/>
        <c:overlap val="-27"/>
        <c:axId val="142884224"/>
        <c:axId val="142902400"/>
      </c:barChart>
      <c:catAx>
        <c:axId val="142884224"/>
        <c:scaling>
          <c:orientation val="minMax"/>
        </c:scaling>
        <c:delete val="1"/>
        <c:axPos val="b"/>
        <c:majorGridlines>
          <c:spPr>
            <a:ln w="9525" cap="flat" cmpd="sng" algn="ctr">
              <a:solidFill>
                <a:srgbClr val="E7C400"/>
              </a:solidFill>
              <a:round/>
            </a:ln>
            <a:effectLst/>
          </c:spPr>
        </c:majorGridlines>
        <c:numFmt formatCode="General" sourceLinked="1"/>
        <c:majorTickMark val="out"/>
        <c:minorTickMark val="none"/>
        <c:tickLblPos val="nextTo"/>
        <c:crossAx val="142902400"/>
        <c:crosses val="autoZero"/>
        <c:auto val="1"/>
        <c:lblAlgn val="ctr"/>
        <c:lblOffset val="11"/>
        <c:noMultiLvlLbl val="0"/>
      </c:catAx>
      <c:valAx>
        <c:axId val="142902400"/>
        <c:scaling>
          <c:orientation val="minMax"/>
          <c:max val="11"/>
          <c:min val="1"/>
        </c:scaling>
        <c:delete val="1"/>
        <c:axPos val="l"/>
        <c:majorGridlines>
          <c:spPr>
            <a:ln w="9525" cap="flat" cmpd="sng" algn="ctr">
              <a:solidFill>
                <a:schemeClr val="tx2">
                  <a:lumMod val="40000"/>
                  <a:lumOff val="60000"/>
                </a:schemeClr>
              </a:solidFill>
              <a:round/>
            </a:ln>
            <a:effectLst/>
          </c:spPr>
        </c:majorGridlines>
        <c:minorGridlines>
          <c:spPr>
            <a:ln w="9525" cap="flat" cmpd="sng" algn="ctr">
              <a:solidFill>
                <a:schemeClr val="tx2">
                  <a:lumMod val="20000"/>
                  <a:lumOff val="80000"/>
                </a:schemeClr>
              </a:solidFill>
              <a:round/>
            </a:ln>
            <a:effectLst/>
          </c:spPr>
        </c:minorGridlines>
        <c:numFmt formatCode="General" sourceLinked="1"/>
        <c:majorTickMark val="out"/>
        <c:minorTickMark val="none"/>
        <c:tickLblPos val="nextTo"/>
        <c:crossAx val="142884224"/>
        <c:crosses val="autoZero"/>
        <c:crossBetween val="between"/>
      </c:valAx>
      <c:spPr>
        <a:noFill/>
        <a:ln>
          <a:solidFill>
            <a:srgbClr val="E7C400">
              <a:alpha val="88000"/>
            </a:srgbClr>
          </a:solid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summer-block-3-statistics-year-6-white-rose-maths-hub-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winkl.co.uk/resources/planit-maths-primary-teaching-resources-year-6/planit-maths-primary-teaching-resources-year-6-statistics/planit-maths-primary-teaching-resources-year-6-statistics-interpret-and-construct-pie-charts-and-line-graphs-and-use-these-to-solve-problems" TargetMode="External"/><Relationship Id="rId1" Type="http://schemas.openxmlformats.org/officeDocument/2006/relationships/slideLayout" Target="../slideLayouts/slideLayout4.xml"/><Relationship Id="rId5" Type="http://schemas.openxmlformats.org/officeDocument/2006/relationships/image" Target="../media/image22.jpg"/><Relationship Id="rId4" Type="http://schemas.openxmlformats.org/officeDocument/2006/relationships/image" Target="../media/image21.jpg"/></Relationships>
</file>

<file path=ppt/slides/_rels/slide16.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summer-block-3-statistics-year-6-white-rose-maths-hub-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B73ADD1B-E710-4876-8311-69CBFF266CCD}"/>
              </a:ext>
            </a:extLst>
          </p:cNvPr>
          <p:cNvSpPr/>
          <p:nvPr/>
        </p:nvSpPr>
        <p:spPr>
          <a:xfrm>
            <a:off x="451614" y="5827923"/>
            <a:ext cx="870409" cy="58389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Roboto" panose="02000000000000000000" pitchFamily="2" charset="0"/>
                <a:ea typeface="Roboto" panose="02000000000000000000" pitchFamily="2"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Roboto" panose="02000000000000000000" pitchFamily="2" charset="0"/>
                <a:ea typeface="Roboto" panose="02000000000000000000" pitchFamily="2"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Roboto" panose="02000000000000000000" pitchFamily="2" charset="0"/>
                <a:ea typeface="Roboto" panose="02000000000000000000" pitchFamily="2"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Roboto" panose="02000000000000000000" pitchFamily="2" charset="0"/>
              <a:ea typeface="Roboto" panose="02000000000000000000" pitchFamily="2" charset="0"/>
            </a:endParaRPr>
          </a:p>
          <a:p>
            <a:pPr algn="just"/>
            <a:r>
              <a:rPr lang="en-GB" sz="1600" dirty="0">
                <a:latin typeface="Roboto" panose="02000000000000000000" pitchFamily="2" charset="0"/>
                <a:ea typeface="Roboto" panose="02000000000000000000" pitchFamily="2"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Roboto" panose="02000000000000000000" pitchFamily="2" charset="0"/>
                  <a:ea typeface="Roboto" panose="02000000000000000000" pitchFamily="2"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chemeClr val="tx1"/>
                </a:solidFill>
              </a:rPr>
              <a:t>Interpret and construct pie charts and line graphs and use these to solve problems.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xmlns="" id="{6AE27B2B-DC23-4CC8-B70A-954892F5DDC5}"/>
              </a:ext>
            </a:extLst>
          </p:cNvPr>
          <p:cNvSpPr txBox="1"/>
          <p:nvPr/>
        </p:nvSpPr>
        <p:spPr>
          <a:xfrm>
            <a:off x="5938521" y="3385766"/>
            <a:ext cx="2331722" cy="710552"/>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r>
              <a:rPr lang="en-US" sz="1600" dirty="0">
                <a:latin typeface="Twinkl" pitchFamily="50" charset="0"/>
              </a:rPr>
              <a:t>Multiples of 10 would not be large enough.</a:t>
            </a:r>
            <a:endParaRPr lang="en-GB" sz="1600" dirty="0">
              <a:latin typeface="Twinkl" pitchFamily="50" charset="0"/>
            </a:endParaRPr>
          </a:p>
        </p:txBody>
      </p:sp>
      <p:sp>
        <p:nvSpPr>
          <p:cNvPr id="20" name="TextBox 19">
            <a:extLst>
              <a:ext uri="{FF2B5EF4-FFF2-40B4-BE49-F238E27FC236}">
                <a16:creationId xmlns:a16="http://schemas.microsoft.com/office/drawing/2014/main" xmlns="" id="{F7B0F015-B8AC-440C-9162-4E980291D80C}"/>
              </a:ext>
            </a:extLst>
          </p:cNvPr>
          <p:cNvSpPr txBox="1"/>
          <p:nvPr/>
        </p:nvSpPr>
        <p:spPr>
          <a:xfrm>
            <a:off x="2981236" y="3234810"/>
            <a:ext cx="528836" cy="2750112"/>
          </a:xfrm>
          <a:prstGeom prst="rect">
            <a:avLst/>
          </a:prstGeom>
          <a:noFill/>
        </p:spPr>
        <p:txBody>
          <a:bodyPr wrap="square" rtlCol="0">
            <a:spAutoFit/>
          </a:bodyPr>
          <a:lstStyle/>
          <a:p>
            <a:pPr algn="r">
              <a:lnSpc>
                <a:spcPts val="1900"/>
              </a:lnSpc>
            </a:pPr>
            <a:r>
              <a:rPr lang="en-GB" sz="1200" dirty="0">
                <a:solidFill>
                  <a:schemeClr val="tx1">
                    <a:lumMod val="75000"/>
                    <a:lumOff val="25000"/>
                  </a:schemeClr>
                </a:solidFill>
              </a:rPr>
              <a:t>100</a:t>
            </a:r>
          </a:p>
          <a:p>
            <a:pPr algn="r">
              <a:lnSpc>
                <a:spcPts val="1900"/>
              </a:lnSpc>
            </a:pPr>
            <a:r>
              <a:rPr lang="en-GB" sz="1200" dirty="0">
                <a:solidFill>
                  <a:schemeClr val="tx1">
                    <a:lumMod val="75000"/>
                    <a:lumOff val="25000"/>
                  </a:schemeClr>
                </a:solidFill>
              </a:rPr>
              <a:t>90</a:t>
            </a:r>
          </a:p>
          <a:p>
            <a:pPr algn="r">
              <a:lnSpc>
                <a:spcPts val="1900"/>
              </a:lnSpc>
            </a:pPr>
            <a:r>
              <a:rPr lang="en-GB" sz="1200" dirty="0">
                <a:solidFill>
                  <a:schemeClr val="tx1">
                    <a:lumMod val="75000"/>
                    <a:lumOff val="25000"/>
                  </a:schemeClr>
                </a:solidFill>
              </a:rPr>
              <a:t>80</a:t>
            </a:r>
          </a:p>
          <a:p>
            <a:pPr algn="r">
              <a:lnSpc>
                <a:spcPts val="1900"/>
              </a:lnSpc>
            </a:pPr>
            <a:r>
              <a:rPr lang="en-GB" sz="1200" dirty="0">
                <a:solidFill>
                  <a:schemeClr val="tx1">
                    <a:lumMod val="75000"/>
                    <a:lumOff val="25000"/>
                  </a:schemeClr>
                </a:solidFill>
              </a:rPr>
              <a:t>70</a:t>
            </a:r>
          </a:p>
          <a:p>
            <a:pPr algn="r">
              <a:lnSpc>
                <a:spcPts val="1900"/>
              </a:lnSpc>
            </a:pPr>
            <a:r>
              <a:rPr lang="en-GB" sz="1200" dirty="0">
                <a:solidFill>
                  <a:schemeClr val="tx1">
                    <a:lumMod val="75000"/>
                    <a:lumOff val="25000"/>
                  </a:schemeClr>
                </a:solidFill>
              </a:rPr>
              <a:t>60</a:t>
            </a:r>
          </a:p>
          <a:p>
            <a:pPr algn="r">
              <a:lnSpc>
                <a:spcPts val="1900"/>
              </a:lnSpc>
            </a:pPr>
            <a:r>
              <a:rPr lang="en-GB" sz="1200" dirty="0">
                <a:solidFill>
                  <a:schemeClr val="tx1">
                    <a:lumMod val="75000"/>
                    <a:lumOff val="25000"/>
                  </a:schemeClr>
                </a:solidFill>
              </a:rPr>
              <a:t>50</a:t>
            </a:r>
          </a:p>
          <a:p>
            <a:pPr algn="r">
              <a:lnSpc>
                <a:spcPts val="1900"/>
              </a:lnSpc>
            </a:pPr>
            <a:r>
              <a:rPr lang="en-GB" sz="1200" dirty="0">
                <a:solidFill>
                  <a:schemeClr val="tx1">
                    <a:lumMod val="75000"/>
                    <a:lumOff val="25000"/>
                  </a:schemeClr>
                </a:solidFill>
              </a:rPr>
              <a:t>40</a:t>
            </a:r>
          </a:p>
          <a:p>
            <a:pPr algn="r">
              <a:lnSpc>
                <a:spcPts val="1900"/>
              </a:lnSpc>
            </a:pPr>
            <a:r>
              <a:rPr lang="en-GB" sz="1200" dirty="0">
                <a:solidFill>
                  <a:schemeClr val="tx1">
                    <a:lumMod val="75000"/>
                    <a:lumOff val="25000"/>
                  </a:schemeClr>
                </a:solidFill>
              </a:rPr>
              <a:t>30</a:t>
            </a:r>
          </a:p>
          <a:p>
            <a:pPr algn="r">
              <a:lnSpc>
                <a:spcPts val="1900"/>
              </a:lnSpc>
            </a:pPr>
            <a:r>
              <a:rPr lang="en-GB" sz="1200" dirty="0">
                <a:solidFill>
                  <a:schemeClr val="tx1">
                    <a:lumMod val="75000"/>
                    <a:lumOff val="25000"/>
                  </a:schemeClr>
                </a:solidFill>
              </a:rPr>
              <a:t>20</a:t>
            </a:r>
          </a:p>
          <a:p>
            <a:pPr algn="r">
              <a:lnSpc>
                <a:spcPts val="1900"/>
              </a:lnSpc>
            </a:pPr>
            <a:r>
              <a:rPr lang="en-GB" sz="1200" dirty="0">
                <a:solidFill>
                  <a:schemeClr val="tx1">
                    <a:lumMod val="75000"/>
                    <a:lumOff val="25000"/>
                  </a:schemeClr>
                </a:solidFill>
              </a:rPr>
              <a:t>10</a:t>
            </a:r>
          </a:p>
          <a:p>
            <a:pPr algn="r">
              <a:lnSpc>
                <a:spcPts val="1900"/>
              </a:lnSpc>
            </a:pPr>
            <a:r>
              <a:rPr lang="en-GB" sz="1200" dirty="0">
                <a:solidFill>
                  <a:schemeClr val="tx1">
                    <a:lumMod val="75000"/>
                    <a:lumOff val="25000"/>
                  </a:schemeClr>
                </a:solidFill>
              </a:rPr>
              <a:t>0</a:t>
            </a:r>
          </a:p>
        </p:txBody>
      </p:sp>
      <p:sp>
        <p:nvSpPr>
          <p:cNvPr id="97" name="Rectangle 96"/>
          <p:cNvSpPr/>
          <p:nvPr/>
        </p:nvSpPr>
        <p:spPr>
          <a:xfrm>
            <a:off x="2522863"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cxnSp>
        <p:nvCxnSpPr>
          <p:cNvPr id="103" name="Straight Connector 102"/>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32955"/>
            <a:ext cx="3629063" cy="1880103"/>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A cyclist is travelling from his home in England to Scotland. The data shows how far from home he was at the end of each day. Yasmin is drawing a line graph of the data.</a:t>
            </a:r>
            <a:endParaRPr lang="en-GB" dirty="0">
              <a:solidFill>
                <a:schemeClr val="bg1"/>
              </a:solidFill>
              <a:latin typeface="Twinkl" pitchFamily="50" charset="0"/>
            </a:endParaRPr>
          </a:p>
        </p:txBody>
      </p:sp>
      <p:grpSp>
        <p:nvGrpSpPr>
          <p:cNvPr id="23" name="Group 22">
            <a:extLst>
              <a:ext uri="{FF2B5EF4-FFF2-40B4-BE49-F238E27FC236}">
                <a16:creationId xmlns:a16="http://schemas.microsoft.com/office/drawing/2014/main" xmlns="" id="{0B081FAC-2E5B-4973-89D1-48F45B8E639D}"/>
              </a:ext>
            </a:extLst>
          </p:cNvPr>
          <p:cNvGrpSpPr/>
          <p:nvPr/>
        </p:nvGrpSpPr>
        <p:grpSpPr>
          <a:xfrm>
            <a:off x="4190122" y="2247259"/>
            <a:ext cx="4189731" cy="987551"/>
            <a:chOff x="4190122" y="2336159"/>
            <a:chExt cx="4189731" cy="987551"/>
          </a:xfrm>
        </p:grpSpPr>
        <p:sp>
          <p:nvSpPr>
            <p:cNvPr id="24" name="TextBox 23">
              <a:extLst>
                <a:ext uri="{FF2B5EF4-FFF2-40B4-BE49-F238E27FC236}">
                  <a16:creationId xmlns:a16="http://schemas.microsoft.com/office/drawing/2014/main" xmlns="" id="{8739E0EB-E3C1-49FD-9411-6F2963477391}"/>
                </a:ext>
              </a:extLst>
            </p:cNvPr>
            <p:cNvSpPr txBox="1"/>
            <p:nvPr/>
          </p:nvSpPr>
          <p:spPr>
            <a:xfrm>
              <a:off x="4190122" y="2336159"/>
              <a:ext cx="4189731" cy="987551"/>
            </a:xfrm>
            <a:prstGeom prst="rect">
              <a:avLst/>
            </a:prstGeom>
            <a:solidFill>
              <a:schemeClr val="bg1"/>
            </a:solidFill>
            <a:ln w="28575">
              <a:noFill/>
            </a:ln>
          </p:spPr>
          <p:txBody>
            <a:bodyPr wrap="square" lIns="108000" tIns="108000" rIns="108000" bIns="108000" rtlCol="0">
              <a:spAutoFit/>
            </a:bodyPr>
            <a:lstStyle/>
            <a:p>
              <a:r>
                <a:rPr lang="en-US" sz="1600" dirty="0">
                  <a:solidFill>
                    <a:schemeClr val="bg1"/>
                  </a:solidFill>
                  <a:latin typeface="Twinkl" pitchFamily="50" charset="0"/>
                </a:rPr>
                <a:t>What intervals should Yasmin use on the </a:t>
              </a:r>
            </a:p>
            <a:p>
              <a:r>
                <a:rPr lang="en-US" sz="1600" dirty="0">
                  <a:solidFill>
                    <a:schemeClr val="bg1"/>
                  </a:solidFill>
                  <a:latin typeface="Twinkl" pitchFamily="50" charset="0"/>
                </a:rPr>
                <a:t>y-axis – multiples of 10, multiples of 50 </a:t>
              </a:r>
              <a:br>
                <a:rPr lang="en-US" sz="1600" dirty="0">
                  <a:solidFill>
                    <a:schemeClr val="bg1"/>
                  </a:solidFill>
                  <a:latin typeface="Twinkl" pitchFamily="50" charset="0"/>
                </a:rPr>
              </a:br>
              <a:r>
                <a:rPr lang="en-US" sz="1600" dirty="0">
                  <a:solidFill>
                    <a:schemeClr val="bg1"/>
                  </a:solidFill>
                  <a:latin typeface="Twinkl" pitchFamily="50" charset="0"/>
                </a:rPr>
                <a:t>or multiples of 100?</a:t>
              </a:r>
              <a:endParaRPr lang="en-GB" sz="1600" dirty="0">
                <a:solidFill>
                  <a:schemeClr val="bg1"/>
                </a:solidFill>
                <a:latin typeface="Twinkl" pitchFamily="50" charset="0"/>
              </a:endParaRPr>
            </a:p>
          </p:txBody>
        </p:sp>
        <p:sp>
          <p:nvSpPr>
            <p:cNvPr id="25" name="TextBox 24">
              <a:extLst>
                <a:ext uri="{FF2B5EF4-FFF2-40B4-BE49-F238E27FC236}">
                  <a16:creationId xmlns:a16="http://schemas.microsoft.com/office/drawing/2014/main" xmlns="" id="{872B4DAE-7B99-4EF3-BB28-50A85909C061}"/>
                </a:ext>
              </a:extLst>
            </p:cNvPr>
            <p:cNvSpPr txBox="1"/>
            <p:nvPr/>
          </p:nvSpPr>
          <p:spPr>
            <a:xfrm>
              <a:off x="4190122" y="2336159"/>
              <a:ext cx="4189731" cy="987551"/>
            </a:xfrm>
            <a:prstGeom prst="rect">
              <a:avLst/>
            </a:prstGeom>
            <a:solidFill>
              <a:srgbClr val="F9B000">
                <a:alpha val="40000"/>
              </a:srgbClr>
            </a:solidFill>
            <a:ln w="28575">
              <a:noFill/>
            </a:ln>
          </p:spPr>
          <p:txBody>
            <a:bodyPr wrap="square" lIns="108000" tIns="108000" rIns="108000" bIns="108000" rtlCol="0">
              <a:spAutoFit/>
            </a:bodyPr>
            <a:lstStyle/>
            <a:p>
              <a:r>
                <a:rPr lang="en-US" sz="1600" dirty="0">
                  <a:latin typeface="Twinkl" pitchFamily="50" charset="0"/>
                </a:rPr>
                <a:t>What intervals should Yasmin use on the </a:t>
              </a:r>
            </a:p>
            <a:p>
              <a:r>
                <a:rPr lang="en-US" sz="1600" dirty="0">
                  <a:latin typeface="Twinkl" pitchFamily="50" charset="0"/>
                </a:rPr>
                <a:t>y-axis – multiples of 10, multiples of 50 </a:t>
              </a:r>
              <a:br>
                <a:rPr lang="en-US" sz="1600" dirty="0">
                  <a:latin typeface="Twinkl" pitchFamily="50" charset="0"/>
                </a:rPr>
              </a:br>
              <a:r>
                <a:rPr lang="en-US" sz="1600" dirty="0">
                  <a:latin typeface="Twinkl" pitchFamily="50" charset="0"/>
                </a:rPr>
                <a:t>or multiples of 100?</a:t>
              </a:r>
              <a:endParaRPr lang="en-GB" sz="1600" dirty="0">
                <a:latin typeface="Twinkl" pitchFamily="50" charset="0"/>
              </a:endParaRPr>
            </a:p>
          </p:txBody>
        </p:sp>
      </p:grpSp>
      <p:sp>
        <p:nvSpPr>
          <p:cNvPr id="26" name="TextBox 25">
            <a:extLst>
              <a:ext uri="{FF2B5EF4-FFF2-40B4-BE49-F238E27FC236}">
                <a16:creationId xmlns:a16="http://schemas.microsoft.com/office/drawing/2014/main" xmlns="" id="{10EF0397-F809-4656-B905-93D72FFA6D79}"/>
              </a:ext>
            </a:extLst>
          </p:cNvPr>
          <p:cNvSpPr txBox="1"/>
          <p:nvPr/>
        </p:nvSpPr>
        <p:spPr>
          <a:xfrm>
            <a:off x="4198620" y="1278047"/>
            <a:ext cx="2735580" cy="710552"/>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She has started the graph and has labelled the x-axis</a:t>
            </a:r>
            <a:endParaRPr lang="en-GB" sz="1600" dirty="0">
              <a:solidFill>
                <a:schemeClr val="bg1"/>
              </a:solidFill>
              <a:latin typeface="Twinkl" pitchFamily="50" charset="0"/>
            </a:endParaRPr>
          </a:p>
        </p:txBody>
      </p:sp>
      <p:graphicFrame>
        <p:nvGraphicFramePr>
          <p:cNvPr id="27" name="Table 3">
            <a:extLst>
              <a:ext uri="{FF2B5EF4-FFF2-40B4-BE49-F238E27FC236}">
                <a16:creationId xmlns:a16="http://schemas.microsoft.com/office/drawing/2014/main" xmlns="" id="{F3CB6E93-C8AB-4034-AF59-E9CA3F218783}"/>
              </a:ext>
            </a:extLst>
          </p:cNvPr>
          <p:cNvGraphicFramePr>
            <a:graphicFrameLocks noGrp="1"/>
          </p:cNvGraphicFramePr>
          <p:nvPr>
            <p:extLst>
              <p:ext uri="{D42A27DB-BD31-4B8C-83A1-F6EECF244321}">
                <p14:modId xmlns:p14="http://schemas.microsoft.com/office/powerpoint/2010/main" val="1797824025"/>
              </p:ext>
            </p:extLst>
          </p:nvPr>
        </p:nvGraphicFramePr>
        <p:xfrm>
          <a:off x="755647" y="3385766"/>
          <a:ext cx="2202184" cy="2523542"/>
        </p:xfrm>
        <a:graphic>
          <a:graphicData uri="http://schemas.openxmlformats.org/drawingml/2006/table">
            <a:tbl>
              <a:tblPr firstRow="1" bandRow="1">
                <a:tableStyleId>{5C22544A-7EE6-4342-B048-85BDC9FD1C3A}</a:tableStyleId>
              </a:tblPr>
              <a:tblGrid>
                <a:gridCol w="1101092">
                  <a:extLst>
                    <a:ext uri="{9D8B030D-6E8A-4147-A177-3AD203B41FA5}">
                      <a16:colId xmlns:a16="http://schemas.microsoft.com/office/drawing/2014/main" xmlns="" val="786728223"/>
                    </a:ext>
                  </a:extLst>
                </a:gridCol>
                <a:gridCol w="1101092">
                  <a:extLst>
                    <a:ext uri="{9D8B030D-6E8A-4147-A177-3AD203B41FA5}">
                      <a16:colId xmlns:a16="http://schemas.microsoft.com/office/drawing/2014/main" xmlns="" val="450761809"/>
                    </a:ext>
                  </a:extLst>
                </a:gridCol>
              </a:tblGrid>
              <a:tr h="360506">
                <a:tc>
                  <a:txBody>
                    <a:bodyPr/>
                    <a:lstStyle/>
                    <a:p>
                      <a:pPr algn="ctr"/>
                      <a:r>
                        <a:rPr lang="en-GB" sz="1400" b="0" dirty="0">
                          <a:solidFill>
                            <a:schemeClr val="tx1"/>
                          </a:solidFill>
                        </a:rPr>
                        <a:t>Monday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50km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60506">
                <a:tc>
                  <a:txBody>
                    <a:bodyPr/>
                    <a:lstStyle/>
                    <a:p>
                      <a:pPr algn="ctr"/>
                      <a:r>
                        <a:rPr lang="en-GB" sz="1400" dirty="0"/>
                        <a:t>Tuesday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90km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13283601"/>
                  </a:ext>
                </a:extLst>
              </a:tr>
              <a:tr h="360506">
                <a:tc>
                  <a:txBody>
                    <a:bodyPr/>
                    <a:lstStyle/>
                    <a:p>
                      <a:pPr algn="ctr"/>
                      <a:r>
                        <a:rPr lang="en-GB" sz="1400" dirty="0"/>
                        <a:t>Wednesday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210km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1997603604"/>
                  </a:ext>
                </a:extLst>
              </a:tr>
              <a:tr h="360506">
                <a:tc>
                  <a:txBody>
                    <a:bodyPr/>
                    <a:lstStyle/>
                    <a:p>
                      <a:pPr algn="ctr"/>
                      <a:r>
                        <a:rPr lang="en-GB" sz="1400" dirty="0"/>
                        <a:t>Thursday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295km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67658128"/>
                  </a:ext>
                </a:extLst>
              </a:tr>
              <a:tr h="360506">
                <a:tc>
                  <a:txBody>
                    <a:bodyPr/>
                    <a:lstStyle/>
                    <a:p>
                      <a:pPr algn="ctr"/>
                      <a:r>
                        <a:rPr lang="en-GB" sz="1400" dirty="0"/>
                        <a:t>Friday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330km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2460069230"/>
                  </a:ext>
                </a:extLst>
              </a:tr>
              <a:tr h="360506">
                <a:tc>
                  <a:txBody>
                    <a:bodyPr/>
                    <a:lstStyle/>
                    <a:p>
                      <a:pPr algn="ctr"/>
                      <a:r>
                        <a:rPr lang="en-GB" sz="1400" dirty="0"/>
                        <a:t>Saturday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410km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42745539"/>
                  </a:ext>
                </a:extLst>
              </a:tr>
              <a:tr h="360506">
                <a:tc>
                  <a:txBody>
                    <a:bodyPr/>
                    <a:lstStyle/>
                    <a:p>
                      <a:pPr algn="ctr"/>
                      <a:r>
                        <a:rPr lang="en-GB" sz="1400" dirty="0"/>
                        <a:t>Sunday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480km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3150732126"/>
                  </a:ext>
                </a:extLst>
              </a:tr>
            </a:tbl>
          </a:graphicData>
        </a:graphic>
      </p:graphicFrame>
      <p:graphicFrame>
        <p:nvGraphicFramePr>
          <p:cNvPr id="32" name="Chart 31">
            <a:extLst>
              <a:ext uri="{FF2B5EF4-FFF2-40B4-BE49-F238E27FC236}">
                <a16:creationId xmlns:a16="http://schemas.microsoft.com/office/drawing/2014/main" xmlns="" id="{0B1931F0-11F0-4E96-9977-52001D9F65CE}"/>
              </a:ext>
            </a:extLst>
          </p:cNvPr>
          <p:cNvGraphicFramePr/>
          <p:nvPr>
            <p:extLst>
              <p:ext uri="{D42A27DB-BD31-4B8C-83A1-F6EECF244321}">
                <p14:modId xmlns:p14="http://schemas.microsoft.com/office/powerpoint/2010/main" val="1301316769"/>
              </p:ext>
            </p:extLst>
          </p:nvPr>
        </p:nvGraphicFramePr>
        <p:xfrm>
          <a:off x="3499547" y="3385766"/>
          <a:ext cx="2331722" cy="2945639"/>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Group 9">
            <a:extLst>
              <a:ext uri="{FF2B5EF4-FFF2-40B4-BE49-F238E27FC236}">
                <a16:creationId xmlns:a16="http://schemas.microsoft.com/office/drawing/2014/main" xmlns="" id="{7B44C880-A06B-4845-80B0-C34DDF50A415}"/>
              </a:ext>
            </a:extLst>
          </p:cNvPr>
          <p:cNvGrpSpPr/>
          <p:nvPr/>
        </p:nvGrpSpPr>
        <p:grpSpPr>
          <a:xfrm>
            <a:off x="3510072" y="3385766"/>
            <a:ext cx="2119203" cy="2434009"/>
            <a:chOff x="3510072" y="3385766"/>
            <a:chExt cx="2119203" cy="2434009"/>
          </a:xfrm>
        </p:grpSpPr>
        <p:cxnSp>
          <p:nvCxnSpPr>
            <p:cNvPr id="6" name="Straight Connector 5">
              <a:extLst>
                <a:ext uri="{FF2B5EF4-FFF2-40B4-BE49-F238E27FC236}">
                  <a16:creationId xmlns:a16="http://schemas.microsoft.com/office/drawing/2014/main" xmlns="" id="{66EF4948-A33B-4460-A91E-1118C369AF90}"/>
                </a:ext>
              </a:extLst>
            </p:cNvPr>
            <p:cNvCxnSpPr>
              <a:cxnSpLocks/>
            </p:cNvCxnSpPr>
            <p:nvPr/>
          </p:nvCxnSpPr>
          <p:spPr>
            <a:xfrm>
              <a:off x="3510072" y="5819775"/>
              <a:ext cx="2119203"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3B04AA3A-80B6-4FBD-9F56-B2CD230B88E6}"/>
                </a:ext>
              </a:extLst>
            </p:cNvPr>
            <p:cNvCxnSpPr>
              <a:cxnSpLocks/>
            </p:cNvCxnSpPr>
            <p:nvPr/>
          </p:nvCxnSpPr>
          <p:spPr>
            <a:xfrm flipV="1">
              <a:off x="3510072" y="3385766"/>
              <a:ext cx="0" cy="2434009"/>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xmlns="" id="{582371B5-650A-4C4A-B440-C3CCEA08066D}"/>
              </a:ext>
            </a:extLst>
          </p:cNvPr>
          <p:cNvGrpSpPr/>
          <p:nvPr/>
        </p:nvGrpSpPr>
        <p:grpSpPr>
          <a:xfrm>
            <a:off x="3400489" y="5830505"/>
            <a:ext cx="2033116" cy="523516"/>
            <a:chOff x="3400489" y="5830505"/>
            <a:chExt cx="2033116" cy="523516"/>
          </a:xfrm>
        </p:grpSpPr>
        <p:sp>
          <p:nvSpPr>
            <p:cNvPr id="14" name="TextBox 13">
              <a:extLst>
                <a:ext uri="{FF2B5EF4-FFF2-40B4-BE49-F238E27FC236}">
                  <a16:creationId xmlns:a16="http://schemas.microsoft.com/office/drawing/2014/main" xmlns="" id="{DFFE2519-2AA2-4097-89CC-DF4C398B5CA5}"/>
                </a:ext>
              </a:extLst>
            </p:cNvPr>
            <p:cNvSpPr txBox="1"/>
            <p:nvPr/>
          </p:nvSpPr>
          <p:spPr>
            <a:xfrm>
              <a:off x="3400489" y="5830508"/>
              <a:ext cx="223780" cy="276999"/>
            </a:xfrm>
            <a:prstGeom prst="rect">
              <a:avLst/>
            </a:prstGeom>
            <a:noFill/>
          </p:spPr>
          <p:txBody>
            <a:bodyPr wrap="square" rtlCol="0">
              <a:spAutoFit/>
            </a:bodyPr>
            <a:lstStyle/>
            <a:p>
              <a:pPr algn="ctr"/>
              <a:r>
                <a:rPr lang="en-GB" sz="1200" dirty="0"/>
                <a:t>M </a:t>
              </a:r>
            </a:p>
          </p:txBody>
        </p:sp>
        <p:sp>
          <p:nvSpPr>
            <p:cNvPr id="28" name="TextBox 27">
              <a:extLst>
                <a:ext uri="{FF2B5EF4-FFF2-40B4-BE49-F238E27FC236}">
                  <a16:creationId xmlns:a16="http://schemas.microsoft.com/office/drawing/2014/main" xmlns="" id="{F779F426-4D20-4996-8968-778C4ABA4243}"/>
                </a:ext>
              </a:extLst>
            </p:cNvPr>
            <p:cNvSpPr txBox="1"/>
            <p:nvPr/>
          </p:nvSpPr>
          <p:spPr>
            <a:xfrm>
              <a:off x="3705545" y="5830508"/>
              <a:ext cx="223780" cy="276999"/>
            </a:xfrm>
            <a:prstGeom prst="rect">
              <a:avLst/>
            </a:prstGeom>
            <a:noFill/>
          </p:spPr>
          <p:txBody>
            <a:bodyPr wrap="square" rtlCol="0">
              <a:spAutoFit/>
            </a:bodyPr>
            <a:lstStyle/>
            <a:p>
              <a:pPr algn="ctr"/>
              <a:r>
                <a:rPr lang="en-GB" sz="1200" dirty="0"/>
                <a:t>T </a:t>
              </a:r>
            </a:p>
          </p:txBody>
        </p:sp>
        <p:sp>
          <p:nvSpPr>
            <p:cNvPr id="29" name="TextBox 28">
              <a:extLst>
                <a:ext uri="{FF2B5EF4-FFF2-40B4-BE49-F238E27FC236}">
                  <a16:creationId xmlns:a16="http://schemas.microsoft.com/office/drawing/2014/main" xmlns="" id="{E271700A-5247-4295-9160-DC5CFC1E5F9F}"/>
                </a:ext>
              </a:extLst>
            </p:cNvPr>
            <p:cNvSpPr txBox="1"/>
            <p:nvPr/>
          </p:nvSpPr>
          <p:spPr>
            <a:xfrm>
              <a:off x="4006539" y="5830508"/>
              <a:ext cx="223780" cy="276999"/>
            </a:xfrm>
            <a:prstGeom prst="rect">
              <a:avLst/>
            </a:prstGeom>
            <a:noFill/>
          </p:spPr>
          <p:txBody>
            <a:bodyPr wrap="square" rtlCol="0">
              <a:spAutoFit/>
            </a:bodyPr>
            <a:lstStyle/>
            <a:p>
              <a:pPr algn="ctr"/>
              <a:r>
                <a:rPr lang="en-GB" sz="1200" dirty="0"/>
                <a:t>W</a:t>
              </a:r>
            </a:p>
          </p:txBody>
        </p:sp>
        <p:sp>
          <p:nvSpPr>
            <p:cNvPr id="30" name="TextBox 29">
              <a:extLst>
                <a:ext uri="{FF2B5EF4-FFF2-40B4-BE49-F238E27FC236}">
                  <a16:creationId xmlns:a16="http://schemas.microsoft.com/office/drawing/2014/main" xmlns="" id="{FD1446E6-CBB8-4767-93A0-E1A456A7CF05}"/>
                </a:ext>
              </a:extLst>
            </p:cNvPr>
            <p:cNvSpPr txBox="1"/>
            <p:nvPr/>
          </p:nvSpPr>
          <p:spPr>
            <a:xfrm>
              <a:off x="4307533" y="5830507"/>
              <a:ext cx="223780" cy="276999"/>
            </a:xfrm>
            <a:prstGeom prst="rect">
              <a:avLst/>
            </a:prstGeom>
            <a:noFill/>
          </p:spPr>
          <p:txBody>
            <a:bodyPr wrap="square" rtlCol="0">
              <a:spAutoFit/>
            </a:bodyPr>
            <a:lstStyle/>
            <a:p>
              <a:pPr algn="ctr"/>
              <a:r>
                <a:rPr lang="en-GB" sz="1200" dirty="0"/>
                <a:t>T </a:t>
              </a:r>
            </a:p>
          </p:txBody>
        </p:sp>
        <p:sp>
          <p:nvSpPr>
            <p:cNvPr id="31" name="TextBox 30">
              <a:extLst>
                <a:ext uri="{FF2B5EF4-FFF2-40B4-BE49-F238E27FC236}">
                  <a16:creationId xmlns:a16="http://schemas.microsoft.com/office/drawing/2014/main" xmlns="" id="{2CDF026B-64BC-40B7-B808-4FBE3A95F834}"/>
                </a:ext>
              </a:extLst>
            </p:cNvPr>
            <p:cNvSpPr txBox="1"/>
            <p:nvPr/>
          </p:nvSpPr>
          <p:spPr>
            <a:xfrm>
              <a:off x="4598987" y="5830506"/>
              <a:ext cx="223780" cy="276999"/>
            </a:xfrm>
            <a:prstGeom prst="rect">
              <a:avLst/>
            </a:prstGeom>
            <a:noFill/>
          </p:spPr>
          <p:txBody>
            <a:bodyPr wrap="square" rtlCol="0">
              <a:spAutoFit/>
            </a:bodyPr>
            <a:lstStyle/>
            <a:p>
              <a:pPr algn="ctr"/>
              <a:r>
                <a:rPr lang="en-GB" sz="1200" dirty="0"/>
                <a:t>F</a:t>
              </a:r>
            </a:p>
          </p:txBody>
        </p:sp>
        <p:sp>
          <p:nvSpPr>
            <p:cNvPr id="33" name="TextBox 32">
              <a:extLst>
                <a:ext uri="{FF2B5EF4-FFF2-40B4-BE49-F238E27FC236}">
                  <a16:creationId xmlns:a16="http://schemas.microsoft.com/office/drawing/2014/main" xmlns="" id="{9BCD6CAE-5FDD-4052-B4C9-1773315AE96D}"/>
                </a:ext>
              </a:extLst>
            </p:cNvPr>
            <p:cNvSpPr txBox="1"/>
            <p:nvPr/>
          </p:nvSpPr>
          <p:spPr>
            <a:xfrm>
              <a:off x="4909521" y="5830505"/>
              <a:ext cx="223780" cy="276999"/>
            </a:xfrm>
            <a:prstGeom prst="rect">
              <a:avLst/>
            </a:prstGeom>
            <a:noFill/>
          </p:spPr>
          <p:txBody>
            <a:bodyPr wrap="square" rtlCol="0">
              <a:spAutoFit/>
            </a:bodyPr>
            <a:lstStyle/>
            <a:p>
              <a:pPr algn="ctr"/>
              <a:r>
                <a:rPr lang="en-GB" sz="1200" dirty="0"/>
                <a:t>S </a:t>
              </a:r>
            </a:p>
          </p:txBody>
        </p:sp>
        <p:sp>
          <p:nvSpPr>
            <p:cNvPr id="34" name="TextBox 33">
              <a:extLst>
                <a:ext uri="{FF2B5EF4-FFF2-40B4-BE49-F238E27FC236}">
                  <a16:creationId xmlns:a16="http://schemas.microsoft.com/office/drawing/2014/main" xmlns="" id="{BD9F4DA0-416E-463A-9415-AD069261E388}"/>
                </a:ext>
              </a:extLst>
            </p:cNvPr>
            <p:cNvSpPr txBox="1"/>
            <p:nvPr/>
          </p:nvSpPr>
          <p:spPr>
            <a:xfrm>
              <a:off x="5209825" y="5830505"/>
              <a:ext cx="223780" cy="276999"/>
            </a:xfrm>
            <a:prstGeom prst="rect">
              <a:avLst/>
            </a:prstGeom>
            <a:noFill/>
          </p:spPr>
          <p:txBody>
            <a:bodyPr wrap="square" rtlCol="0">
              <a:spAutoFit/>
            </a:bodyPr>
            <a:lstStyle/>
            <a:p>
              <a:pPr algn="ctr"/>
              <a:r>
                <a:rPr lang="en-GB" sz="1200" dirty="0"/>
                <a:t>S </a:t>
              </a:r>
            </a:p>
          </p:txBody>
        </p:sp>
        <p:sp>
          <p:nvSpPr>
            <p:cNvPr id="35" name="TextBox 34">
              <a:extLst>
                <a:ext uri="{FF2B5EF4-FFF2-40B4-BE49-F238E27FC236}">
                  <a16:creationId xmlns:a16="http://schemas.microsoft.com/office/drawing/2014/main" xmlns="" id="{2461F0B0-344C-4E93-B829-B255D7C474FC}"/>
                </a:ext>
              </a:extLst>
            </p:cNvPr>
            <p:cNvSpPr txBox="1"/>
            <p:nvPr/>
          </p:nvSpPr>
          <p:spPr>
            <a:xfrm>
              <a:off x="4182490" y="6077022"/>
              <a:ext cx="752967" cy="276999"/>
            </a:xfrm>
            <a:prstGeom prst="rect">
              <a:avLst/>
            </a:prstGeom>
            <a:noFill/>
          </p:spPr>
          <p:txBody>
            <a:bodyPr wrap="square" rtlCol="0">
              <a:spAutoFit/>
            </a:bodyPr>
            <a:lstStyle/>
            <a:p>
              <a:pPr algn="ctr"/>
              <a:r>
                <a:rPr lang="en-GB" sz="1200" dirty="0"/>
                <a:t>Days </a:t>
              </a:r>
            </a:p>
          </p:txBody>
        </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500"/>
                                        <p:tgtEl>
                                          <p:spTgt spid="2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0" grpId="0"/>
      <p:bldP spid="8" grpId="0" animBg="1"/>
      <p:bldP spid="26" grpId="0" animBg="1"/>
      <p:bldGraphic spid="32"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xmlns="" id="{5653C346-BF88-4134-A92D-E3E3D15D4BAF}"/>
              </a:ext>
            </a:extLst>
          </p:cNvPr>
          <p:cNvSpPr txBox="1"/>
          <p:nvPr/>
        </p:nvSpPr>
        <p:spPr>
          <a:xfrm>
            <a:off x="2982610" y="3257878"/>
            <a:ext cx="528836" cy="2750112"/>
          </a:xfrm>
          <a:prstGeom prst="rect">
            <a:avLst/>
          </a:prstGeom>
          <a:noFill/>
        </p:spPr>
        <p:txBody>
          <a:bodyPr wrap="square" rtlCol="0">
            <a:spAutoFit/>
          </a:bodyPr>
          <a:lstStyle/>
          <a:p>
            <a:pPr algn="r">
              <a:lnSpc>
                <a:spcPts val="1900"/>
              </a:lnSpc>
            </a:pPr>
            <a:r>
              <a:rPr lang="en-GB" sz="1200" dirty="0">
                <a:solidFill>
                  <a:schemeClr val="tx1">
                    <a:lumMod val="75000"/>
                    <a:lumOff val="25000"/>
                  </a:schemeClr>
                </a:solidFill>
              </a:rPr>
              <a:t>500</a:t>
            </a:r>
          </a:p>
          <a:p>
            <a:pPr algn="r">
              <a:lnSpc>
                <a:spcPts val="1900"/>
              </a:lnSpc>
            </a:pPr>
            <a:r>
              <a:rPr lang="en-GB" sz="1200" dirty="0">
                <a:solidFill>
                  <a:schemeClr val="tx1">
                    <a:lumMod val="75000"/>
                    <a:lumOff val="25000"/>
                  </a:schemeClr>
                </a:solidFill>
              </a:rPr>
              <a:t>450</a:t>
            </a:r>
          </a:p>
          <a:p>
            <a:pPr algn="r">
              <a:lnSpc>
                <a:spcPts val="1900"/>
              </a:lnSpc>
            </a:pPr>
            <a:r>
              <a:rPr lang="en-GB" sz="1200" dirty="0">
                <a:solidFill>
                  <a:schemeClr val="tx1">
                    <a:lumMod val="75000"/>
                    <a:lumOff val="25000"/>
                  </a:schemeClr>
                </a:solidFill>
              </a:rPr>
              <a:t>400</a:t>
            </a:r>
          </a:p>
          <a:p>
            <a:pPr algn="r">
              <a:lnSpc>
                <a:spcPts val="1900"/>
              </a:lnSpc>
            </a:pPr>
            <a:r>
              <a:rPr lang="en-GB" sz="1200" dirty="0">
                <a:solidFill>
                  <a:schemeClr val="tx1">
                    <a:lumMod val="75000"/>
                    <a:lumOff val="25000"/>
                  </a:schemeClr>
                </a:solidFill>
              </a:rPr>
              <a:t>350</a:t>
            </a:r>
          </a:p>
          <a:p>
            <a:pPr algn="r">
              <a:lnSpc>
                <a:spcPts val="1900"/>
              </a:lnSpc>
            </a:pPr>
            <a:r>
              <a:rPr lang="en-GB" sz="1200" dirty="0">
                <a:solidFill>
                  <a:schemeClr val="tx1">
                    <a:lumMod val="75000"/>
                    <a:lumOff val="25000"/>
                  </a:schemeClr>
                </a:solidFill>
              </a:rPr>
              <a:t>300</a:t>
            </a:r>
          </a:p>
          <a:p>
            <a:pPr algn="r">
              <a:lnSpc>
                <a:spcPts val="1900"/>
              </a:lnSpc>
            </a:pPr>
            <a:r>
              <a:rPr lang="en-GB" sz="1200" dirty="0">
                <a:solidFill>
                  <a:schemeClr val="tx1">
                    <a:lumMod val="75000"/>
                    <a:lumOff val="25000"/>
                  </a:schemeClr>
                </a:solidFill>
              </a:rPr>
              <a:t>250</a:t>
            </a:r>
          </a:p>
          <a:p>
            <a:pPr algn="r">
              <a:lnSpc>
                <a:spcPts val="1900"/>
              </a:lnSpc>
            </a:pPr>
            <a:r>
              <a:rPr lang="en-GB" sz="1200" dirty="0">
                <a:solidFill>
                  <a:schemeClr val="tx1">
                    <a:lumMod val="75000"/>
                    <a:lumOff val="25000"/>
                  </a:schemeClr>
                </a:solidFill>
              </a:rPr>
              <a:t>200</a:t>
            </a:r>
          </a:p>
          <a:p>
            <a:pPr algn="r">
              <a:lnSpc>
                <a:spcPts val="1900"/>
              </a:lnSpc>
            </a:pPr>
            <a:r>
              <a:rPr lang="en-GB" sz="1200" dirty="0">
                <a:solidFill>
                  <a:schemeClr val="tx1">
                    <a:lumMod val="75000"/>
                    <a:lumOff val="25000"/>
                  </a:schemeClr>
                </a:solidFill>
              </a:rPr>
              <a:t>150</a:t>
            </a:r>
          </a:p>
          <a:p>
            <a:pPr algn="r">
              <a:lnSpc>
                <a:spcPts val="1900"/>
              </a:lnSpc>
            </a:pPr>
            <a:r>
              <a:rPr lang="en-GB" sz="1200" dirty="0">
                <a:solidFill>
                  <a:schemeClr val="tx1">
                    <a:lumMod val="75000"/>
                    <a:lumOff val="25000"/>
                  </a:schemeClr>
                </a:solidFill>
              </a:rPr>
              <a:t>100</a:t>
            </a:r>
          </a:p>
          <a:p>
            <a:pPr algn="r">
              <a:lnSpc>
                <a:spcPts val="1900"/>
              </a:lnSpc>
            </a:pPr>
            <a:r>
              <a:rPr lang="en-GB" sz="1200" dirty="0">
                <a:solidFill>
                  <a:schemeClr val="tx1">
                    <a:lumMod val="75000"/>
                    <a:lumOff val="25000"/>
                  </a:schemeClr>
                </a:solidFill>
              </a:rPr>
              <a:t>50</a:t>
            </a:r>
          </a:p>
          <a:p>
            <a:pPr algn="r">
              <a:lnSpc>
                <a:spcPts val="1900"/>
              </a:lnSpc>
            </a:pPr>
            <a:r>
              <a:rPr lang="en-GB" sz="1200" dirty="0">
                <a:solidFill>
                  <a:schemeClr val="tx1">
                    <a:lumMod val="75000"/>
                    <a:lumOff val="25000"/>
                  </a:schemeClr>
                </a:solidFill>
              </a:rPr>
              <a:t>0</a:t>
            </a:r>
          </a:p>
        </p:txBody>
      </p:sp>
      <p:sp>
        <p:nvSpPr>
          <p:cNvPr id="18" name="TextBox 17">
            <a:extLst>
              <a:ext uri="{FF2B5EF4-FFF2-40B4-BE49-F238E27FC236}">
                <a16:creationId xmlns:a16="http://schemas.microsoft.com/office/drawing/2014/main" xmlns="" id="{E7A1F7E1-059F-4D40-906C-F6B673981681}"/>
              </a:ext>
            </a:extLst>
          </p:cNvPr>
          <p:cNvSpPr txBox="1"/>
          <p:nvPr/>
        </p:nvSpPr>
        <p:spPr>
          <a:xfrm>
            <a:off x="5938521" y="3385766"/>
            <a:ext cx="2437130" cy="956773"/>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r>
              <a:rPr lang="en-US" sz="1600" dirty="0">
                <a:latin typeface="Twinkl" pitchFamily="50" charset="0"/>
              </a:rPr>
              <a:t>Multiples of 50 would be large enough to fit the greatest distance on.</a:t>
            </a:r>
            <a:endParaRPr lang="en-GB" sz="1600" dirty="0">
              <a:latin typeface="Twinkl" pitchFamily="50" charset="0"/>
            </a:endParaRPr>
          </a:p>
        </p:txBody>
      </p:sp>
      <p:sp>
        <p:nvSpPr>
          <p:cNvPr id="97" name="Rectangle 96"/>
          <p:cNvSpPr/>
          <p:nvPr/>
        </p:nvSpPr>
        <p:spPr>
          <a:xfrm>
            <a:off x="2522863"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cxnSp>
        <p:nvCxnSpPr>
          <p:cNvPr id="103" name="Straight Connector 102"/>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32955"/>
            <a:ext cx="3629063" cy="1880103"/>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A cyclist is travelling from his home in England to Scotland. The data shows how far from home he was at the end of each day. Yasmin is drawing a line graph of the data.</a:t>
            </a:r>
            <a:endParaRPr lang="en-GB" dirty="0">
              <a:solidFill>
                <a:schemeClr val="bg1"/>
              </a:solidFill>
              <a:latin typeface="Twinkl" pitchFamily="50" charset="0"/>
            </a:endParaRPr>
          </a:p>
        </p:txBody>
      </p:sp>
      <p:grpSp>
        <p:nvGrpSpPr>
          <p:cNvPr id="23" name="Group 22">
            <a:extLst>
              <a:ext uri="{FF2B5EF4-FFF2-40B4-BE49-F238E27FC236}">
                <a16:creationId xmlns:a16="http://schemas.microsoft.com/office/drawing/2014/main" xmlns="" id="{4F4E7658-9C41-452C-A781-7E73E52CE106}"/>
              </a:ext>
            </a:extLst>
          </p:cNvPr>
          <p:cNvGrpSpPr/>
          <p:nvPr/>
        </p:nvGrpSpPr>
        <p:grpSpPr>
          <a:xfrm>
            <a:off x="4190122" y="2247259"/>
            <a:ext cx="4189731" cy="987551"/>
            <a:chOff x="4190122" y="2336159"/>
            <a:chExt cx="4189731" cy="987551"/>
          </a:xfrm>
        </p:grpSpPr>
        <p:sp>
          <p:nvSpPr>
            <p:cNvPr id="24" name="TextBox 23">
              <a:extLst>
                <a:ext uri="{FF2B5EF4-FFF2-40B4-BE49-F238E27FC236}">
                  <a16:creationId xmlns:a16="http://schemas.microsoft.com/office/drawing/2014/main" xmlns="" id="{29301770-4E36-4F9C-986F-6100ED2B9EDC}"/>
                </a:ext>
              </a:extLst>
            </p:cNvPr>
            <p:cNvSpPr txBox="1"/>
            <p:nvPr/>
          </p:nvSpPr>
          <p:spPr>
            <a:xfrm>
              <a:off x="4190122" y="2336159"/>
              <a:ext cx="4189731" cy="987551"/>
            </a:xfrm>
            <a:prstGeom prst="rect">
              <a:avLst/>
            </a:prstGeom>
            <a:solidFill>
              <a:schemeClr val="bg1"/>
            </a:solidFill>
            <a:ln w="28575">
              <a:noFill/>
            </a:ln>
          </p:spPr>
          <p:txBody>
            <a:bodyPr wrap="square" lIns="108000" tIns="108000" rIns="108000" bIns="108000" rtlCol="0">
              <a:spAutoFit/>
            </a:bodyPr>
            <a:lstStyle/>
            <a:p>
              <a:r>
                <a:rPr lang="en-US" sz="1600" dirty="0">
                  <a:solidFill>
                    <a:schemeClr val="bg1"/>
                  </a:solidFill>
                  <a:latin typeface="Twinkl" pitchFamily="50" charset="0"/>
                </a:rPr>
                <a:t>What intervals should Yasmin use on the </a:t>
              </a:r>
            </a:p>
            <a:p>
              <a:r>
                <a:rPr lang="en-US" sz="1600" dirty="0">
                  <a:solidFill>
                    <a:schemeClr val="bg1"/>
                  </a:solidFill>
                  <a:latin typeface="Twinkl" pitchFamily="50" charset="0"/>
                </a:rPr>
                <a:t>y-axis – multiples of 10, multiples of 50 </a:t>
              </a:r>
              <a:br>
                <a:rPr lang="en-US" sz="1600" dirty="0">
                  <a:solidFill>
                    <a:schemeClr val="bg1"/>
                  </a:solidFill>
                  <a:latin typeface="Twinkl" pitchFamily="50" charset="0"/>
                </a:rPr>
              </a:br>
              <a:r>
                <a:rPr lang="en-US" sz="1600" dirty="0">
                  <a:solidFill>
                    <a:schemeClr val="bg1"/>
                  </a:solidFill>
                  <a:latin typeface="Twinkl" pitchFamily="50" charset="0"/>
                </a:rPr>
                <a:t>or multiples of 100?</a:t>
              </a:r>
              <a:endParaRPr lang="en-GB" sz="1600" dirty="0">
                <a:solidFill>
                  <a:schemeClr val="bg1"/>
                </a:solidFill>
                <a:latin typeface="Twinkl" pitchFamily="50" charset="0"/>
              </a:endParaRPr>
            </a:p>
          </p:txBody>
        </p:sp>
        <p:sp>
          <p:nvSpPr>
            <p:cNvPr id="25" name="TextBox 24">
              <a:extLst>
                <a:ext uri="{FF2B5EF4-FFF2-40B4-BE49-F238E27FC236}">
                  <a16:creationId xmlns:a16="http://schemas.microsoft.com/office/drawing/2014/main" xmlns="" id="{A04C6313-EDDF-4FB4-8C60-50A7665F9FEC}"/>
                </a:ext>
              </a:extLst>
            </p:cNvPr>
            <p:cNvSpPr txBox="1"/>
            <p:nvPr/>
          </p:nvSpPr>
          <p:spPr>
            <a:xfrm>
              <a:off x="4190122" y="2336159"/>
              <a:ext cx="4189731" cy="987551"/>
            </a:xfrm>
            <a:prstGeom prst="rect">
              <a:avLst/>
            </a:prstGeom>
            <a:solidFill>
              <a:srgbClr val="F9B000">
                <a:alpha val="40000"/>
              </a:srgbClr>
            </a:solidFill>
            <a:ln w="28575">
              <a:noFill/>
            </a:ln>
          </p:spPr>
          <p:txBody>
            <a:bodyPr wrap="square" lIns="108000" tIns="108000" rIns="108000" bIns="108000" rtlCol="0">
              <a:spAutoFit/>
            </a:bodyPr>
            <a:lstStyle/>
            <a:p>
              <a:r>
                <a:rPr lang="en-US" sz="1600" dirty="0">
                  <a:latin typeface="Twinkl" pitchFamily="50" charset="0"/>
                </a:rPr>
                <a:t>What intervals should Yasmin use on the </a:t>
              </a:r>
            </a:p>
            <a:p>
              <a:r>
                <a:rPr lang="en-US" sz="1600" dirty="0">
                  <a:latin typeface="Twinkl" pitchFamily="50" charset="0"/>
                </a:rPr>
                <a:t>y-axis – multiples of 10, multiples of 50 </a:t>
              </a:r>
              <a:br>
                <a:rPr lang="en-US" sz="1600" dirty="0">
                  <a:latin typeface="Twinkl" pitchFamily="50" charset="0"/>
                </a:rPr>
              </a:br>
              <a:r>
                <a:rPr lang="en-US" sz="1600" dirty="0">
                  <a:latin typeface="Twinkl" pitchFamily="50" charset="0"/>
                </a:rPr>
                <a:t>or multiples of 100?</a:t>
              </a:r>
              <a:endParaRPr lang="en-GB" sz="1600" dirty="0">
                <a:latin typeface="Twinkl" pitchFamily="50" charset="0"/>
              </a:endParaRPr>
            </a:p>
          </p:txBody>
        </p:sp>
      </p:grpSp>
      <p:sp>
        <p:nvSpPr>
          <p:cNvPr id="26" name="TextBox 25">
            <a:extLst>
              <a:ext uri="{FF2B5EF4-FFF2-40B4-BE49-F238E27FC236}">
                <a16:creationId xmlns:a16="http://schemas.microsoft.com/office/drawing/2014/main" xmlns="" id="{C9AA53D5-4F44-4263-9CE4-B7A18FA9E61F}"/>
              </a:ext>
            </a:extLst>
          </p:cNvPr>
          <p:cNvSpPr txBox="1"/>
          <p:nvPr/>
        </p:nvSpPr>
        <p:spPr>
          <a:xfrm>
            <a:off x="4198620" y="1278047"/>
            <a:ext cx="2735580" cy="710552"/>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She has started the graph and has labelled the x-axis</a:t>
            </a:r>
            <a:endParaRPr lang="en-GB" sz="1600" dirty="0">
              <a:solidFill>
                <a:schemeClr val="bg1"/>
              </a:solidFill>
              <a:latin typeface="Twinkl" pitchFamily="50" charset="0"/>
            </a:endParaRPr>
          </a:p>
        </p:txBody>
      </p:sp>
      <p:graphicFrame>
        <p:nvGraphicFramePr>
          <p:cNvPr id="27" name="Table 3">
            <a:extLst>
              <a:ext uri="{FF2B5EF4-FFF2-40B4-BE49-F238E27FC236}">
                <a16:creationId xmlns:a16="http://schemas.microsoft.com/office/drawing/2014/main" xmlns="" id="{964C705D-16B3-45DF-AFA7-BCF1B2C25068}"/>
              </a:ext>
            </a:extLst>
          </p:cNvPr>
          <p:cNvGraphicFramePr>
            <a:graphicFrameLocks noGrp="1"/>
          </p:cNvGraphicFramePr>
          <p:nvPr>
            <p:extLst>
              <p:ext uri="{D42A27DB-BD31-4B8C-83A1-F6EECF244321}">
                <p14:modId xmlns:p14="http://schemas.microsoft.com/office/powerpoint/2010/main" val="1797824025"/>
              </p:ext>
            </p:extLst>
          </p:nvPr>
        </p:nvGraphicFramePr>
        <p:xfrm>
          <a:off x="755647" y="3385766"/>
          <a:ext cx="2202184" cy="2523542"/>
        </p:xfrm>
        <a:graphic>
          <a:graphicData uri="http://schemas.openxmlformats.org/drawingml/2006/table">
            <a:tbl>
              <a:tblPr firstRow="1" bandRow="1">
                <a:tableStyleId>{5C22544A-7EE6-4342-B048-85BDC9FD1C3A}</a:tableStyleId>
              </a:tblPr>
              <a:tblGrid>
                <a:gridCol w="1101092">
                  <a:extLst>
                    <a:ext uri="{9D8B030D-6E8A-4147-A177-3AD203B41FA5}">
                      <a16:colId xmlns:a16="http://schemas.microsoft.com/office/drawing/2014/main" xmlns="" val="786728223"/>
                    </a:ext>
                  </a:extLst>
                </a:gridCol>
                <a:gridCol w="1101092">
                  <a:extLst>
                    <a:ext uri="{9D8B030D-6E8A-4147-A177-3AD203B41FA5}">
                      <a16:colId xmlns:a16="http://schemas.microsoft.com/office/drawing/2014/main" xmlns="" val="450761809"/>
                    </a:ext>
                  </a:extLst>
                </a:gridCol>
              </a:tblGrid>
              <a:tr h="360506">
                <a:tc>
                  <a:txBody>
                    <a:bodyPr/>
                    <a:lstStyle/>
                    <a:p>
                      <a:pPr algn="ctr"/>
                      <a:r>
                        <a:rPr lang="en-GB" sz="1400" b="0" dirty="0">
                          <a:solidFill>
                            <a:schemeClr val="tx1"/>
                          </a:solidFill>
                        </a:rPr>
                        <a:t>Monday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50km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60506">
                <a:tc>
                  <a:txBody>
                    <a:bodyPr/>
                    <a:lstStyle/>
                    <a:p>
                      <a:pPr algn="ctr"/>
                      <a:r>
                        <a:rPr lang="en-GB" sz="1400" dirty="0"/>
                        <a:t>Tuesday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90km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13283601"/>
                  </a:ext>
                </a:extLst>
              </a:tr>
              <a:tr h="360506">
                <a:tc>
                  <a:txBody>
                    <a:bodyPr/>
                    <a:lstStyle/>
                    <a:p>
                      <a:pPr algn="ctr"/>
                      <a:r>
                        <a:rPr lang="en-GB" sz="1400" dirty="0"/>
                        <a:t>Wednesday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210km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1997603604"/>
                  </a:ext>
                </a:extLst>
              </a:tr>
              <a:tr h="360506">
                <a:tc>
                  <a:txBody>
                    <a:bodyPr/>
                    <a:lstStyle/>
                    <a:p>
                      <a:pPr algn="ctr"/>
                      <a:r>
                        <a:rPr lang="en-GB" sz="1400" dirty="0"/>
                        <a:t>Thursday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295km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67658128"/>
                  </a:ext>
                </a:extLst>
              </a:tr>
              <a:tr h="360506">
                <a:tc>
                  <a:txBody>
                    <a:bodyPr/>
                    <a:lstStyle/>
                    <a:p>
                      <a:pPr algn="ctr"/>
                      <a:r>
                        <a:rPr lang="en-GB" sz="1400" dirty="0"/>
                        <a:t>Friday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330km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2460069230"/>
                  </a:ext>
                </a:extLst>
              </a:tr>
              <a:tr h="360506">
                <a:tc>
                  <a:txBody>
                    <a:bodyPr/>
                    <a:lstStyle/>
                    <a:p>
                      <a:pPr algn="ctr"/>
                      <a:r>
                        <a:rPr lang="en-GB" sz="1400" dirty="0"/>
                        <a:t>Saturday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410km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42745539"/>
                  </a:ext>
                </a:extLst>
              </a:tr>
              <a:tr h="360506">
                <a:tc>
                  <a:txBody>
                    <a:bodyPr/>
                    <a:lstStyle/>
                    <a:p>
                      <a:pPr algn="ctr"/>
                      <a:r>
                        <a:rPr lang="en-GB" sz="1400" dirty="0"/>
                        <a:t>Sunday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480km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3150732126"/>
                  </a:ext>
                </a:extLst>
              </a:tr>
            </a:tbl>
          </a:graphicData>
        </a:graphic>
      </p:graphicFrame>
      <p:graphicFrame>
        <p:nvGraphicFramePr>
          <p:cNvPr id="31" name="Chart 30">
            <a:extLst>
              <a:ext uri="{FF2B5EF4-FFF2-40B4-BE49-F238E27FC236}">
                <a16:creationId xmlns:a16="http://schemas.microsoft.com/office/drawing/2014/main" xmlns="" id="{6811953B-46CB-4CDC-9443-AEAB61AD5312}"/>
              </a:ext>
            </a:extLst>
          </p:cNvPr>
          <p:cNvGraphicFramePr/>
          <p:nvPr>
            <p:extLst>
              <p:ext uri="{D42A27DB-BD31-4B8C-83A1-F6EECF244321}">
                <p14:modId xmlns:p14="http://schemas.microsoft.com/office/powerpoint/2010/main" val="3898946604"/>
              </p:ext>
            </p:extLst>
          </p:nvPr>
        </p:nvGraphicFramePr>
        <p:xfrm>
          <a:off x="3499547" y="3385766"/>
          <a:ext cx="2331722" cy="2945639"/>
        </p:xfrm>
        <a:graphic>
          <a:graphicData uri="http://schemas.openxmlformats.org/drawingml/2006/chart">
            <c:chart xmlns:c="http://schemas.openxmlformats.org/drawingml/2006/chart" xmlns:r="http://schemas.openxmlformats.org/officeDocument/2006/relationships" r:id="rId3"/>
          </a:graphicData>
        </a:graphic>
      </p:graphicFrame>
      <p:grpSp>
        <p:nvGrpSpPr>
          <p:cNvPr id="15" name="Group 14">
            <a:extLst>
              <a:ext uri="{FF2B5EF4-FFF2-40B4-BE49-F238E27FC236}">
                <a16:creationId xmlns:a16="http://schemas.microsoft.com/office/drawing/2014/main" xmlns="" id="{16DFF963-87A6-4855-8EFD-3B87D4C7B2AF}"/>
              </a:ext>
            </a:extLst>
          </p:cNvPr>
          <p:cNvGrpSpPr/>
          <p:nvPr/>
        </p:nvGrpSpPr>
        <p:grpSpPr>
          <a:xfrm>
            <a:off x="3510072" y="3385766"/>
            <a:ext cx="2119203" cy="2434009"/>
            <a:chOff x="3510072" y="3385766"/>
            <a:chExt cx="2119203" cy="2434009"/>
          </a:xfrm>
        </p:grpSpPr>
        <p:cxnSp>
          <p:nvCxnSpPr>
            <p:cNvPr id="16" name="Straight Connector 15">
              <a:extLst>
                <a:ext uri="{FF2B5EF4-FFF2-40B4-BE49-F238E27FC236}">
                  <a16:creationId xmlns:a16="http://schemas.microsoft.com/office/drawing/2014/main" xmlns="" id="{9CCB7E6C-ED35-484B-9E0D-4716260B31E9}"/>
                </a:ext>
              </a:extLst>
            </p:cNvPr>
            <p:cNvCxnSpPr>
              <a:cxnSpLocks/>
            </p:cNvCxnSpPr>
            <p:nvPr/>
          </p:nvCxnSpPr>
          <p:spPr>
            <a:xfrm>
              <a:off x="3510072" y="5819775"/>
              <a:ext cx="2119203"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xmlns="" id="{2C5F0EDD-55BA-401F-BEFE-5525EBB510BA}"/>
                </a:ext>
              </a:extLst>
            </p:cNvPr>
            <p:cNvCxnSpPr>
              <a:cxnSpLocks/>
            </p:cNvCxnSpPr>
            <p:nvPr/>
          </p:nvCxnSpPr>
          <p:spPr>
            <a:xfrm flipV="1">
              <a:off x="3510072" y="3385766"/>
              <a:ext cx="0" cy="2434009"/>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xmlns="" id="{D3E7BCA0-F700-4F2E-B117-9239439CD3A9}"/>
              </a:ext>
            </a:extLst>
          </p:cNvPr>
          <p:cNvGrpSpPr/>
          <p:nvPr/>
        </p:nvGrpSpPr>
        <p:grpSpPr>
          <a:xfrm>
            <a:off x="3400489" y="5830505"/>
            <a:ext cx="2033116" cy="523516"/>
            <a:chOff x="3400489" y="5830505"/>
            <a:chExt cx="2033116" cy="523516"/>
          </a:xfrm>
        </p:grpSpPr>
        <p:sp>
          <p:nvSpPr>
            <p:cNvPr id="20" name="TextBox 19">
              <a:extLst>
                <a:ext uri="{FF2B5EF4-FFF2-40B4-BE49-F238E27FC236}">
                  <a16:creationId xmlns:a16="http://schemas.microsoft.com/office/drawing/2014/main" xmlns="" id="{5DD07223-D4D3-41DE-A15B-BD5F6B86B3EA}"/>
                </a:ext>
              </a:extLst>
            </p:cNvPr>
            <p:cNvSpPr txBox="1"/>
            <p:nvPr/>
          </p:nvSpPr>
          <p:spPr>
            <a:xfrm>
              <a:off x="3400489" y="5830508"/>
              <a:ext cx="223780" cy="276999"/>
            </a:xfrm>
            <a:prstGeom prst="rect">
              <a:avLst/>
            </a:prstGeom>
            <a:noFill/>
          </p:spPr>
          <p:txBody>
            <a:bodyPr wrap="square" rtlCol="0">
              <a:spAutoFit/>
            </a:bodyPr>
            <a:lstStyle/>
            <a:p>
              <a:pPr algn="ctr"/>
              <a:r>
                <a:rPr lang="en-GB" sz="1200" dirty="0"/>
                <a:t>M </a:t>
              </a:r>
            </a:p>
          </p:txBody>
        </p:sp>
        <p:sp>
          <p:nvSpPr>
            <p:cNvPr id="22" name="TextBox 21">
              <a:extLst>
                <a:ext uri="{FF2B5EF4-FFF2-40B4-BE49-F238E27FC236}">
                  <a16:creationId xmlns:a16="http://schemas.microsoft.com/office/drawing/2014/main" xmlns="" id="{11586228-C38E-4BC5-BC97-1B3F681BE1E8}"/>
                </a:ext>
              </a:extLst>
            </p:cNvPr>
            <p:cNvSpPr txBox="1"/>
            <p:nvPr/>
          </p:nvSpPr>
          <p:spPr>
            <a:xfrm>
              <a:off x="3705545" y="5830508"/>
              <a:ext cx="223780" cy="276999"/>
            </a:xfrm>
            <a:prstGeom prst="rect">
              <a:avLst/>
            </a:prstGeom>
            <a:noFill/>
          </p:spPr>
          <p:txBody>
            <a:bodyPr wrap="square" rtlCol="0">
              <a:spAutoFit/>
            </a:bodyPr>
            <a:lstStyle/>
            <a:p>
              <a:pPr algn="ctr"/>
              <a:r>
                <a:rPr lang="en-GB" sz="1200" dirty="0"/>
                <a:t>T </a:t>
              </a:r>
            </a:p>
          </p:txBody>
        </p:sp>
        <p:sp>
          <p:nvSpPr>
            <p:cNvPr id="28" name="TextBox 27">
              <a:extLst>
                <a:ext uri="{FF2B5EF4-FFF2-40B4-BE49-F238E27FC236}">
                  <a16:creationId xmlns:a16="http://schemas.microsoft.com/office/drawing/2014/main" xmlns="" id="{8FB96217-1D51-479B-8205-F8A665A716FB}"/>
                </a:ext>
              </a:extLst>
            </p:cNvPr>
            <p:cNvSpPr txBox="1"/>
            <p:nvPr/>
          </p:nvSpPr>
          <p:spPr>
            <a:xfrm>
              <a:off x="4006539" y="5830508"/>
              <a:ext cx="223780" cy="276999"/>
            </a:xfrm>
            <a:prstGeom prst="rect">
              <a:avLst/>
            </a:prstGeom>
            <a:noFill/>
          </p:spPr>
          <p:txBody>
            <a:bodyPr wrap="square" rtlCol="0">
              <a:spAutoFit/>
            </a:bodyPr>
            <a:lstStyle/>
            <a:p>
              <a:pPr algn="ctr"/>
              <a:r>
                <a:rPr lang="en-GB" sz="1200" dirty="0"/>
                <a:t>W</a:t>
              </a:r>
            </a:p>
          </p:txBody>
        </p:sp>
        <p:sp>
          <p:nvSpPr>
            <p:cNvPr id="29" name="TextBox 28">
              <a:extLst>
                <a:ext uri="{FF2B5EF4-FFF2-40B4-BE49-F238E27FC236}">
                  <a16:creationId xmlns:a16="http://schemas.microsoft.com/office/drawing/2014/main" xmlns="" id="{7E0638AD-9CBB-472D-85C2-C97FA22A2224}"/>
                </a:ext>
              </a:extLst>
            </p:cNvPr>
            <p:cNvSpPr txBox="1"/>
            <p:nvPr/>
          </p:nvSpPr>
          <p:spPr>
            <a:xfrm>
              <a:off x="4307533" y="5830507"/>
              <a:ext cx="223780" cy="276999"/>
            </a:xfrm>
            <a:prstGeom prst="rect">
              <a:avLst/>
            </a:prstGeom>
            <a:noFill/>
          </p:spPr>
          <p:txBody>
            <a:bodyPr wrap="square" rtlCol="0">
              <a:spAutoFit/>
            </a:bodyPr>
            <a:lstStyle/>
            <a:p>
              <a:pPr algn="ctr"/>
              <a:r>
                <a:rPr lang="en-GB" sz="1200" dirty="0"/>
                <a:t>T </a:t>
              </a:r>
            </a:p>
          </p:txBody>
        </p:sp>
        <p:sp>
          <p:nvSpPr>
            <p:cNvPr id="30" name="TextBox 29">
              <a:extLst>
                <a:ext uri="{FF2B5EF4-FFF2-40B4-BE49-F238E27FC236}">
                  <a16:creationId xmlns:a16="http://schemas.microsoft.com/office/drawing/2014/main" xmlns="" id="{25E5FF1C-E923-4C8B-BEC1-E28D5FA0E738}"/>
                </a:ext>
              </a:extLst>
            </p:cNvPr>
            <p:cNvSpPr txBox="1"/>
            <p:nvPr/>
          </p:nvSpPr>
          <p:spPr>
            <a:xfrm>
              <a:off x="4598987" y="5830506"/>
              <a:ext cx="223780" cy="276999"/>
            </a:xfrm>
            <a:prstGeom prst="rect">
              <a:avLst/>
            </a:prstGeom>
            <a:noFill/>
          </p:spPr>
          <p:txBody>
            <a:bodyPr wrap="square" rtlCol="0">
              <a:spAutoFit/>
            </a:bodyPr>
            <a:lstStyle/>
            <a:p>
              <a:pPr algn="ctr"/>
              <a:r>
                <a:rPr lang="en-GB" sz="1200" dirty="0"/>
                <a:t>F</a:t>
              </a:r>
            </a:p>
          </p:txBody>
        </p:sp>
        <p:sp>
          <p:nvSpPr>
            <p:cNvPr id="32" name="TextBox 31">
              <a:extLst>
                <a:ext uri="{FF2B5EF4-FFF2-40B4-BE49-F238E27FC236}">
                  <a16:creationId xmlns:a16="http://schemas.microsoft.com/office/drawing/2014/main" xmlns="" id="{2ACFD720-E9F8-490E-83ED-12883371DDE4}"/>
                </a:ext>
              </a:extLst>
            </p:cNvPr>
            <p:cNvSpPr txBox="1"/>
            <p:nvPr/>
          </p:nvSpPr>
          <p:spPr>
            <a:xfrm>
              <a:off x="4909521" y="5830505"/>
              <a:ext cx="223780" cy="276999"/>
            </a:xfrm>
            <a:prstGeom prst="rect">
              <a:avLst/>
            </a:prstGeom>
            <a:noFill/>
          </p:spPr>
          <p:txBody>
            <a:bodyPr wrap="square" rtlCol="0">
              <a:spAutoFit/>
            </a:bodyPr>
            <a:lstStyle/>
            <a:p>
              <a:pPr algn="ctr"/>
              <a:r>
                <a:rPr lang="en-GB" sz="1200" dirty="0"/>
                <a:t>S </a:t>
              </a:r>
            </a:p>
          </p:txBody>
        </p:sp>
        <p:sp>
          <p:nvSpPr>
            <p:cNvPr id="33" name="TextBox 32">
              <a:extLst>
                <a:ext uri="{FF2B5EF4-FFF2-40B4-BE49-F238E27FC236}">
                  <a16:creationId xmlns:a16="http://schemas.microsoft.com/office/drawing/2014/main" xmlns="" id="{8A524CD2-E4D8-4AFB-B35B-0A905DA6A039}"/>
                </a:ext>
              </a:extLst>
            </p:cNvPr>
            <p:cNvSpPr txBox="1"/>
            <p:nvPr/>
          </p:nvSpPr>
          <p:spPr>
            <a:xfrm>
              <a:off x="5209825" y="5830505"/>
              <a:ext cx="223780" cy="276999"/>
            </a:xfrm>
            <a:prstGeom prst="rect">
              <a:avLst/>
            </a:prstGeom>
            <a:noFill/>
          </p:spPr>
          <p:txBody>
            <a:bodyPr wrap="square" rtlCol="0">
              <a:spAutoFit/>
            </a:bodyPr>
            <a:lstStyle/>
            <a:p>
              <a:pPr algn="ctr"/>
              <a:r>
                <a:rPr lang="en-GB" sz="1200" dirty="0"/>
                <a:t>S </a:t>
              </a:r>
            </a:p>
          </p:txBody>
        </p:sp>
        <p:sp>
          <p:nvSpPr>
            <p:cNvPr id="34" name="TextBox 33">
              <a:extLst>
                <a:ext uri="{FF2B5EF4-FFF2-40B4-BE49-F238E27FC236}">
                  <a16:creationId xmlns:a16="http://schemas.microsoft.com/office/drawing/2014/main" xmlns="" id="{46228716-B493-4ABA-9973-B92B14B438C7}"/>
                </a:ext>
              </a:extLst>
            </p:cNvPr>
            <p:cNvSpPr txBox="1"/>
            <p:nvPr/>
          </p:nvSpPr>
          <p:spPr>
            <a:xfrm>
              <a:off x="4182490" y="6077022"/>
              <a:ext cx="752967" cy="276999"/>
            </a:xfrm>
            <a:prstGeom prst="rect">
              <a:avLst/>
            </a:prstGeom>
            <a:noFill/>
          </p:spPr>
          <p:txBody>
            <a:bodyPr wrap="square" rtlCol="0">
              <a:spAutoFit/>
            </a:bodyPr>
            <a:lstStyle/>
            <a:p>
              <a:pPr algn="ctr"/>
              <a:r>
                <a:rPr lang="en-GB" sz="1200" dirty="0"/>
                <a:t>Days </a:t>
              </a:r>
            </a:p>
          </p:txBody>
        </p:sp>
      </p:grpSp>
    </p:spTree>
    <p:extLst>
      <p:ext uri="{BB962C8B-B14F-4D97-AF65-F5344CB8AC3E}">
        <p14:creationId xmlns:p14="http://schemas.microsoft.com/office/powerpoint/2010/main" val="83333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xmlns="" id="{BED9DB6F-6D9C-4CE5-870A-917179118F52}"/>
              </a:ext>
            </a:extLst>
          </p:cNvPr>
          <p:cNvSpPr txBox="1"/>
          <p:nvPr/>
        </p:nvSpPr>
        <p:spPr>
          <a:xfrm>
            <a:off x="2982610" y="3248816"/>
            <a:ext cx="528836" cy="2750112"/>
          </a:xfrm>
          <a:prstGeom prst="rect">
            <a:avLst/>
          </a:prstGeom>
          <a:noFill/>
        </p:spPr>
        <p:txBody>
          <a:bodyPr wrap="square" rtlCol="0">
            <a:spAutoFit/>
          </a:bodyPr>
          <a:lstStyle/>
          <a:p>
            <a:pPr algn="r">
              <a:lnSpc>
                <a:spcPts val="1900"/>
              </a:lnSpc>
            </a:pPr>
            <a:r>
              <a:rPr lang="en-GB" sz="1200" dirty="0">
                <a:solidFill>
                  <a:schemeClr val="tx1">
                    <a:lumMod val="75000"/>
                    <a:lumOff val="25000"/>
                  </a:schemeClr>
                </a:solidFill>
              </a:rPr>
              <a:t>1000</a:t>
            </a:r>
          </a:p>
          <a:p>
            <a:pPr algn="r">
              <a:lnSpc>
                <a:spcPts val="1900"/>
              </a:lnSpc>
            </a:pPr>
            <a:r>
              <a:rPr lang="en-GB" sz="1200" dirty="0">
                <a:solidFill>
                  <a:schemeClr val="tx1">
                    <a:lumMod val="75000"/>
                    <a:lumOff val="25000"/>
                  </a:schemeClr>
                </a:solidFill>
              </a:rPr>
              <a:t>900</a:t>
            </a:r>
          </a:p>
          <a:p>
            <a:pPr algn="r">
              <a:lnSpc>
                <a:spcPts val="1900"/>
              </a:lnSpc>
            </a:pPr>
            <a:r>
              <a:rPr lang="en-GB" sz="1200" dirty="0">
                <a:solidFill>
                  <a:schemeClr val="tx1">
                    <a:lumMod val="75000"/>
                    <a:lumOff val="25000"/>
                  </a:schemeClr>
                </a:solidFill>
              </a:rPr>
              <a:t>800</a:t>
            </a:r>
          </a:p>
          <a:p>
            <a:pPr algn="r">
              <a:lnSpc>
                <a:spcPts val="1900"/>
              </a:lnSpc>
            </a:pPr>
            <a:r>
              <a:rPr lang="en-GB" sz="1200" dirty="0">
                <a:solidFill>
                  <a:schemeClr val="tx1">
                    <a:lumMod val="75000"/>
                    <a:lumOff val="25000"/>
                  </a:schemeClr>
                </a:solidFill>
              </a:rPr>
              <a:t>700</a:t>
            </a:r>
          </a:p>
          <a:p>
            <a:pPr algn="r">
              <a:lnSpc>
                <a:spcPts val="1900"/>
              </a:lnSpc>
            </a:pPr>
            <a:r>
              <a:rPr lang="en-GB" sz="1200" dirty="0">
                <a:solidFill>
                  <a:schemeClr val="tx1">
                    <a:lumMod val="75000"/>
                    <a:lumOff val="25000"/>
                  </a:schemeClr>
                </a:solidFill>
              </a:rPr>
              <a:t>600</a:t>
            </a:r>
          </a:p>
          <a:p>
            <a:pPr algn="r">
              <a:lnSpc>
                <a:spcPts val="1900"/>
              </a:lnSpc>
            </a:pPr>
            <a:r>
              <a:rPr lang="en-GB" sz="1200" dirty="0">
                <a:solidFill>
                  <a:schemeClr val="tx1">
                    <a:lumMod val="75000"/>
                    <a:lumOff val="25000"/>
                  </a:schemeClr>
                </a:solidFill>
              </a:rPr>
              <a:t>500</a:t>
            </a:r>
          </a:p>
          <a:p>
            <a:pPr algn="r">
              <a:lnSpc>
                <a:spcPts val="1900"/>
              </a:lnSpc>
            </a:pPr>
            <a:r>
              <a:rPr lang="en-GB" sz="1200" dirty="0">
                <a:solidFill>
                  <a:schemeClr val="tx1">
                    <a:lumMod val="75000"/>
                    <a:lumOff val="25000"/>
                  </a:schemeClr>
                </a:solidFill>
              </a:rPr>
              <a:t>400</a:t>
            </a:r>
          </a:p>
          <a:p>
            <a:pPr algn="r">
              <a:lnSpc>
                <a:spcPts val="1900"/>
              </a:lnSpc>
            </a:pPr>
            <a:r>
              <a:rPr lang="en-GB" sz="1200" dirty="0">
                <a:solidFill>
                  <a:schemeClr val="tx1">
                    <a:lumMod val="75000"/>
                    <a:lumOff val="25000"/>
                  </a:schemeClr>
                </a:solidFill>
              </a:rPr>
              <a:t>300</a:t>
            </a:r>
          </a:p>
          <a:p>
            <a:pPr algn="r">
              <a:lnSpc>
                <a:spcPts val="1900"/>
              </a:lnSpc>
            </a:pPr>
            <a:r>
              <a:rPr lang="en-GB" sz="1200" dirty="0">
                <a:solidFill>
                  <a:schemeClr val="tx1">
                    <a:lumMod val="75000"/>
                    <a:lumOff val="25000"/>
                  </a:schemeClr>
                </a:solidFill>
              </a:rPr>
              <a:t>200</a:t>
            </a:r>
          </a:p>
          <a:p>
            <a:pPr algn="r">
              <a:lnSpc>
                <a:spcPts val="1900"/>
              </a:lnSpc>
            </a:pPr>
            <a:r>
              <a:rPr lang="en-GB" sz="1200" dirty="0">
                <a:solidFill>
                  <a:schemeClr val="tx1">
                    <a:lumMod val="75000"/>
                    <a:lumOff val="25000"/>
                  </a:schemeClr>
                </a:solidFill>
              </a:rPr>
              <a:t>100</a:t>
            </a:r>
          </a:p>
          <a:p>
            <a:pPr algn="r">
              <a:lnSpc>
                <a:spcPts val="1900"/>
              </a:lnSpc>
            </a:pPr>
            <a:r>
              <a:rPr lang="en-GB" sz="1200" dirty="0">
                <a:solidFill>
                  <a:schemeClr val="tx1">
                    <a:lumMod val="75000"/>
                    <a:lumOff val="25000"/>
                  </a:schemeClr>
                </a:solidFill>
              </a:rPr>
              <a:t>0</a:t>
            </a:r>
          </a:p>
        </p:txBody>
      </p:sp>
      <p:sp>
        <p:nvSpPr>
          <p:cNvPr id="18" name="TextBox 17">
            <a:extLst>
              <a:ext uri="{FF2B5EF4-FFF2-40B4-BE49-F238E27FC236}">
                <a16:creationId xmlns:a16="http://schemas.microsoft.com/office/drawing/2014/main" xmlns="" id="{E7A1F7E1-059F-4D40-906C-F6B673981681}"/>
              </a:ext>
            </a:extLst>
          </p:cNvPr>
          <p:cNvSpPr txBox="1"/>
          <p:nvPr/>
        </p:nvSpPr>
        <p:spPr>
          <a:xfrm>
            <a:off x="5840659" y="3385766"/>
            <a:ext cx="2534992" cy="1449216"/>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r>
              <a:rPr lang="en-US" sz="1600" dirty="0">
                <a:latin typeface="Twinkl" pitchFamily="50" charset="0"/>
              </a:rPr>
              <a:t>Multiples of 100 would be large enough to fit the greatest distance but there would be a lot of the graph paper not used.</a:t>
            </a:r>
            <a:endParaRPr lang="en-GB" sz="1600" dirty="0">
              <a:latin typeface="Twinkl" pitchFamily="50" charset="0"/>
            </a:endParaRPr>
          </a:p>
        </p:txBody>
      </p:sp>
      <p:graphicFrame>
        <p:nvGraphicFramePr>
          <p:cNvPr id="24" name="Chart 23">
            <a:extLst>
              <a:ext uri="{FF2B5EF4-FFF2-40B4-BE49-F238E27FC236}">
                <a16:creationId xmlns:a16="http://schemas.microsoft.com/office/drawing/2014/main" xmlns="" id="{31AFB305-46AD-428A-A4E7-2B7FAD872757}"/>
              </a:ext>
            </a:extLst>
          </p:cNvPr>
          <p:cNvGraphicFramePr/>
          <p:nvPr>
            <p:extLst>
              <p:ext uri="{D42A27DB-BD31-4B8C-83A1-F6EECF244321}">
                <p14:modId xmlns:p14="http://schemas.microsoft.com/office/powerpoint/2010/main" val="3227920454"/>
              </p:ext>
            </p:extLst>
          </p:nvPr>
        </p:nvGraphicFramePr>
        <p:xfrm>
          <a:off x="3499547" y="3385766"/>
          <a:ext cx="2331722" cy="2945639"/>
        </p:xfrm>
        <a:graphic>
          <a:graphicData uri="http://schemas.openxmlformats.org/drawingml/2006/chart">
            <c:chart xmlns:c="http://schemas.openxmlformats.org/drawingml/2006/chart" xmlns:r="http://schemas.openxmlformats.org/officeDocument/2006/relationships" r:id="rId2"/>
          </a:graphicData>
        </a:graphic>
      </p:graphicFrame>
      <p:sp>
        <p:nvSpPr>
          <p:cNvPr id="97" name="Rectangle 96"/>
          <p:cNvSpPr/>
          <p:nvPr/>
        </p:nvSpPr>
        <p:spPr>
          <a:xfrm>
            <a:off x="2522863"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cxnSp>
        <p:nvCxnSpPr>
          <p:cNvPr id="103" name="Straight Connector 102"/>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232955"/>
            <a:ext cx="3629063" cy="1880103"/>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A cyclist is travelling from his home in England to Scotland. The data shows how far from home he was at the end of each day. Yasmin is drawing a line graph of the data.</a:t>
            </a:r>
            <a:endParaRPr lang="en-GB" dirty="0">
              <a:solidFill>
                <a:schemeClr val="bg1"/>
              </a:solidFill>
              <a:latin typeface="Twinkl" pitchFamily="50" charset="0"/>
            </a:endParaRPr>
          </a:p>
        </p:txBody>
      </p:sp>
      <p:grpSp>
        <p:nvGrpSpPr>
          <p:cNvPr id="16" name="Group 15">
            <a:extLst>
              <a:ext uri="{FF2B5EF4-FFF2-40B4-BE49-F238E27FC236}">
                <a16:creationId xmlns:a16="http://schemas.microsoft.com/office/drawing/2014/main" xmlns="" id="{9580E619-7852-4CDE-B0D3-6DA085B294E8}"/>
              </a:ext>
            </a:extLst>
          </p:cNvPr>
          <p:cNvGrpSpPr/>
          <p:nvPr/>
        </p:nvGrpSpPr>
        <p:grpSpPr>
          <a:xfrm>
            <a:off x="4190122" y="2247259"/>
            <a:ext cx="4189731" cy="987551"/>
            <a:chOff x="4190122" y="2336159"/>
            <a:chExt cx="4189731" cy="987551"/>
          </a:xfrm>
        </p:grpSpPr>
        <p:sp>
          <p:nvSpPr>
            <p:cNvPr id="19" name="TextBox 18">
              <a:extLst>
                <a:ext uri="{FF2B5EF4-FFF2-40B4-BE49-F238E27FC236}">
                  <a16:creationId xmlns:a16="http://schemas.microsoft.com/office/drawing/2014/main" xmlns="" id="{048D3A55-7E27-4325-9328-4FD0508CEAB5}"/>
                </a:ext>
              </a:extLst>
            </p:cNvPr>
            <p:cNvSpPr txBox="1"/>
            <p:nvPr/>
          </p:nvSpPr>
          <p:spPr>
            <a:xfrm>
              <a:off x="4190122" y="2336159"/>
              <a:ext cx="4189731" cy="987551"/>
            </a:xfrm>
            <a:prstGeom prst="rect">
              <a:avLst/>
            </a:prstGeom>
            <a:solidFill>
              <a:schemeClr val="bg1"/>
            </a:solidFill>
            <a:ln w="28575">
              <a:noFill/>
            </a:ln>
          </p:spPr>
          <p:txBody>
            <a:bodyPr wrap="square" lIns="108000" tIns="108000" rIns="108000" bIns="108000" rtlCol="0">
              <a:spAutoFit/>
            </a:bodyPr>
            <a:lstStyle/>
            <a:p>
              <a:r>
                <a:rPr lang="en-US" sz="1600" dirty="0">
                  <a:solidFill>
                    <a:schemeClr val="bg1"/>
                  </a:solidFill>
                  <a:latin typeface="Twinkl" pitchFamily="50" charset="0"/>
                </a:rPr>
                <a:t>What intervals should Yasmin use on the </a:t>
              </a:r>
            </a:p>
            <a:p>
              <a:r>
                <a:rPr lang="en-US" sz="1600" dirty="0">
                  <a:solidFill>
                    <a:schemeClr val="bg1"/>
                  </a:solidFill>
                  <a:latin typeface="Twinkl" pitchFamily="50" charset="0"/>
                </a:rPr>
                <a:t>y-axis – multiples of 10, multiples of 50 </a:t>
              </a:r>
              <a:br>
                <a:rPr lang="en-US" sz="1600" dirty="0">
                  <a:solidFill>
                    <a:schemeClr val="bg1"/>
                  </a:solidFill>
                  <a:latin typeface="Twinkl" pitchFamily="50" charset="0"/>
                </a:rPr>
              </a:br>
              <a:r>
                <a:rPr lang="en-US" sz="1600" dirty="0">
                  <a:solidFill>
                    <a:schemeClr val="bg1"/>
                  </a:solidFill>
                  <a:latin typeface="Twinkl" pitchFamily="50" charset="0"/>
                </a:rPr>
                <a:t>or multiples of 100?</a:t>
              </a:r>
              <a:endParaRPr lang="en-GB" sz="1600" dirty="0">
                <a:solidFill>
                  <a:schemeClr val="bg1"/>
                </a:solidFill>
                <a:latin typeface="Twinkl" pitchFamily="50" charset="0"/>
              </a:endParaRPr>
            </a:p>
          </p:txBody>
        </p:sp>
        <p:sp>
          <p:nvSpPr>
            <p:cNvPr id="20" name="TextBox 19">
              <a:extLst>
                <a:ext uri="{FF2B5EF4-FFF2-40B4-BE49-F238E27FC236}">
                  <a16:creationId xmlns:a16="http://schemas.microsoft.com/office/drawing/2014/main" xmlns="" id="{AB77652F-7C2F-4266-B4AC-DD0757F6A0A6}"/>
                </a:ext>
              </a:extLst>
            </p:cNvPr>
            <p:cNvSpPr txBox="1"/>
            <p:nvPr/>
          </p:nvSpPr>
          <p:spPr>
            <a:xfrm>
              <a:off x="4190122" y="2336159"/>
              <a:ext cx="4189731" cy="987551"/>
            </a:xfrm>
            <a:prstGeom prst="rect">
              <a:avLst/>
            </a:prstGeom>
            <a:solidFill>
              <a:srgbClr val="F9B000">
                <a:alpha val="40000"/>
              </a:srgbClr>
            </a:solidFill>
            <a:ln w="28575">
              <a:noFill/>
            </a:ln>
          </p:spPr>
          <p:txBody>
            <a:bodyPr wrap="square" lIns="108000" tIns="108000" rIns="108000" bIns="108000" rtlCol="0">
              <a:spAutoFit/>
            </a:bodyPr>
            <a:lstStyle/>
            <a:p>
              <a:r>
                <a:rPr lang="en-US" sz="1600" dirty="0">
                  <a:latin typeface="Twinkl" pitchFamily="50" charset="0"/>
                </a:rPr>
                <a:t>What intervals should Yasmin use on the </a:t>
              </a:r>
            </a:p>
            <a:p>
              <a:r>
                <a:rPr lang="en-US" sz="1600" dirty="0">
                  <a:latin typeface="Twinkl" pitchFamily="50" charset="0"/>
                </a:rPr>
                <a:t>y-axis – multiples of 10, multiples of 50 </a:t>
              </a:r>
              <a:br>
                <a:rPr lang="en-US" sz="1600" dirty="0">
                  <a:latin typeface="Twinkl" pitchFamily="50" charset="0"/>
                </a:rPr>
              </a:br>
              <a:r>
                <a:rPr lang="en-US" sz="1600" dirty="0">
                  <a:latin typeface="Twinkl" pitchFamily="50" charset="0"/>
                </a:rPr>
                <a:t>or multiples of 100?</a:t>
              </a:r>
              <a:endParaRPr lang="en-GB" sz="1600" dirty="0">
                <a:latin typeface="Twinkl" pitchFamily="50" charset="0"/>
              </a:endParaRPr>
            </a:p>
          </p:txBody>
        </p:sp>
      </p:grpSp>
      <p:sp>
        <p:nvSpPr>
          <p:cNvPr id="22" name="TextBox 21">
            <a:extLst>
              <a:ext uri="{FF2B5EF4-FFF2-40B4-BE49-F238E27FC236}">
                <a16:creationId xmlns:a16="http://schemas.microsoft.com/office/drawing/2014/main" xmlns="" id="{B1E7DAC9-C9B0-4C37-B8F3-CA6C568592FE}"/>
              </a:ext>
            </a:extLst>
          </p:cNvPr>
          <p:cNvSpPr txBox="1"/>
          <p:nvPr/>
        </p:nvSpPr>
        <p:spPr>
          <a:xfrm>
            <a:off x="4198620" y="1278047"/>
            <a:ext cx="2735580" cy="710552"/>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She has started the graph and has labelled the x-axis</a:t>
            </a:r>
            <a:endParaRPr lang="en-GB" sz="1600" dirty="0">
              <a:solidFill>
                <a:schemeClr val="bg1"/>
              </a:solidFill>
              <a:latin typeface="Twinkl" pitchFamily="50" charset="0"/>
            </a:endParaRPr>
          </a:p>
        </p:txBody>
      </p:sp>
      <p:graphicFrame>
        <p:nvGraphicFramePr>
          <p:cNvPr id="26" name="Table 3">
            <a:extLst>
              <a:ext uri="{FF2B5EF4-FFF2-40B4-BE49-F238E27FC236}">
                <a16:creationId xmlns:a16="http://schemas.microsoft.com/office/drawing/2014/main" xmlns="" id="{A2B8C64C-DA50-44B3-BCE6-9B887D5372EC}"/>
              </a:ext>
            </a:extLst>
          </p:cNvPr>
          <p:cNvGraphicFramePr>
            <a:graphicFrameLocks noGrp="1"/>
          </p:cNvGraphicFramePr>
          <p:nvPr>
            <p:extLst>
              <p:ext uri="{D42A27DB-BD31-4B8C-83A1-F6EECF244321}">
                <p14:modId xmlns:p14="http://schemas.microsoft.com/office/powerpoint/2010/main" val="1797824025"/>
              </p:ext>
            </p:extLst>
          </p:nvPr>
        </p:nvGraphicFramePr>
        <p:xfrm>
          <a:off x="755647" y="3385766"/>
          <a:ext cx="2202184" cy="2523542"/>
        </p:xfrm>
        <a:graphic>
          <a:graphicData uri="http://schemas.openxmlformats.org/drawingml/2006/table">
            <a:tbl>
              <a:tblPr firstRow="1" bandRow="1">
                <a:tableStyleId>{5C22544A-7EE6-4342-B048-85BDC9FD1C3A}</a:tableStyleId>
              </a:tblPr>
              <a:tblGrid>
                <a:gridCol w="1101092">
                  <a:extLst>
                    <a:ext uri="{9D8B030D-6E8A-4147-A177-3AD203B41FA5}">
                      <a16:colId xmlns:a16="http://schemas.microsoft.com/office/drawing/2014/main" xmlns="" val="786728223"/>
                    </a:ext>
                  </a:extLst>
                </a:gridCol>
                <a:gridCol w="1101092">
                  <a:extLst>
                    <a:ext uri="{9D8B030D-6E8A-4147-A177-3AD203B41FA5}">
                      <a16:colId xmlns:a16="http://schemas.microsoft.com/office/drawing/2014/main" xmlns="" val="450761809"/>
                    </a:ext>
                  </a:extLst>
                </a:gridCol>
              </a:tblGrid>
              <a:tr h="360506">
                <a:tc>
                  <a:txBody>
                    <a:bodyPr/>
                    <a:lstStyle/>
                    <a:p>
                      <a:pPr algn="ctr"/>
                      <a:r>
                        <a:rPr lang="en-GB" sz="1400" b="0" dirty="0">
                          <a:solidFill>
                            <a:schemeClr val="tx1"/>
                          </a:solidFill>
                        </a:rPr>
                        <a:t>Monday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50km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60506">
                <a:tc>
                  <a:txBody>
                    <a:bodyPr/>
                    <a:lstStyle/>
                    <a:p>
                      <a:pPr algn="ctr"/>
                      <a:r>
                        <a:rPr lang="en-GB" sz="1400" dirty="0"/>
                        <a:t>Tuesday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90km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13283601"/>
                  </a:ext>
                </a:extLst>
              </a:tr>
              <a:tr h="360506">
                <a:tc>
                  <a:txBody>
                    <a:bodyPr/>
                    <a:lstStyle/>
                    <a:p>
                      <a:pPr algn="ctr"/>
                      <a:r>
                        <a:rPr lang="en-GB" sz="1400" dirty="0"/>
                        <a:t>Wednesday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210km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1997603604"/>
                  </a:ext>
                </a:extLst>
              </a:tr>
              <a:tr h="360506">
                <a:tc>
                  <a:txBody>
                    <a:bodyPr/>
                    <a:lstStyle/>
                    <a:p>
                      <a:pPr algn="ctr"/>
                      <a:r>
                        <a:rPr lang="en-GB" sz="1400" dirty="0"/>
                        <a:t>Thursday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295km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67658128"/>
                  </a:ext>
                </a:extLst>
              </a:tr>
              <a:tr h="360506">
                <a:tc>
                  <a:txBody>
                    <a:bodyPr/>
                    <a:lstStyle/>
                    <a:p>
                      <a:pPr algn="ctr"/>
                      <a:r>
                        <a:rPr lang="en-GB" sz="1400" dirty="0"/>
                        <a:t>Friday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330km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2460069230"/>
                  </a:ext>
                </a:extLst>
              </a:tr>
              <a:tr h="360506">
                <a:tc>
                  <a:txBody>
                    <a:bodyPr/>
                    <a:lstStyle/>
                    <a:p>
                      <a:pPr algn="ctr"/>
                      <a:r>
                        <a:rPr lang="en-GB" sz="1400" dirty="0"/>
                        <a:t>Saturday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410km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42745539"/>
                  </a:ext>
                </a:extLst>
              </a:tr>
              <a:tr h="360506">
                <a:tc>
                  <a:txBody>
                    <a:bodyPr/>
                    <a:lstStyle/>
                    <a:p>
                      <a:pPr algn="ctr"/>
                      <a:r>
                        <a:rPr lang="en-GB" sz="1400" dirty="0"/>
                        <a:t>Sunday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480km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3150732126"/>
                  </a:ext>
                </a:extLst>
              </a:tr>
            </a:tbl>
          </a:graphicData>
        </a:graphic>
      </p:graphicFrame>
      <p:grpSp>
        <p:nvGrpSpPr>
          <p:cNvPr id="15" name="Group 14">
            <a:extLst>
              <a:ext uri="{FF2B5EF4-FFF2-40B4-BE49-F238E27FC236}">
                <a16:creationId xmlns:a16="http://schemas.microsoft.com/office/drawing/2014/main" xmlns="" id="{5B9EE5BC-C5D7-4019-AA64-87DF75F489FA}"/>
              </a:ext>
            </a:extLst>
          </p:cNvPr>
          <p:cNvGrpSpPr/>
          <p:nvPr/>
        </p:nvGrpSpPr>
        <p:grpSpPr>
          <a:xfrm>
            <a:off x="3510072" y="3385766"/>
            <a:ext cx="2119203" cy="2434009"/>
            <a:chOff x="3510072" y="3385766"/>
            <a:chExt cx="2119203" cy="2434009"/>
          </a:xfrm>
        </p:grpSpPr>
        <p:cxnSp>
          <p:nvCxnSpPr>
            <p:cNvPr id="17" name="Straight Connector 16">
              <a:extLst>
                <a:ext uri="{FF2B5EF4-FFF2-40B4-BE49-F238E27FC236}">
                  <a16:creationId xmlns:a16="http://schemas.microsoft.com/office/drawing/2014/main" xmlns="" id="{723F680B-E212-42B6-9FD0-808FF070A00B}"/>
                </a:ext>
              </a:extLst>
            </p:cNvPr>
            <p:cNvCxnSpPr>
              <a:cxnSpLocks/>
            </p:cNvCxnSpPr>
            <p:nvPr/>
          </p:nvCxnSpPr>
          <p:spPr>
            <a:xfrm>
              <a:off x="3510072" y="5819775"/>
              <a:ext cx="2119203"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D8B2FC47-42F3-4304-A1BE-9A46A99A453A}"/>
                </a:ext>
              </a:extLst>
            </p:cNvPr>
            <p:cNvCxnSpPr>
              <a:cxnSpLocks/>
            </p:cNvCxnSpPr>
            <p:nvPr/>
          </p:nvCxnSpPr>
          <p:spPr>
            <a:xfrm flipV="1">
              <a:off x="3510072" y="3385766"/>
              <a:ext cx="0" cy="2434009"/>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xmlns="" id="{BB2CBF78-F883-449C-9D1D-8F1B1F035E31}"/>
              </a:ext>
            </a:extLst>
          </p:cNvPr>
          <p:cNvGrpSpPr/>
          <p:nvPr/>
        </p:nvGrpSpPr>
        <p:grpSpPr>
          <a:xfrm>
            <a:off x="3400489" y="5830505"/>
            <a:ext cx="2033116" cy="523516"/>
            <a:chOff x="3400489" y="5830505"/>
            <a:chExt cx="2033116" cy="523516"/>
          </a:xfrm>
        </p:grpSpPr>
        <p:sp>
          <p:nvSpPr>
            <p:cNvPr id="25" name="TextBox 24">
              <a:extLst>
                <a:ext uri="{FF2B5EF4-FFF2-40B4-BE49-F238E27FC236}">
                  <a16:creationId xmlns:a16="http://schemas.microsoft.com/office/drawing/2014/main" xmlns="" id="{4D012F42-57B3-4631-8F44-5AECD4869CA2}"/>
                </a:ext>
              </a:extLst>
            </p:cNvPr>
            <p:cNvSpPr txBox="1"/>
            <p:nvPr/>
          </p:nvSpPr>
          <p:spPr>
            <a:xfrm>
              <a:off x="3400489" y="5830508"/>
              <a:ext cx="223780" cy="276999"/>
            </a:xfrm>
            <a:prstGeom prst="rect">
              <a:avLst/>
            </a:prstGeom>
            <a:noFill/>
          </p:spPr>
          <p:txBody>
            <a:bodyPr wrap="square" rtlCol="0">
              <a:spAutoFit/>
            </a:bodyPr>
            <a:lstStyle/>
            <a:p>
              <a:pPr algn="ctr"/>
              <a:r>
                <a:rPr lang="en-GB" sz="1200" dirty="0"/>
                <a:t>M </a:t>
              </a:r>
            </a:p>
          </p:txBody>
        </p:sp>
        <p:sp>
          <p:nvSpPr>
            <p:cNvPr id="27" name="TextBox 26">
              <a:extLst>
                <a:ext uri="{FF2B5EF4-FFF2-40B4-BE49-F238E27FC236}">
                  <a16:creationId xmlns:a16="http://schemas.microsoft.com/office/drawing/2014/main" xmlns="" id="{A579EA3B-D143-474B-88CE-22268A2B3AEC}"/>
                </a:ext>
              </a:extLst>
            </p:cNvPr>
            <p:cNvSpPr txBox="1"/>
            <p:nvPr/>
          </p:nvSpPr>
          <p:spPr>
            <a:xfrm>
              <a:off x="3705545" y="5830508"/>
              <a:ext cx="223780" cy="276999"/>
            </a:xfrm>
            <a:prstGeom prst="rect">
              <a:avLst/>
            </a:prstGeom>
            <a:noFill/>
          </p:spPr>
          <p:txBody>
            <a:bodyPr wrap="square" rtlCol="0">
              <a:spAutoFit/>
            </a:bodyPr>
            <a:lstStyle/>
            <a:p>
              <a:pPr algn="ctr"/>
              <a:r>
                <a:rPr lang="en-GB" sz="1200" dirty="0"/>
                <a:t>T </a:t>
              </a:r>
            </a:p>
          </p:txBody>
        </p:sp>
        <p:sp>
          <p:nvSpPr>
            <p:cNvPr id="28" name="TextBox 27">
              <a:extLst>
                <a:ext uri="{FF2B5EF4-FFF2-40B4-BE49-F238E27FC236}">
                  <a16:creationId xmlns:a16="http://schemas.microsoft.com/office/drawing/2014/main" xmlns="" id="{B2C3D720-E1CA-4BF5-ACE6-3D0A09660537}"/>
                </a:ext>
              </a:extLst>
            </p:cNvPr>
            <p:cNvSpPr txBox="1"/>
            <p:nvPr/>
          </p:nvSpPr>
          <p:spPr>
            <a:xfrm>
              <a:off x="4006539" y="5830508"/>
              <a:ext cx="223780" cy="276999"/>
            </a:xfrm>
            <a:prstGeom prst="rect">
              <a:avLst/>
            </a:prstGeom>
            <a:noFill/>
          </p:spPr>
          <p:txBody>
            <a:bodyPr wrap="square" rtlCol="0">
              <a:spAutoFit/>
            </a:bodyPr>
            <a:lstStyle/>
            <a:p>
              <a:pPr algn="ctr"/>
              <a:r>
                <a:rPr lang="en-GB" sz="1200" dirty="0"/>
                <a:t>W</a:t>
              </a:r>
            </a:p>
          </p:txBody>
        </p:sp>
        <p:sp>
          <p:nvSpPr>
            <p:cNvPr id="29" name="TextBox 28">
              <a:extLst>
                <a:ext uri="{FF2B5EF4-FFF2-40B4-BE49-F238E27FC236}">
                  <a16:creationId xmlns:a16="http://schemas.microsoft.com/office/drawing/2014/main" xmlns="" id="{6F941E39-87E9-4881-9A81-FCE0F41B7DF3}"/>
                </a:ext>
              </a:extLst>
            </p:cNvPr>
            <p:cNvSpPr txBox="1"/>
            <p:nvPr/>
          </p:nvSpPr>
          <p:spPr>
            <a:xfrm>
              <a:off x="4307533" y="5830507"/>
              <a:ext cx="223780" cy="276999"/>
            </a:xfrm>
            <a:prstGeom prst="rect">
              <a:avLst/>
            </a:prstGeom>
            <a:noFill/>
          </p:spPr>
          <p:txBody>
            <a:bodyPr wrap="square" rtlCol="0">
              <a:spAutoFit/>
            </a:bodyPr>
            <a:lstStyle/>
            <a:p>
              <a:pPr algn="ctr"/>
              <a:r>
                <a:rPr lang="en-GB" sz="1200" dirty="0"/>
                <a:t>T </a:t>
              </a:r>
            </a:p>
          </p:txBody>
        </p:sp>
        <p:sp>
          <p:nvSpPr>
            <p:cNvPr id="30" name="TextBox 29">
              <a:extLst>
                <a:ext uri="{FF2B5EF4-FFF2-40B4-BE49-F238E27FC236}">
                  <a16:creationId xmlns:a16="http://schemas.microsoft.com/office/drawing/2014/main" xmlns="" id="{8BAD6527-A69E-4129-822D-D74C12743C69}"/>
                </a:ext>
              </a:extLst>
            </p:cNvPr>
            <p:cNvSpPr txBox="1"/>
            <p:nvPr/>
          </p:nvSpPr>
          <p:spPr>
            <a:xfrm>
              <a:off x="4598987" y="5830506"/>
              <a:ext cx="223780" cy="276999"/>
            </a:xfrm>
            <a:prstGeom prst="rect">
              <a:avLst/>
            </a:prstGeom>
            <a:noFill/>
          </p:spPr>
          <p:txBody>
            <a:bodyPr wrap="square" rtlCol="0">
              <a:spAutoFit/>
            </a:bodyPr>
            <a:lstStyle/>
            <a:p>
              <a:pPr algn="ctr"/>
              <a:r>
                <a:rPr lang="en-GB" sz="1200" dirty="0"/>
                <a:t>F</a:t>
              </a:r>
            </a:p>
          </p:txBody>
        </p:sp>
        <p:sp>
          <p:nvSpPr>
            <p:cNvPr id="31" name="TextBox 30">
              <a:extLst>
                <a:ext uri="{FF2B5EF4-FFF2-40B4-BE49-F238E27FC236}">
                  <a16:creationId xmlns:a16="http://schemas.microsoft.com/office/drawing/2014/main" xmlns="" id="{AE8B6C36-5E93-4D73-B84B-7B7F58B04F40}"/>
                </a:ext>
              </a:extLst>
            </p:cNvPr>
            <p:cNvSpPr txBox="1"/>
            <p:nvPr/>
          </p:nvSpPr>
          <p:spPr>
            <a:xfrm>
              <a:off x="4909521" y="5830505"/>
              <a:ext cx="223780" cy="276999"/>
            </a:xfrm>
            <a:prstGeom prst="rect">
              <a:avLst/>
            </a:prstGeom>
            <a:noFill/>
          </p:spPr>
          <p:txBody>
            <a:bodyPr wrap="square" rtlCol="0">
              <a:spAutoFit/>
            </a:bodyPr>
            <a:lstStyle/>
            <a:p>
              <a:pPr algn="ctr"/>
              <a:r>
                <a:rPr lang="en-GB" sz="1200" dirty="0"/>
                <a:t>S </a:t>
              </a:r>
            </a:p>
          </p:txBody>
        </p:sp>
        <p:sp>
          <p:nvSpPr>
            <p:cNvPr id="32" name="TextBox 31">
              <a:extLst>
                <a:ext uri="{FF2B5EF4-FFF2-40B4-BE49-F238E27FC236}">
                  <a16:creationId xmlns:a16="http://schemas.microsoft.com/office/drawing/2014/main" xmlns="" id="{5B36C771-07A2-4F55-A363-3A9D9DCB17F7}"/>
                </a:ext>
              </a:extLst>
            </p:cNvPr>
            <p:cNvSpPr txBox="1"/>
            <p:nvPr/>
          </p:nvSpPr>
          <p:spPr>
            <a:xfrm>
              <a:off x="5209825" y="5830505"/>
              <a:ext cx="223780" cy="276999"/>
            </a:xfrm>
            <a:prstGeom prst="rect">
              <a:avLst/>
            </a:prstGeom>
            <a:noFill/>
          </p:spPr>
          <p:txBody>
            <a:bodyPr wrap="square" rtlCol="0">
              <a:spAutoFit/>
            </a:bodyPr>
            <a:lstStyle/>
            <a:p>
              <a:pPr algn="ctr"/>
              <a:r>
                <a:rPr lang="en-GB" sz="1200" dirty="0"/>
                <a:t>S </a:t>
              </a:r>
            </a:p>
          </p:txBody>
        </p:sp>
        <p:sp>
          <p:nvSpPr>
            <p:cNvPr id="33" name="TextBox 32">
              <a:extLst>
                <a:ext uri="{FF2B5EF4-FFF2-40B4-BE49-F238E27FC236}">
                  <a16:creationId xmlns:a16="http://schemas.microsoft.com/office/drawing/2014/main" xmlns="" id="{C0694B51-4622-4113-89FC-9150E4722AFB}"/>
                </a:ext>
              </a:extLst>
            </p:cNvPr>
            <p:cNvSpPr txBox="1"/>
            <p:nvPr/>
          </p:nvSpPr>
          <p:spPr>
            <a:xfrm>
              <a:off x="4182490" y="6077022"/>
              <a:ext cx="752967" cy="276999"/>
            </a:xfrm>
            <a:prstGeom prst="rect">
              <a:avLst/>
            </a:prstGeom>
            <a:noFill/>
          </p:spPr>
          <p:txBody>
            <a:bodyPr wrap="square" rtlCol="0">
              <a:spAutoFit/>
            </a:bodyPr>
            <a:lstStyle/>
            <a:p>
              <a:pPr algn="ctr"/>
              <a:r>
                <a:rPr lang="en-GB" sz="1200" dirty="0"/>
                <a:t>Days </a:t>
              </a:r>
            </a:p>
          </p:txBody>
        </p:sp>
      </p:grpSp>
    </p:spTree>
    <p:extLst>
      <p:ext uri="{BB962C8B-B14F-4D97-AF65-F5344CB8AC3E}">
        <p14:creationId xmlns:p14="http://schemas.microsoft.com/office/powerpoint/2010/main" val="2372570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55650" y="1232955"/>
            <a:ext cx="3629063" cy="1880103"/>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A cyclist is travelling from his home in England to Scotland. The data shows how far from home he was at the end of each day. Yasmin is drawing a line graph of the data.</a:t>
            </a:r>
            <a:endParaRPr lang="en-GB" dirty="0">
              <a:solidFill>
                <a:schemeClr val="bg1"/>
              </a:solidFill>
              <a:latin typeface="Twinkl" pitchFamily="50" charset="0"/>
            </a:endParaRPr>
          </a:p>
        </p:txBody>
      </p:sp>
      <p:sp>
        <p:nvSpPr>
          <p:cNvPr id="21" name="TextBox 20">
            <a:extLst>
              <a:ext uri="{FF2B5EF4-FFF2-40B4-BE49-F238E27FC236}">
                <a16:creationId xmlns:a16="http://schemas.microsoft.com/office/drawing/2014/main" xmlns="" id="{5653C346-BF88-4134-A92D-E3E3D15D4BAF}"/>
              </a:ext>
            </a:extLst>
          </p:cNvPr>
          <p:cNvSpPr txBox="1"/>
          <p:nvPr/>
        </p:nvSpPr>
        <p:spPr>
          <a:xfrm>
            <a:off x="2982610" y="3240946"/>
            <a:ext cx="528836" cy="2750112"/>
          </a:xfrm>
          <a:prstGeom prst="rect">
            <a:avLst/>
          </a:prstGeom>
          <a:noFill/>
        </p:spPr>
        <p:txBody>
          <a:bodyPr wrap="square" rtlCol="0">
            <a:spAutoFit/>
          </a:bodyPr>
          <a:lstStyle/>
          <a:p>
            <a:pPr algn="r">
              <a:lnSpc>
                <a:spcPts val="1900"/>
              </a:lnSpc>
            </a:pPr>
            <a:r>
              <a:rPr lang="en-GB" sz="1200" dirty="0">
                <a:solidFill>
                  <a:schemeClr val="tx1">
                    <a:lumMod val="75000"/>
                    <a:lumOff val="25000"/>
                  </a:schemeClr>
                </a:solidFill>
              </a:rPr>
              <a:t>500</a:t>
            </a:r>
          </a:p>
          <a:p>
            <a:pPr algn="r">
              <a:lnSpc>
                <a:spcPts val="1900"/>
              </a:lnSpc>
            </a:pPr>
            <a:r>
              <a:rPr lang="en-GB" sz="1200" dirty="0">
                <a:solidFill>
                  <a:schemeClr val="tx1">
                    <a:lumMod val="75000"/>
                    <a:lumOff val="25000"/>
                  </a:schemeClr>
                </a:solidFill>
              </a:rPr>
              <a:t>450</a:t>
            </a:r>
          </a:p>
          <a:p>
            <a:pPr algn="r">
              <a:lnSpc>
                <a:spcPts val="1900"/>
              </a:lnSpc>
            </a:pPr>
            <a:r>
              <a:rPr lang="en-GB" sz="1200" dirty="0">
                <a:solidFill>
                  <a:schemeClr val="tx1">
                    <a:lumMod val="75000"/>
                    <a:lumOff val="25000"/>
                  </a:schemeClr>
                </a:solidFill>
              </a:rPr>
              <a:t>400</a:t>
            </a:r>
          </a:p>
          <a:p>
            <a:pPr algn="r">
              <a:lnSpc>
                <a:spcPts val="1900"/>
              </a:lnSpc>
            </a:pPr>
            <a:r>
              <a:rPr lang="en-GB" sz="1200" dirty="0">
                <a:solidFill>
                  <a:schemeClr val="tx1">
                    <a:lumMod val="75000"/>
                    <a:lumOff val="25000"/>
                  </a:schemeClr>
                </a:solidFill>
              </a:rPr>
              <a:t>350</a:t>
            </a:r>
          </a:p>
          <a:p>
            <a:pPr algn="r">
              <a:lnSpc>
                <a:spcPts val="1900"/>
              </a:lnSpc>
            </a:pPr>
            <a:r>
              <a:rPr lang="en-GB" sz="1200" dirty="0">
                <a:solidFill>
                  <a:schemeClr val="tx1">
                    <a:lumMod val="75000"/>
                    <a:lumOff val="25000"/>
                  </a:schemeClr>
                </a:solidFill>
              </a:rPr>
              <a:t>300</a:t>
            </a:r>
          </a:p>
          <a:p>
            <a:pPr algn="r">
              <a:lnSpc>
                <a:spcPts val="1900"/>
              </a:lnSpc>
            </a:pPr>
            <a:r>
              <a:rPr lang="en-GB" sz="1200" dirty="0">
                <a:solidFill>
                  <a:schemeClr val="tx1">
                    <a:lumMod val="75000"/>
                    <a:lumOff val="25000"/>
                  </a:schemeClr>
                </a:solidFill>
              </a:rPr>
              <a:t>250</a:t>
            </a:r>
          </a:p>
          <a:p>
            <a:pPr algn="r">
              <a:lnSpc>
                <a:spcPts val="1900"/>
              </a:lnSpc>
            </a:pPr>
            <a:r>
              <a:rPr lang="en-GB" sz="1200" dirty="0">
                <a:solidFill>
                  <a:schemeClr val="tx1">
                    <a:lumMod val="75000"/>
                    <a:lumOff val="25000"/>
                  </a:schemeClr>
                </a:solidFill>
              </a:rPr>
              <a:t>200</a:t>
            </a:r>
          </a:p>
          <a:p>
            <a:pPr algn="r">
              <a:lnSpc>
                <a:spcPts val="1900"/>
              </a:lnSpc>
            </a:pPr>
            <a:r>
              <a:rPr lang="en-GB" sz="1200" dirty="0">
                <a:solidFill>
                  <a:schemeClr val="tx1">
                    <a:lumMod val="75000"/>
                    <a:lumOff val="25000"/>
                  </a:schemeClr>
                </a:solidFill>
              </a:rPr>
              <a:t>150</a:t>
            </a:r>
          </a:p>
          <a:p>
            <a:pPr algn="r">
              <a:lnSpc>
                <a:spcPts val="1900"/>
              </a:lnSpc>
            </a:pPr>
            <a:r>
              <a:rPr lang="en-GB" sz="1200" dirty="0">
                <a:solidFill>
                  <a:schemeClr val="tx1">
                    <a:lumMod val="75000"/>
                    <a:lumOff val="25000"/>
                  </a:schemeClr>
                </a:solidFill>
              </a:rPr>
              <a:t>100</a:t>
            </a:r>
          </a:p>
          <a:p>
            <a:pPr algn="r">
              <a:lnSpc>
                <a:spcPts val="1900"/>
              </a:lnSpc>
            </a:pPr>
            <a:r>
              <a:rPr lang="en-GB" sz="1200" dirty="0">
                <a:solidFill>
                  <a:schemeClr val="tx1">
                    <a:lumMod val="75000"/>
                    <a:lumOff val="25000"/>
                  </a:schemeClr>
                </a:solidFill>
              </a:rPr>
              <a:t>50</a:t>
            </a:r>
          </a:p>
          <a:p>
            <a:pPr algn="r">
              <a:lnSpc>
                <a:spcPts val="1900"/>
              </a:lnSpc>
            </a:pPr>
            <a:r>
              <a:rPr lang="en-GB" sz="1200" dirty="0">
                <a:solidFill>
                  <a:schemeClr val="tx1">
                    <a:lumMod val="75000"/>
                    <a:lumOff val="25000"/>
                  </a:schemeClr>
                </a:solidFill>
              </a:rPr>
              <a:t>0</a:t>
            </a:r>
          </a:p>
        </p:txBody>
      </p:sp>
      <p:sp>
        <p:nvSpPr>
          <p:cNvPr id="97" name="Rectangle 96"/>
          <p:cNvSpPr/>
          <p:nvPr/>
        </p:nvSpPr>
        <p:spPr>
          <a:xfrm>
            <a:off x="2522863"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cxnSp>
        <p:nvCxnSpPr>
          <p:cNvPr id="103" name="Straight Connector 102"/>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 name="Table 3">
            <a:extLst>
              <a:ext uri="{FF2B5EF4-FFF2-40B4-BE49-F238E27FC236}">
                <a16:creationId xmlns:a16="http://schemas.microsoft.com/office/drawing/2014/main" xmlns="" id="{B1D25823-F338-4CE8-9EB1-40D2EE126256}"/>
              </a:ext>
            </a:extLst>
          </p:cNvPr>
          <p:cNvGraphicFramePr>
            <a:graphicFrameLocks noGrp="1"/>
          </p:cNvGraphicFramePr>
          <p:nvPr>
            <p:extLst>
              <p:ext uri="{D42A27DB-BD31-4B8C-83A1-F6EECF244321}">
                <p14:modId xmlns:p14="http://schemas.microsoft.com/office/powerpoint/2010/main" val="1526013561"/>
              </p:ext>
            </p:extLst>
          </p:nvPr>
        </p:nvGraphicFramePr>
        <p:xfrm>
          <a:off x="755647" y="3385766"/>
          <a:ext cx="2202184" cy="2523542"/>
        </p:xfrm>
        <a:graphic>
          <a:graphicData uri="http://schemas.openxmlformats.org/drawingml/2006/table">
            <a:tbl>
              <a:tblPr firstRow="1" bandRow="1">
                <a:tableStyleId>{5C22544A-7EE6-4342-B048-85BDC9FD1C3A}</a:tableStyleId>
              </a:tblPr>
              <a:tblGrid>
                <a:gridCol w="1101092">
                  <a:extLst>
                    <a:ext uri="{9D8B030D-6E8A-4147-A177-3AD203B41FA5}">
                      <a16:colId xmlns:a16="http://schemas.microsoft.com/office/drawing/2014/main" xmlns="" val="786728223"/>
                    </a:ext>
                  </a:extLst>
                </a:gridCol>
                <a:gridCol w="1101092">
                  <a:extLst>
                    <a:ext uri="{9D8B030D-6E8A-4147-A177-3AD203B41FA5}">
                      <a16:colId xmlns:a16="http://schemas.microsoft.com/office/drawing/2014/main" xmlns="" val="450761809"/>
                    </a:ext>
                  </a:extLst>
                </a:gridCol>
              </a:tblGrid>
              <a:tr h="360506">
                <a:tc>
                  <a:txBody>
                    <a:bodyPr/>
                    <a:lstStyle/>
                    <a:p>
                      <a:pPr algn="ctr"/>
                      <a:r>
                        <a:rPr lang="en-GB" sz="1400" b="0" dirty="0">
                          <a:solidFill>
                            <a:schemeClr val="tx1"/>
                          </a:solidFill>
                        </a:rPr>
                        <a:t>Monday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50km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60506">
                <a:tc>
                  <a:txBody>
                    <a:bodyPr/>
                    <a:lstStyle/>
                    <a:p>
                      <a:pPr algn="ctr"/>
                      <a:r>
                        <a:rPr lang="en-GB" sz="1400" dirty="0"/>
                        <a:t>Tuesday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90km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13283601"/>
                  </a:ext>
                </a:extLst>
              </a:tr>
              <a:tr h="360506">
                <a:tc>
                  <a:txBody>
                    <a:bodyPr/>
                    <a:lstStyle/>
                    <a:p>
                      <a:pPr algn="ctr"/>
                      <a:r>
                        <a:rPr lang="en-GB" sz="1400" dirty="0"/>
                        <a:t>Wednesday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210km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1997603604"/>
                  </a:ext>
                </a:extLst>
              </a:tr>
              <a:tr h="360506">
                <a:tc>
                  <a:txBody>
                    <a:bodyPr/>
                    <a:lstStyle/>
                    <a:p>
                      <a:pPr algn="ctr"/>
                      <a:r>
                        <a:rPr lang="en-GB" sz="1400" dirty="0"/>
                        <a:t>Thursday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295km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67658128"/>
                  </a:ext>
                </a:extLst>
              </a:tr>
              <a:tr h="360506">
                <a:tc>
                  <a:txBody>
                    <a:bodyPr/>
                    <a:lstStyle/>
                    <a:p>
                      <a:pPr algn="ctr"/>
                      <a:r>
                        <a:rPr lang="en-GB" sz="1400" dirty="0"/>
                        <a:t>Friday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330km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2460069230"/>
                  </a:ext>
                </a:extLst>
              </a:tr>
              <a:tr h="360506">
                <a:tc>
                  <a:txBody>
                    <a:bodyPr/>
                    <a:lstStyle/>
                    <a:p>
                      <a:pPr algn="ctr"/>
                      <a:r>
                        <a:rPr lang="en-GB" sz="1400" dirty="0"/>
                        <a:t>Saturday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410km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42745539"/>
                  </a:ext>
                </a:extLst>
              </a:tr>
              <a:tr h="360506">
                <a:tc>
                  <a:txBody>
                    <a:bodyPr/>
                    <a:lstStyle/>
                    <a:p>
                      <a:pPr algn="ctr"/>
                      <a:r>
                        <a:rPr lang="en-GB" sz="1400" dirty="0"/>
                        <a:t>Sunday</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480km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3150732126"/>
                  </a:ext>
                </a:extLst>
              </a:tr>
            </a:tbl>
          </a:graphicData>
        </a:graphic>
      </p:graphicFrame>
      <p:grpSp>
        <p:nvGrpSpPr>
          <p:cNvPr id="2" name="Group 1">
            <a:extLst>
              <a:ext uri="{FF2B5EF4-FFF2-40B4-BE49-F238E27FC236}">
                <a16:creationId xmlns:a16="http://schemas.microsoft.com/office/drawing/2014/main" xmlns="" id="{6E101101-122D-4D6B-87FE-3B089B029BAE}"/>
              </a:ext>
            </a:extLst>
          </p:cNvPr>
          <p:cNvGrpSpPr/>
          <p:nvPr/>
        </p:nvGrpSpPr>
        <p:grpSpPr>
          <a:xfrm>
            <a:off x="4190122" y="2247259"/>
            <a:ext cx="4189731" cy="987551"/>
            <a:chOff x="4190122" y="2336159"/>
            <a:chExt cx="4189731" cy="987551"/>
          </a:xfrm>
        </p:grpSpPr>
        <p:sp>
          <p:nvSpPr>
            <p:cNvPr id="16" name="TextBox 15">
              <a:extLst>
                <a:ext uri="{FF2B5EF4-FFF2-40B4-BE49-F238E27FC236}">
                  <a16:creationId xmlns:a16="http://schemas.microsoft.com/office/drawing/2014/main" xmlns="" id="{8EB20F23-5D66-428B-96A1-F7E639272019}"/>
                </a:ext>
              </a:extLst>
            </p:cNvPr>
            <p:cNvSpPr txBox="1"/>
            <p:nvPr/>
          </p:nvSpPr>
          <p:spPr>
            <a:xfrm>
              <a:off x="4190122" y="2336159"/>
              <a:ext cx="4189731" cy="987551"/>
            </a:xfrm>
            <a:prstGeom prst="rect">
              <a:avLst/>
            </a:prstGeom>
            <a:solidFill>
              <a:schemeClr val="bg1"/>
            </a:solidFill>
            <a:ln w="28575">
              <a:noFill/>
            </a:ln>
          </p:spPr>
          <p:txBody>
            <a:bodyPr wrap="square" lIns="108000" tIns="108000" rIns="108000" bIns="108000" rtlCol="0">
              <a:spAutoFit/>
            </a:bodyPr>
            <a:lstStyle/>
            <a:p>
              <a:r>
                <a:rPr lang="en-US" sz="1600" dirty="0">
                  <a:solidFill>
                    <a:schemeClr val="bg1"/>
                  </a:solidFill>
                  <a:latin typeface="Twinkl" pitchFamily="50" charset="0"/>
                </a:rPr>
                <a:t>What intervals should Yasmin use on the </a:t>
              </a:r>
            </a:p>
            <a:p>
              <a:r>
                <a:rPr lang="en-US" sz="1600" dirty="0">
                  <a:solidFill>
                    <a:schemeClr val="bg1"/>
                  </a:solidFill>
                  <a:latin typeface="Twinkl" pitchFamily="50" charset="0"/>
                </a:rPr>
                <a:t>y-axis – multiples of 10, multiples of 50 </a:t>
              </a:r>
              <a:br>
                <a:rPr lang="en-US" sz="1600" dirty="0">
                  <a:solidFill>
                    <a:schemeClr val="bg1"/>
                  </a:solidFill>
                  <a:latin typeface="Twinkl" pitchFamily="50" charset="0"/>
                </a:rPr>
              </a:br>
              <a:r>
                <a:rPr lang="en-US" sz="1600" dirty="0">
                  <a:solidFill>
                    <a:schemeClr val="bg1"/>
                  </a:solidFill>
                  <a:latin typeface="Twinkl" pitchFamily="50" charset="0"/>
                </a:rPr>
                <a:t>or multiples of 100?</a:t>
              </a:r>
              <a:endParaRPr lang="en-GB" sz="1600" dirty="0">
                <a:solidFill>
                  <a:schemeClr val="bg1"/>
                </a:solidFill>
                <a:latin typeface="Twinkl" pitchFamily="50" charset="0"/>
              </a:endParaRPr>
            </a:p>
          </p:txBody>
        </p:sp>
        <p:sp>
          <p:nvSpPr>
            <p:cNvPr id="15" name="TextBox 14">
              <a:extLst>
                <a:ext uri="{FF2B5EF4-FFF2-40B4-BE49-F238E27FC236}">
                  <a16:creationId xmlns:a16="http://schemas.microsoft.com/office/drawing/2014/main" xmlns="" id="{3A795CFC-3C0D-49B9-AD84-B26907BB9468}"/>
                </a:ext>
              </a:extLst>
            </p:cNvPr>
            <p:cNvSpPr txBox="1"/>
            <p:nvPr/>
          </p:nvSpPr>
          <p:spPr>
            <a:xfrm>
              <a:off x="4190122" y="2336159"/>
              <a:ext cx="4189731" cy="987551"/>
            </a:xfrm>
            <a:prstGeom prst="rect">
              <a:avLst/>
            </a:prstGeom>
            <a:solidFill>
              <a:srgbClr val="F9B000">
                <a:alpha val="40000"/>
              </a:srgbClr>
            </a:solidFill>
            <a:ln w="28575">
              <a:noFill/>
            </a:ln>
          </p:spPr>
          <p:txBody>
            <a:bodyPr wrap="square" lIns="108000" tIns="108000" rIns="108000" bIns="108000" rtlCol="0">
              <a:spAutoFit/>
            </a:bodyPr>
            <a:lstStyle/>
            <a:p>
              <a:r>
                <a:rPr lang="en-US" sz="1600" dirty="0">
                  <a:latin typeface="Twinkl" pitchFamily="50" charset="0"/>
                </a:rPr>
                <a:t>What intervals should Yasmin use on the </a:t>
              </a:r>
            </a:p>
            <a:p>
              <a:r>
                <a:rPr lang="en-US" sz="1600" dirty="0">
                  <a:latin typeface="Twinkl" pitchFamily="50" charset="0"/>
                </a:rPr>
                <a:t>y-axis – multiples of 10, multiples of 50 </a:t>
              </a:r>
              <a:br>
                <a:rPr lang="en-US" sz="1600" dirty="0">
                  <a:latin typeface="Twinkl" pitchFamily="50" charset="0"/>
                </a:rPr>
              </a:br>
              <a:r>
                <a:rPr lang="en-US" sz="1600" dirty="0">
                  <a:latin typeface="Twinkl" pitchFamily="50" charset="0"/>
                </a:rPr>
                <a:t>or multiples of 100?</a:t>
              </a:r>
              <a:endParaRPr lang="en-GB" sz="1600" dirty="0">
                <a:latin typeface="Twinkl" pitchFamily="50" charset="0"/>
              </a:endParaRPr>
            </a:p>
          </p:txBody>
        </p:sp>
      </p:grpSp>
      <p:graphicFrame>
        <p:nvGraphicFramePr>
          <p:cNvPr id="14" name="Chart 13">
            <a:extLst>
              <a:ext uri="{FF2B5EF4-FFF2-40B4-BE49-F238E27FC236}">
                <a16:creationId xmlns:a16="http://schemas.microsoft.com/office/drawing/2014/main" xmlns="" id="{82ED2743-E0C4-43C4-A5EA-9AAE20E913EB}"/>
              </a:ext>
            </a:extLst>
          </p:cNvPr>
          <p:cNvGraphicFramePr/>
          <p:nvPr>
            <p:extLst>
              <p:ext uri="{D42A27DB-BD31-4B8C-83A1-F6EECF244321}">
                <p14:modId xmlns:p14="http://schemas.microsoft.com/office/powerpoint/2010/main" val="2863082489"/>
              </p:ext>
            </p:extLst>
          </p:nvPr>
        </p:nvGraphicFramePr>
        <p:xfrm>
          <a:off x="3499547" y="3385766"/>
          <a:ext cx="2331722" cy="2945639"/>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6">
            <a:extLst>
              <a:ext uri="{FF2B5EF4-FFF2-40B4-BE49-F238E27FC236}">
                <a16:creationId xmlns:a16="http://schemas.microsoft.com/office/drawing/2014/main" xmlns="" id="{A525D85B-EAAE-4856-A77D-ECA37AC57BE6}"/>
              </a:ext>
            </a:extLst>
          </p:cNvPr>
          <p:cNvSpPr txBox="1"/>
          <p:nvPr/>
        </p:nvSpPr>
        <p:spPr>
          <a:xfrm>
            <a:off x="4198620" y="1278047"/>
            <a:ext cx="2735580" cy="710552"/>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She has started the graph and has labelled the x-axis</a:t>
            </a:r>
            <a:endParaRPr lang="en-GB" sz="1600" dirty="0">
              <a:solidFill>
                <a:schemeClr val="bg1"/>
              </a:solidFill>
              <a:latin typeface="Twinkl" pitchFamily="50" charset="0"/>
            </a:endParaRPr>
          </a:p>
        </p:txBody>
      </p:sp>
      <p:sp>
        <p:nvSpPr>
          <p:cNvPr id="18" name="TextBox 17">
            <a:extLst>
              <a:ext uri="{FF2B5EF4-FFF2-40B4-BE49-F238E27FC236}">
                <a16:creationId xmlns:a16="http://schemas.microsoft.com/office/drawing/2014/main" xmlns="" id="{E7A1F7E1-059F-4D40-906C-F6B673981681}"/>
              </a:ext>
            </a:extLst>
          </p:cNvPr>
          <p:cNvSpPr txBox="1"/>
          <p:nvPr/>
        </p:nvSpPr>
        <p:spPr>
          <a:xfrm>
            <a:off x="5938521" y="3385766"/>
            <a:ext cx="2437130" cy="710552"/>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r>
              <a:rPr lang="en-US" sz="1600" dirty="0">
                <a:latin typeface="Twinkl" pitchFamily="50" charset="0"/>
              </a:rPr>
              <a:t>Multiples of 50 would be best</a:t>
            </a:r>
            <a:r>
              <a:rPr lang="en-US" sz="1600" dirty="0"/>
              <a:t>.</a:t>
            </a:r>
            <a:endParaRPr lang="en-GB" sz="1600" dirty="0"/>
          </a:p>
        </p:txBody>
      </p:sp>
      <p:grpSp>
        <p:nvGrpSpPr>
          <p:cNvPr id="19" name="Group 18">
            <a:extLst>
              <a:ext uri="{FF2B5EF4-FFF2-40B4-BE49-F238E27FC236}">
                <a16:creationId xmlns:a16="http://schemas.microsoft.com/office/drawing/2014/main" xmlns="" id="{0B51B9B3-8325-4E44-BEAF-0297E4811CB1}"/>
              </a:ext>
            </a:extLst>
          </p:cNvPr>
          <p:cNvGrpSpPr/>
          <p:nvPr/>
        </p:nvGrpSpPr>
        <p:grpSpPr>
          <a:xfrm>
            <a:off x="3510072" y="3385766"/>
            <a:ext cx="2119203" cy="2434009"/>
            <a:chOff x="3510072" y="3385766"/>
            <a:chExt cx="2119203" cy="2434009"/>
          </a:xfrm>
        </p:grpSpPr>
        <p:cxnSp>
          <p:nvCxnSpPr>
            <p:cNvPr id="20" name="Straight Connector 19">
              <a:extLst>
                <a:ext uri="{FF2B5EF4-FFF2-40B4-BE49-F238E27FC236}">
                  <a16:creationId xmlns:a16="http://schemas.microsoft.com/office/drawing/2014/main" xmlns="" id="{E849243E-12A0-4937-9E0F-37A0EF019A7E}"/>
                </a:ext>
              </a:extLst>
            </p:cNvPr>
            <p:cNvCxnSpPr>
              <a:cxnSpLocks/>
            </p:cNvCxnSpPr>
            <p:nvPr/>
          </p:nvCxnSpPr>
          <p:spPr>
            <a:xfrm>
              <a:off x="3510072" y="5819775"/>
              <a:ext cx="2119203"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4391EA29-787A-456C-939E-2875EADEDB4F}"/>
                </a:ext>
              </a:extLst>
            </p:cNvPr>
            <p:cNvCxnSpPr>
              <a:cxnSpLocks/>
            </p:cNvCxnSpPr>
            <p:nvPr/>
          </p:nvCxnSpPr>
          <p:spPr>
            <a:xfrm flipV="1">
              <a:off x="3510072" y="3385766"/>
              <a:ext cx="0" cy="2434009"/>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xmlns="" id="{8851B6D0-7470-4466-BC1E-7A19546A2920}"/>
              </a:ext>
            </a:extLst>
          </p:cNvPr>
          <p:cNvGrpSpPr/>
          <p:nvPr/>
        </p:nvGrpSpPr>
        <p:grpSpPr>
          <a:xfrm>
            <a:off x="3400489" y="5830505"/>
            <a:ext cx="2033116" cy="523516"/>
            <a:chOff x="3400489" y="5830505"/>
            <a:chExt cx="2033116" cy="523516"/>
          </a:xfrm>
        </p:grpSpPr>
        <p:sp>
          <p:nvSpPr>
            <p:cNvPr id="24" name="TextBox 23">
              <a:extLst>
                <a:ext uri="{FF2B5EF4-FFF2-40B4-BE49-F238E27FC236}">
                  <a16:creationId xmlns:a16="http://schemas.microsoft.com/office/drawing/2014/main" xmlns="" id="{F942F63C-86F7-4BE8-B702-E45B293B5414}"/>
                </a:ext>
              </a:extLst>
            </p:cNvPr>
            <p:cNvSpPr txBox="1"/>
            <p:nvPr/>
          </p:nvSpPr>
          <p:spPr>
            <a:xfrm>
              <a:off x="3400489" y="5830508"/>
              <a:ext cx="223780" cy="276999"/>
            </a:xfrm>
            <a:prstGeom prst="rect">
              <a:avLst/>
            </a:prstGeom>
            <a:noFill/>
          </p:spPr>
          <p:txBody>
            <a:bodyPr wrap="square" rtlCol="0">
              <a:spAutoFit/>
            </a:bodyPr>
            <a:lstStyle/>
            <a:p>
              <a:pPr algn="ctr"/>
              <a:r>
                <a:rPr lang="en-GB" sz="1200" dirty="0"/>
                <a:t>M </a:t>
              </a:r>
            </a:p>
          </p:txBody>
        </p:sp>
        <p:sp>
          <p:nvSpPr>
            <p:cNvPr id="25" name="TextBox 24">
              <a:extLst>
                <a:ext uri="{FF2B5EF4-FFF2-40B4-BE49-F238E27FC236}">
                  <a16:creationId xmlns:a16="http://schemas.microsoft.com/office/drawing/2014/main" xmlns="" id="{5224945E-24E1-4322-AB51-34371962CBA5}"/>
                </a:ext>
              </a:extLst>
            </p:cNvPr>
            <p:cNvSpPr txBox="1"/>
            <p:nvPr/>
          </p:nvSpPr>
          <p:spPr>
            <a:xfrm>
              <a:off x="3705545" y="5830508"/>
              <a:ext cx="223780" cy="276999"/>
            </a:xfrm>
            <a:prstGeom prst="rect">
              <a:avLst/>
            </a:prstGeom>
            <a:noFill/>
          </p:spPr>
          <p:txBody>
            <a:bodyPr wrap="square" rtlCol="0">
              <a:spAutoFit/>
            </a:bodyPr>
            <a:lstStyle/>
            <a:p>
              <a:pPr algn="ctr"/>
              <a:r>
                <a:rPr lang="en-GB" sz="1200" dirty="0"/>
                <a:t>T </a:t>
              </a:r>
            </a:p>
          </p:txBody>
        </p:sp>
        <p:sp>
          <p:nvSpPr>
            <p:cNvPr id="26" name="TextBox 25">
              <a:extLst>
                <a:ext uri="{FF2B5EF4-FFF2-40B4-BE49-F238E27FC236}">
                  <a16:creationId xmlns:a16="http://schemas.microsoft.com/office/drawing/2014/main" xmlns="" id="{B1995EBD-4876-485A-A6D0-7B2CBD9858E6}"/>
                </a:ext>
              </a:extLst>
            </p:cNvPr>
            <p:cNvSpPr txBox="1"/>
            <p:nvPr/>
          </p:nvSpPr>
          <p:spPr>
            <a:xfrm>
              <a:off x="4006539" y="5830508"/>
              <a:ext cx="223780" cy="276999"/>
            </a:xfrm>
            <a:prstGeom prst="rect">
              <a:avLst/>
            </a:prstGeom>
            <a:noFill/>
          </p:spPr>
          <p:txBody>
            <a:bodyPr wrap="square" rtlCol="0">
              <a:spAutoFit/>
            </a:bodyPr>
            <a:lstStyle/>
            <a:p>
              <a:pPr algn="ctr"/>
              <a:r>
                <a:rPr lang="en-GB" sz="1200" dirty="0"/>
                <a:t>W</a:t>
              </a:r>
            </a:p>
          </p:txBody>
        </p:sp>
        <p:sp>
          <p:nvSpPr>
            <p:cNvPr id="27" name="TextBox 26">
              <a:extLst>
                <a:ext uri="{FF2B5EF4-FFF2-40B4-BE49-F238E27FC236}">
                  <a16:creationId xmlns:a16="http://schemas.microsoft.com/office/drawing/2014/main" xmlns="" id="{78EAB132-6C43-4643-BDDB-9FEABF6CCB9D}"/>
                </a:ext>
              </a:extLst>
            </p:cNvPr>
            <p:cNvSpPr txBox="1"/>
            <p:nvPr/>
          </p:nvSpPr>
          <p:spPr>
            <a:xfrm>
              <a:off x="4307533" y="5830507"/>
              <a:ext cx="223780" cy="276999"/>
            </a:xfrm>
            <a:prstGeom prst="rect">
              <a:avLst/>
            </a:prstGeom>
            <a:noFill/>
          </p:spPr>
          <p:txBody>
            <a:bodyPr wrap="square" rtlCol="0">
              <a:spAutoFit/>
            </a:bodyPr>
            <a:lstStyle/>
            <a:p>
              <a:pPr algn="ctr"/>
              <a:r>
                <a:rPr lang="en-GB" sz="1200" dirty="0"/>
                <a:t>T </a:t>
              </a:r>
            </a:p>
          </p:txBody>
        </p:sp>
        <p:sp>
          <p:nvSpPr>
            <p:cNvPr id="28" name="TextBox 27">
              <a:extLst>
                <a:ext uri="{FF2B5EF4-FFF2-40B4-BE49-F238E27FC236}">
                  <a16:creationId xmlns:a16="http://schemas.microsoft.com/office/drawing/2014/main" xmlns="" id="{0ACFB78E-4A31-4976-8A77-4C8FDAAAF180}"/>
                </a:ext>
              </a:extLst>
            </p:cNvPr>
            <p:cNvSpPr txBox="1"/>
            <p:nvPr/>
          </p:nvSpPr>
          <p:spPr>
            <a:xfrm>
              <a:off x="4598987" y="5830506"/>
              <a:ext cx="223780" cy="276999"/>
            </a:xfrm>
            <a:prstGeom prst="rect">
              <a:avLst/>
            </a:prstGeom>
            <a:noFill/>
          </p:spPr>
          <p:txBody>
            <a:bodyPr wrap="square" rtlCol="0">
              <a:spAutoFit/>
            </a:bodyPr>
            <a:lstStyle/>
            <a:p>
              <a:pPr algn="ctr"/>
              <a:r>
                <a:rPr lang="en-GB" sz="1200" dirty="0"/>
                <a:t>F</a:t>
              </a:r>
            </a:p>
          </p:txBody>
        </p:sp>
        <p:sp>
          <p:nvSpPr>
            <p:cNvPr id="29" name="TextBox 28">
              <a:extLst>
                <a:ext uri="{FF2B5EF4-FFF2-40B4-BE49-F238E27FC236}">
                  <a16:creationId xmlns:a16="http://schemas.microsoft.com/office/drawing/2014/main" xmlns="" id="{E87CC184-F5BB-440D-A3C3-A80E890DD7B5}"/>
                </a:ext>
              </a:extLst>
            </p:cNvPr>
            <p:cNvSpPr txBox="1"/>
            <p:nvPr/>
          </p:nvSpPr>
          <p:spPr>
            <a:xfrm>
              <a:off x="4909521" y="5830505"/>
              <a:ext cx="223780" cy="276999"/>
            </a:xfrm>
            <a:prstGeom prst="rect">
              <a:avLst/>
            </a:prstGeom>
            <a:noFill/>
          </p:spPr>
          <p:txBody>
            <a:bodyPr wrap="square" rtlCol="0">
              <a:spAutoFit/>
            </a:bodyPr>
            <a:lstStyle/>
            <a:p>
              <a:pPr algn="ctr"/>
              <a:r>
                <a:rPr lang="en-GB" sz="1200" dirty="0"/>
                <a:t>S </a:t>
              </a:r>
            </a:p>
          </p:txBody>
        </p:sp>
        <p:sp>
          <p:nvSpPr>
            <p:cNvPr id="30" name="TextBox 29">
              <a:extLst>
                <a:ext uri="{FF2B5EF4-FFF2-40B4-BE49-F238E27FC236}">
                  <a16:creationId xmlns:a16="http://schemas.microsoft.com/office/drawing/2014/main" xmlns="" id="{312ABD62-AA35-4E63-BFDC-02B9DF48B2EB}"/>
                </a:ext>
              </a:extLst>
            </p:cNvPr>
            <p:cNvSpPr txBox="1"/>
            <p:nvPr/>
          </p:nvSpPr>
          <p:spPr>
            <a:xfrm>
              <a:off x="5209825" y="5830505"/>
              <a:ext cx="223780" cy="276999"/>
            </a:xfrm>
            <a:prstGeom prst="rect">
              <a:avLst/>
            </a:prstGeom>
            <a:noFill/>
          </p:spPr>
          <p:txBody>
            <a:bodyPr wrap="square" rtlCol="0">
              <a:spAutoFit/>
            </a:bodyPr>
            <a:lstStyle/>
            <a:p>
              <a:pPr algn="ctr"/>
              <a:r>
                <a:rPr lang="en-GB" sz="1200" dirty="0"/>
                <a:t>S </a:t>
              </a:r>
            </a:p>
          </p:txBody>
        </p:sp>
        <p:sp>
          <p:nvSpPr>
            <p:cNvPr id="31" name="TextBox 30">
              <a:extLst>
                <a:ext uri="{FF2B5EF4-FFF2-40B4-BE49-F238E27FC236}">
                  <a16:creationId xmlns:a16="http://schemas.microsoft.com/office/drawing/2014/main" xmlns="" id="{4FD9B2BA-5AFD-4352-84C2-6B84F427748F}"/>
                </a:ext>
              </a:extLst>
            </p:cNvPr>
            <p:cNvSpPr txBox="1"/>
            <p:nvPr/>
          </p:nvSpPr>
          <p:spPr>
            <a:xfrm>
              <a:off x="4182490" y="6077022"/>
              <a:ext cx="752967" cy="276999"/>
            </a:xfrm>
            <a:prstGeom prst="rect">
              <a:avLst/>
            </a:prstGeom>
            <a:noFill/>
          </p:spPr>
          <p:txBody>
            <a:bodyPr wrap="square" rtlCol="0">
              <a:spAutoFit/>
            </a:bodyPr>
            <a:lstStyle/>
            <a:p>
              <a:pPr algn="ctr"/>
              <a:r>
                <a:rPr lang="en-GB" sz="1200" dirty="0"/>
                <a:t>Days </a:t>
              </a:r>
            </a:p>
          </p:txBody>
        </p:sp>
      </p:grpSp>
    </p:spTree>
    <p:extLst>
      <p:ext uri="{BB962C8B-B14F-4D97-AF65-F5344CB8AC3E}">
        <p14:creationId xmlns:p14="http://schemas.microsoft.com/office/powerpoint/2010/main" val="33581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xmlns="" id="{5D9CCBDE-3820-43C5-B1AE-05C6EE60E3B2}"/>
              </a:ext>
            </a:extLst>
          </p:cNvPr>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sp>
        <p:nvSpPr>
          <p:cNvPr id="10" name="Rectangle 9"/>
          <p:cNvSpPr/>
          <p:nvPr/>
        </p:nvSpPr>
        <p:spPr>
          <a:xfrm>
            <a:off x="252286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41EA29C8-6C36-4061-841C-65FCDB2B234D}"/>
              </a:ext>
            </a:extLst>
          </p:cNvPr>
          <p:cNvSpPr txBox="1"/>
          <p:nvPr/>
        </p:nvSpPr>
        <p:spPr>
          <a:xfrm>
            <a:off x="755650" y="1232955"/>
            <a:ext cx="3629063" cy="1049106"/>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Two children are growing plants. This is how they grew over the first 3 weeks:</a:t>
            </a:r>
            <a:endParaRPr lang="en-GB" dirty="0">
              <a:solidFill>
                <a:schemeClr val="bg1"/>
              </a:solidFill>
              <a:latin typeface="Twinkl" pitchFamily="50" charset="0"/>
            </a:endParaRPr>
          </a:p>
        </p:txBody>
      </p:sp>
      <p:graphicFrame>
        <p:nvGraphicFramePr>
          <p:cNvPr id="2" name="Table 2">
            <a:extLst>
              <a:ext uri="{FF2B5EF4-FFF2-40B4-BE49-F238E27FC236}">
                <a16:creationId xmlns:a16="http://schemas.microsoft.com/office/drawing/2014/main" xmlns="" id="{4C81F02B-42D0-486B-910C-FE8FCD8DD297}"/>
              </a:ext>
            </a:extLst>
          </p:cNvPr>
          <p:cNvGraphicFramePr>
            <a:graphicFrameLocks noGrp="1"/>
          </p:cNvGraphicFramePr>
          <p:nvPr>
            <p:extLst>
              <p:ext uri="{D42A27DB-BD31-4B8C-83A1-F6EECF244321}">
                <p14:modId xmlns:p14="http://schemas.microsoft.com/office/powerpoint/2010/main" val="1483606611"/>
              </p:ext>
            </p:extLst>
          </p:nvPr>
        </p:nvGraphicFramePr>
        <p:xfrm>
          <a:off x="1782516" y="2638069"/>
          <a:ext cx="2292350" cy="3413744"/>
        </p:xfrm>
        <a:graphic>
          <a:graphicData uri="http://schemas.openxmlformats.org/drawingml/2006/table">
            <a:tbl>
              <a:tblPr firstRow="1" bandRow="1">
                <a:tableStyleId>{5C22544A-7EE6-4342-B048-85BDC9FD1C3A}</a:tableStyleId>
              </a:tblPr>
              <a:tblGrid>
                <a:gridCol w="229235">
                  <a:extLst>
                    <a:ext uri="{9D8B030D-6E8A-4147-A177-3AD203B41FA5}">
                      <a16:colId xmlns:a16="http://schemas.microsoft.com/office/drawing/2014/main" xmlns="" val="3686178528"/>
                    </a:ext>
                  </a:extLst>
                </a:gridCol>
                <a:gridCol w="229235">
                  <a:extLst>
                    <a:ext uri="{9D8B030D-6E8A-4147-A177-3AD203B41FA5}">
                      <a16:colId xmlns:a16="http://schemas.microsoft.com/office/drawing/2014/main" xmlns="" val="19854133"/>
                    </a:ext>
                  </a:extLst>
                </a:gridCol>
                <a:gridCol w="229235">
                  <a:extLst>
                    <a:ext uri="{9D8B030D-6E8A-4147-A177-3AD203B41FA5}">
                      <a16:colId xmlns:a16="http://schemas.microsoft.com/office/drawing/2014/main" xmlns="" val="711825627"/>
                    </a:ext>
                  </a:extLst>
                </a:gridCol>
                <a:gridCol w="229235">
                  <a:extLst>
                    <a:ext uri="{9D8B030D-6E8A-4147-A177-3AD203B41FA5}">
                      <a16:colId xmlns:a16="http://schemas.microsoft.com/office/drawing/2014/main" xmlns="" val="1395030001"/>
                    </a:ext>
                  </a:extLst>
                </a:gridCol>
                <a:gridCol w="229235">
                  <a:extLst>
                    <a:ext uri="{9D8B030D-6E8A-4147-A177-3AD203B41FA5}">
                      <a16:colId xmlns:a16="http://schemas.microsoft.com/office/drawing/2014/main" xmlns="" val="3862848430"/>
                    </a:ext>
                  </a:extLst>
                </a:gridCol>
                <a:gridCol w="229235">
                  <a:extLst>
                    <a:ext uri="{9D8B030D-6E8A-4147-A177-3AD203B41FA5}">
                      <a16:colId xmlns:a16="http://schemas.microsoft.com/office/drawing/2014/main" xmlns="" val="3226974320"/>
                    </a:ext>
                  </a:extLst>
                </a:gridCol>
                <a:gridCol w="229235">
                  <a:extLst>
                    <a:ext uri="{9D8B030D-6E8A-4147-A177-3AD203B41FA5}">
                      <a16:colId xmlns:a16="http://schemas.microsoft.com/office/drawing/2014/main" xmlns="" val="3824660775"/>
                    </a:ext>
                  </a:extLst>
                </a:gridCol>
                <a:gridCol w="229235">
                  <a:extLst>
                    <a:ext uri="{9D8B030D-6E8A-4147-A177-3AD203B41FA5}">
                      <a16:colId xmlns:a16="http://schemas.microsoft.com/office/drawing/2014/main" xmlns="" val="2076248121"/>
                    </a:ext>
                  </a:extLst>
                </a:gridCol>
                <a:gridCol w="229235">
                  <a:extLst>
                    <a:ext uri="{9D8B030D-6E8A-4147-A177-3AD203B41FA5}">
                      <a16:colId xmlns:a16="http://schemas.microsoft.com/office/drawing/2014/main" xmlns="" val="3164848562"/>
                    </a:ext>
                  </a:extLst>
                </a:gridCol>
                <a:gridCol w="229235">
                  <a:extLst>
                    <a:ext uri="{9D8B030D-6E8A-4147-A177-3AD203B41FA5}">
                      <a16:colId xmlns:a16="http://schemas.microsoft.com/office/drawing/2014/main" xmlns="" val="3276826970"/>
                    </a:ext>
                  </a:extLst>
                </a:gridCol>
              </a:tblGrid>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2305860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2714516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7058804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28994441"/>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93174238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00715221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550433943"/>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631001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89446587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472672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43206397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51675956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078977109"/>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68668925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650836595"/>
                  </a:ext>
                </a:extLst>
              </a:tr>
              <a:tr h="213359">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9102709"/>
                  </a:ext>
                </a:extLst>
              </a:tr>
            </a:tbl>
          </a:graphicData>
        </a:graphic>
      </p:graphicFrame>
      <p:sp>
        <p:nvSpPr>
          <p:cNvPr id="13" name="TextBox 12">
            <a:extLst>
              <a:ext uri="{FF2B5EF4-FFF2-40B4-BE49-F238E27FC236}">
                <a16:creationId xmlns:a16="http://schemas.microsoft.com/office/drawing/2014/main" xmlns="" id="{C18601F6-B53C-4CF2-892A-622264BC0E57}"/>
              </a:ext>
            </a:extLst>
          </p:cNvPr>
          <p:cNvSpPr txBox="1"/>
          <p:nvPr/>
        </p:nvSpPr>
        <p:spPr>
          <a:xfrm>
            <a:off x="755650" y="2456877"/>
            <a:ext cx="2292350" cy="1202994"/>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The data in the table is going to be recorded as a line graph on this piece of paper. </a:t>
            </a:r>
            <a:endParaRPr lang="en-GB" sz="1600" dirty="0" err="1">
              <a:solidFill>
                <a:schemeClr val="bg1"/>
              </a:solidFill>
              <a:latin typeface="Twinkl" pitchFamily="50" charset="0"/>
            </a:endParaRPr>
          </a:p>
        </p:txBody>
      </p:sp>
      <p:graphicFrame>
        <p:nvGraphicFramePr>
          <p:cNvPr id="14" name="Table 3">
            <a:extLst>
              <a:ext uri="{FF2B5EF4-FFF2-40B4-BE49-F238E27FC236}">
                <a16:creationId xmlns:a16="http://schemas.microsoft.com/office/drawing/2014/main" xmlns="" id="{91107A6F-BF99-4942-8DF7-E2F86EBDD3F2}"/>
              </a:ext>
            </a:extLst>
          </p:cNvPr>
          <p:cNvGraphicFramePr>
            <a:graphicFrameLocks noGrp="1"/>
          </p:cNvGraphicFramePr>
          <p:nvPr/>
        </p:nvGraphicFramePr>
        <p:xfrm>
          <a:off x="4572000" y="1364343"/>
          <a:ext cx="3840870" cy="1025208"/>
        </p:xfrm>
        <a:graphic>
          <a:graphicData uri="http://schemas.openxmlformats.org/drawingml/2006/table">
            <a:tbl>
              <a:tblPr firstRow="1" bandRow="1">
                <a:tableStyleId>{5C22544A-7EE6-4342-B048-85BDC9FD1C3A}</a:tableStyleId>
              </a:tblPr>
              <a:tblGrid>
                <a:gridCol w="768174">
                  <a:extLst>
                    <a:ext uri="{9D8B030D-6E8A-4147-A177-3AD203B41FA5}">
                      <a16:colId xmlns:a16="http://schemas.microsoft.com/office/drawing/2014/main" xmlns="" val="786728223"/>
                    </a:ext>
                  </a:extLst>
                </a:gridCol>
                <a:gridCol w="768174">
                  <a:extLst>
                    <a:ext uri="{9D8B030D-6E8A-4147-A177-3AD203B41FA5}">
                      <a16:colId xmlns:a16="http://schemas.microsoft.com/office/drawing/2014/main" xmlns="" val="2490575390"/>
                    </a:ext>
                  </a:extLst>
                </a:gridCol>
                <a:gridCol w="768174">
                  <a:extLst>
                    <a:ext uri="{9D8B030D-6E8A-4147-A177-3AD203B41FA5}">
                      <a16:colId xmlns:a16="http://schemas.microsoft.com/office/drawing/2014/main" xmlns="" val="2588047466"/>
                    </a:ext>
                  </a:extLst>
                </a:gridCol>
                <a:gridCol w="768174">
                  <a:extLst>
                    <a:ext uri="{9D8B030D-6E8A-4147-A177-3AD203B41FA5}">
                      <a16:colId xmlns:a16="http://schemas.microsoft.com/office/drawing/2014/main" xmlns="" val="450761809"/>
                    </a:ext>
                  </a:extLst>
                </a:gridCol>
                <a:gridCol w="768174">
                  <a:extLst>
                    <a:ext uri="{9D8B030D-6E8A-4147-A177-3AD203B41FA5}">
                      <a16:colId xmlns:a16="http://schemas.microsoft.com/office/drawing/2014/main" xmlns="" val="787479626"/>
                    </a:ext>
                  </a:extLst>
                </a:gridCol>
              </a:tblGrid>
              <a:tr h="341736">
                <a:tc>
                  <a:txBody>
                    <a:bodyPr/>
                    <a:lstStyle/>
                    <a:p>
                      <a:pPr algn="ctr"/>
                      <a:endParaRPr lang="en-GB" sz="1400" b="0" dirty="0">
                        <a:solidFill>
                          <a:schemeClr val="tx1"/>
                        </a:solidFill>
                      </a:endParaRP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Start</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1</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2</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3</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41736">
                <a:tc>
                  <a:txBody>
                    <a:bodyPr/>
                    <a:lstStyle/>
                    <a:p>
                      <a:pPr algn="ctr"/>
                      <a:r>
                        <a:rPr lang="en-GB" sz="1400" dirty="0"/>
                        <a:t>Suzie</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10cm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18cm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29cm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613283601"/>
                  </a:ext>
                </a:extLst>
              </a:tr>
              <a:tr h="341736">
                <a:tc>
                  <a:txBody>
                    <a:bodyPr/>
                    <a:lstStyle/>
                    <a:p>
                      <a:pPr algn="ctr"/>
                      <a:r>
                        <a:rPr lang="en-GB" sz="1400" dirty="0"/>
                        <a:t>Sam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24cm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32cm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46cm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7603604"/>
                  </a:ext>
                </a:extLst>
              </a:tr>
            </a:tbl>
          </a:graphicData>
        </a:graphic>
      </p:graphicFrame>
      <p:pic>
        <p:nvPicPr>
          <p:cNvPr id="5" name="Picture 4">
            <a:extLst>
              <a:ext uri="{FF2B5EF4-FFF2-40B4-BE49-F238E27FC236}">
                <a16:creationId xmlns:a16="http://schemas.microsoft.com/office/drawing/2014/main" xmlns="" id="{06B75925-8DFF-43DE-AD10-1D8FD9544F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8513" y="2860056"/>
            <a:ext cx="3740382" cy="3413744"/>
          </a:xfrm>
          <a:prstGeom prst="rect">
            <a:avLst/>
          </a:prstGeom>
        </p:spPr>
      </p:pic>
    </p:spTree>
    <p:extLst>
      <p:ext uri="{BB962C8B-B14F-4D97-AF65-F5344CB8AC3E}">
        <p14:creationId xmlns:p14="http://schemas.microsoft.com/office/powerpoint/2010/main" val="351353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xmlns="" id="{560B55B7-CC47-4013-957C-7FE84D66F7D0}"/>
              </a:ext>
            </a:extLst>
          </p:cNvPr>
          <p:cNvGrpSpPr/>
          <p:nvPr/>
        </p:nvGrpSpPr>
        <p:grpSpPr>
          <a:xfrm>
            <a:off x="6796217" y="4007700"/>
            <a:ext cx="1592133" cy="1941658"/>
            <a:chOff x="6796217" y="4007700"/>
            <a:chExt cx="1616654" cy="1941658"/>
          </a:xfrm>
        </p:grpSpPr>
        <p:cxnSp>
          <p:nvCxnSpPr>
            <p:cNvPr id="27" name="Straight Connector 26">
              <a:extLst>
                <a:ext uri="{FF2B5EF4-FFF2-40B4-BE49-F238E27FC236}">
                  <a16:creationId xmlns:a16="http://schemas.microsoft.com/office/drawing/2014/main" xmlns="" id="{53DBD35D-51DA-41E5-BDA6-6F085739D235}"/>
                </a:ext>
              </a:extLst>
            </p:cNvPr>
            <p:cNvCxnSpPr/>
            <p:nvPr/>
          </p:nvCxnSpPr>
          <p:spPr>
            <a:xfrm flipH="1">
              <a:off x="6796217" y="4131791"/>
              <a:ext cx="296300" cy="0"/>
            </a:xfrm>
            <a:prstGeom prst="line">
              <a:avLst/>
            </a:prstGeom>
            <a:ln w="28575">
              <a:solidFill>
                <a:srgbClr val="689429"/>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xmlns="" id="{7698ACAC-E89B-44DE-A2B0-2DF9D936A680}"/>
                </a:ext>
              </a:extLst>
            </p:cNvPr>
            <p:cNvSpPr txBox="1"/>
            <p:nvPr/>
          </p:nvSpPr>
          <p:spPr>
            <a:xfrm>
              <a:off x="7092517" y="4007700"/>
              <a:ext cx="1320354" cy="1941658"/>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r>
                <a:rPr lang="en-US" sz="1600" dirty="0">
                  <a:latin typeface="Twinkl" pitchFamily="50" charset="0"/>
                </a:rPr>
                <a:t>On a line graph, the</a:t>
              </a:r>
            </a:p>
            <a:p>
              <a:r>
                <a:rPr lang="en-US" sz="1600" dirty="0">
                  <a:latin typeface="Twinkl" pitchFamily="50" charset="0"/>
                </a:rPr>
                <a:t> x-axis normally shows the passage of time.</a:t>
              </a:r>
              <a:endParaRPr lang="en-GB" sz="1600" dirty="0"/>
            </a:p>
          </p:txBody>
        </p:sp>
      </p:gr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xmlns="" id="{5D9CCBDE-3820-43C5-B1AE-05C6EE60E3B2}"/>
              </a:ext>
            </a:extLst>
          </p:cNvPr>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sp>
        <p:nvSpPr>
          <p:cNvPr id="10" name="Rectangle 9"/>
          <p:cNvSpPr/>
          <p:nvPr/>
        </p:nvSpPr>
        <p:spPr>
          <a:xfrm>
            <a:off x="252286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41EA29C8-6C36-4061-841C-65FCDB2B234D}"/>
              </a:ext>
            </a:extLst>
          </p:cNvPr>
          <p:cNvSpPr txBox="1"/>
          <p:nvPr/>
        </p:nvSpPr>
        <p:spPr>
          <a:xfrm>
            <a:off x="755650" y="1232955"/>
            <a:ext cx="3629063" cy="1049106"/>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Two children are growing plants. This is how they grew over the first 3 weeks:</a:t>
            </a:r>
            <a:endParaRPr lang="en-GB" dirty="0">
              <a:solidFill>
                <a:schemeClr val="bg1"/>
              </a:solidFill>
              <a:latin typeface="Twinkl" pitchFamily="50" charset="0"/>
            </a:endParaRPr>
          </a:p>
        </p:txBody>
      </p:sp>
      <p:grpSp>
        <p:nvGrpSpPr>
          <p:cNvPr id="8" name="Group 7">
            <a:extLst>
              <a:ext uri="{FF2B5EF4-FFF2-40B4-BE49-F238E27FC236}">
                <a16:creationId xmlns:a16="http://schemas.microsoft.com/office/drawing/2014/main" xmlns="" id="{227CDD20-5B66-42A4-A0D1-08DBF233816A}"/>
              </a:ext>
            </a:extLst>
          </p:cNvPr>
          <p:cNvGrpSpPr/>
          <p:nvPr/>
        </p:nvGrpSpPr>
        <p:grpSpPr>
          <a:xfrm>
            <a:off x="4198619" y="2527072"/>
            <a:ext cx="4189731" cy="1202994"/>
            <a:chOff x="4190122" y="2336159"/>
            <a:chExt cx="4189731" cy="1202994"/>
          </a:xfrm>
        </p:grpSpPr>
        <p:sp>
          <p:nvSpPr>
            <p:cNvPr id="9" name="TextBox 8">
              <a:extLst>
                <a:ext uri="{FF2B5EF4-FFF2-40B4-BE49-F238E27FC236}">
                  <a16:creationId xmlns:a16="http://schemas.microsoft.com/office/drawing/2014/main" xmlns="" id="{33DC443B-F8F0-47B4-908D-D3F6B6B0AAF6}"/>
                </a:ext>
              </a:extLst>
            </p:cNvPr>
            <p:cNvSpPr txBox="1"/>
            <p:nvPr/>
          </p:nvSpPr>
          <p:spPr>
            <a:xfrm>
              <a:off x="4190122" y="2336159"/>
              <a:ext cx="4189731" cy="987551"/>
            </a:xfrm>
            <a:prstGeom prst="rect">
              <a:avLst/>
            </a:prstGeom>
            <a:solidFill>
              <a:schemeClr val="bg1"/>
            </a:solidFill>
            <a:ln w="28575">
              <a:noFill/>
            </a:ln>
          </p:spPr>
          <p:txBody>
            <a:bodyPr wrap="square" lIns="108000" tIns="108000" rIns="108000" bIns="108000" rtlCol="0">
              <a:spAutoFit/>
            </a:bodyPr>
            <a:lstStyle/>
            <a:p>
              <a:r>
                <a:rPr lang="en-US" sz="1600" dirty="0">
                  <a:solidFill>
                    <a:schemeClr val="bg1"/>
                  </a:solidFill>
                  <a:latin typeface="Twinkl" pitchFamily="50" charset="0"/>
                </a:rPr>
                <a:t>What intervals should Yasmin use on the </a:t>
              </a:r>
            </a:p>
            <a:p>
              <a:r>
                <a:rPr lang="en-US" sz="1600" dirty="0">
                  <a:solidFill>
                    <a:schemeClr val="bg1"/>
                  </a:solidFill>
                  <a:latin typeface="Twinkl" pitchFamily="50" charset="0"/>
                </a:rPr>
                <a:t>y-axis – multiples of 10, multiples of 50 </a:t>
              </a:r>
              <a:br>
                <a:rPr lang="en-US" sz="1600" dirty="0">
                  <a:solidFill>
                    <a:schemeClr val="bg1"/>
                  </a:solidFill>
                  <a:latin typeface="Twinkl" pitchFamily="50" charset="0"/>
                </a:rPr>
              </a:br>
              <a:r>
                <a:rPr lang="en-US" sz="1600" dirty="0">
                  <a:solidFill>
                    <a:schemeClr val="bg1"/>
                  </a:solidFill>
                  <a:latin typeface="Twinkl" pitchFamily="50" charset="0"/>
                </a:rPr>
                <a:t>or multiples of 100?</a:t>
              </a:r>
              <a:endParaRPr lang="en-GB" sz="1600" dirty="0">
                <a:solidFill>
                  <a:schemeClr val="bg1"/>
                </a:solidFill>
                <a:latin typeface="Twinkl" pitchFamily="50" charset="0"/>
              </a:endParaRPr>
            </a:p>
          </p:txBody>
        </p:sp>
        <p:sp>
          <p:nvSpPr>
            <p:cNvPr id="12" name="TextBox 11">
              <a:extLst>
                <a:ext uri="{FF2B5EF4-FFF2-40B4-BE49-F238E27FC236}">
                  <a16:creationId xmlns:a16="http://schemas.microsoft.com/office/drawing/2014/main" xmlns="" id="{0533E2EC-AD04-416F-9613-B827BE4049F4}"/>
                </a:ext>
              </a:extLst>
            </p:cNvPr>
            <p:cNvSpPr txBox="1"/>
            <p:nvPr/>
          </p:nvSpPr>
          <p:spPr>
            <a:xfrm>
              <a:off x="4190122" y="2336159"/>
              <a:ext cx="4189731" cy="1202994"/>
            </a:xfrm>
            <a:prstGeom prst="rect">
              <a:avLst/>
            </a:prstGeom>
            <a:solidFill>
              <a:srgbClr val="F9B000">
                <a:alpha val="40000"/>
              </a:srgbClr>
            </a:solidFill>
            <a:ln w="28575">
              <a:noFill/>
            </a:ln>
          </p:spPr>
          <p:txBody>
            <a:bodyPr wrap="square" lIns="108000" tIns="108000" rIns="108000" bIns="108000" rtlCol="0">
              <a:spAutoFit/>
            </a:bodyPr>
            <a:lstStyle/>
            <a:p>
              <a:r>
                <a:rPr lang="en-US" sz="1600" dirty="0">
                  <a:latin typeface="Twinkl" pitchFamily="50" charset="0"/>
                </a:rPr>
                <a:t>Here are some things different children said about how to draw the graph </a:t>
              </a:r>
              <a:r>
                <a:rPr lang="en-US" sz="1600" dirty="0"/>
                <a:t>using </a:t>
              </a:r>
              <a:r>
                <a:rPr lang="en-GB" sz="1600" dirty="0"/>
                <a:t>cm</a:t>
              </a:r>
              <a:r>
                <a:rPr lang="en-GB" sz="1600" baseline="30000" dirty="0"/>
                <a:t>2 </a:t>
              </a:r>
              <a:r>
                <a:rPr lang="en-US" sz="1600" dirty="0"/>
                <a:t>paper. </a:t>
              </a:r>
              <a:r>
                <a:rPr lang="en-US" sz="1600" dirty="0">
                  <a:latin typeface="Twinkl" pitchFamily="50" charset="0"/>
                </a:rPr>
                <a:t>Which ones do you agree with? If you do not agree, explain why.</a:t>
              </a:r>
              <a:endParaRPr lang="en-GB" sz="1600" dirty="0" err="1">
                <a:latin typeface="Twinkl" pitchFamily="50" charset="0"/>
              </a:endParaRPr>
            </a:p>
          </p:txBody>
        </p:sp>
      </p:grpSp>
      <p:graphicFrame>
        <p:nvGraphicFramePr>
          <p:cNvPr id="2" name="Table 2">
            <a:extLst>
              <a:ext uri="{FF2B5EF4-FFF2-40B4-BE49-F238E27FC236}">
                <a16:creationId xmlns:a16="http://schemas.microsoft.com/office/drawing/2014/main" xmlns="" id="{4C81F02B-42D0-486B-910C-FE8FCD8DD297}"/>
              </a:ext>
            </a:extLst>
          </p:cNvPr>
          <p:cNvGraphicFramePr>
            <a:graphicFrameLocks noGrp="1"/>
          </p:cNvGraphicFramePr>
          <p:nvPr>
            <p:extLst>
              <p:ext uri="{D42A27DB-BD31-4B8C-83A1-F6EECF244321}">
                <p14:modId xmlns:p14="http://schemas.microsoft.com/office/powerpoint/2010/main" val="3719475728"/>
              </p:ext>
            </p:extLst>
          </p:nvPr>
        </p:nvGraphicFramePr>
        <p:xfrm>
          <a:off x="1782516" y="2638069"/>
          <a:ext cx="2292350" cy="3413744"/>
        </p:xfrm>
        <a:graphic>
          <a:graphicData uri="http://schemas.openxmlformats.org/drawingml/2006/table">
            <a:tbl>
              <a:tblPr firstRow="1" bandRow="1">
                <a:tableStyleId>{5C22544A-7EE6-4342-B048-85BDC9FD1C3A}</a:tableStyleId>
              </a:tblPr>
              <a:tblGrid>
                <a:gridCol w="229235">
                  <a:extLst>
                    <a:ext uri="{9D8B030D-6E8A-4147-A177-3AD203B41FA5}">
                      <a16:colId xmlns:a16="http://schemas.microsoft.com/office/drawing/2014/main" xmlns="" val="3686178528"/>
                    </a:ext>
                  </a:extLst>
                </a:gridCol>
                <a:gridCol w="229235">
                  <a:extLst>
                    <a:ext uri="{9D8B030D-6E8A-4147-A177-3AD203B41FA5}">
                      <a16:colId xmlns:a16="http://schemas.microsoft.com/office/drawing/2014/main" xmlns="" val="19854133"/>
                    </a:ext>
                  </a:extLst>
                </a:gridCol>
                <a:gridCol w="229235">
                  <a:extLst>
                    <a:ext uri="{9D8B030D-6E8A-4147-A177-3AD203B41FA5}">
                      <a16:colId xmlns:a16="http://schemas.microsoft.com/office/drawing/2014/main" xmlns="" val="711825627"/>
                    </a:ext>
                  </a:extLst>
                </a:gridCol>
                <a:gridCol w="229235">
                  <a:extLst>
                    <a:ext uri="{9D8B030D-6E8A-4147-A177-3AD203B41FA5}">
                      <a16:colId xmlns:a16="http://schemas.microsoft.com/office/drawing/2014/main" xmlns="" val="1395030001"/>
                    </a:ext>
                  </a:extLst>
                </a:gridCol>
                <a:gridCol w="229235">
                  <a:extLst>
                    <a:ext uri="{9D8B030D-6E8A-4147-A177-3AD203B41FA5}">
                      <a16:colId xmlns:a16="http://schemas.microsoft.com/office/drawing/2014/main" xmlns="" val="3862848430"/>
                    </a:ext>
                  </a:extLst>
                </a:gridCol>
                <a:gridCol w="229235">
                  <a:extLst>
                    <a:ext uri="{9D8B030D-6E8A-4147-A177-3AD203B41FA5}">
                      <a16:colId xmlns:a16="http://schemas.microsoft.com/office/drawing/2014/main" xmlns="" val="3226974320"/>
                    </a:ext>
                  </a:extLst>
                </a:gridCol>
                <a:gridCol w="229235">
                  <a:extLst>
                    <a:ext uri="{9D8B030D-6E8A-4147-A177-3AD203B41FA5}">
                      <a16:colId xmlns:a16="http://schemas.microsoft.com/office/drawing/2014/main" xmlns="" val="3824660775"/>
                    </a:ext>
                  </a:extLst>
                </a:gridCol>
                <a:gridCol w="229235">
                  <a:extLst>
                    <a:ext uri="{9D8B030D-6E8A-4147-A177-3AD203B41FA5}">
                      <a16:colId xmlns:a16="http://schemas.microsoft.com/office/drawing/2014/main" xmlns="" val="2076248121"/>
                    </a:ext>
                  </a:extLst>
                </a:gridCol>
                <a:gridCol w="229235">
                  <a:extLst>
                    <a:ext uri="{9D8B030D-6E8A-4147-A177-3AD203B41FA5}">
                      <a16:colId xmlns:a16="http://schemas.microsoft.com/office/drawing/2014/main" xmlns="" val="3164848562"/>
                    </a:ext>
                  </a:extLst>
                </a:gridCol>
                <a:gridCol w="229235">
                  <a:extLst>
                    <a:ext uri="{9D8B030D-6E8A-4147-A177-3AD203B41FA5}">
                      <a16:colId xmlns:a16="http://schemas.microsoft.com/office/drawing/2014/main" xmlns="" val="3276826970"/>
                    </a:ext>
                  </a:extLst>
                </a:gridCol>
              </a:tblGrid>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2305860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2714516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7058804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28994441"/>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93174238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00715221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550433943"/>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631001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89446587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472672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43206397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51675956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078977109"/>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68668925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650836595"/>
                  </a:ext>
                </a:extLst>
              </a:tr>
              <a:tr h="213359">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9102709"/>
                  </a:ext>
                </a:extLst>
              </a:tr>
            </a:tbl>
          </a:graphicData>
        </a:graphic>
      </p:graphicFrame>
      <p:sp>
        <p:nvSpPr>
          <p:cNvPr id="13" name="TextBox 12">
            <a:extLst>
              <a:ext uri="{FF2B5EF4-FFF2-40B4-BE49-F238E27FC236}">
                <a16:creationId xmlns:a16="http://schemas.microsoft.com/office/drawing/2014/main" xmlns="" id="{C18601F6-B53C-4CF2-892A-622264BC0E57}"/>
              </a:ext>
            </a:extLst>
          </p:cNvPr>
          <p:cNvSpPr txBox="1"/>
          <p:nvPr/>
        </p:nvSpPr>
        <p:spPr>
          <a:xfrm>
            <a:off x="755650" y="2456877"/>
            <a:ext cx="2292350" cy="1202994"/>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The data in the table is going to be recorded as a line graph on this piece of paper. </a:t>
            </a:r>
            <a:endParaRPr lang="en-GB" sz="1600" dirty="0" err="1">
              <a:solidFill>
                <a:schemeClr val="bg1"/>
              </a:solidFill>
              <a:latin typeface="Twinkl" pitchFamily="50" charset="0"/>
            </a:endParaRPr>
          </a:p>
        </p:txBody>
      </p:sp>
      <p:graphicFrame>
        <p:nvGraphicFramePr>
          <p:cNvPr id="14" name="Table 3">
            <a:extLst>
              <a:ext uri="{FF2B5EF4-FFF2-40B4-BE49-F238E27FC236}">
                <a16:creationId xmlns:a16="http://schemas.microsoft.com/office/drawing/2014/main" xmlns="" id="{91107A6F-BF99-4942-8DF7-E2F86EBDD3F2}"/>
              </a:ext>
            </a:extLst>
          </p:cNvPr>
          <p:cNvGraphicFramePr>
            <a:graphicFrameLocks noGrp="1"/>
          </p:cNvGraphicFramePr>
          <p:nvPr>
            <p:extLst>
              <p:ext uri="{D42A27DB-BD31-4B8C-83A1-F6EECF244321}">
                <p14:modId xmlns:p14="http://schemas.microsoft.com/office/powerpoint/2010/main" val="2310944044"/>
              </p:ext>
            </p:extLst>
          </p:nvPr>
        </p:nvGraphicFramePr>
        <p:xfrm>
          <a:off x="4572000" y="1364343"/>
          <a:ext cx="3840870" cy="1025208"/>
        </p:xfrm>
        <a:graphic>
          <a:graphicData uri="http://schemas.openxmlformats.org/drawingml/2006/table">
            <a:tbl>
              <a:tblPr firstRow="1" bandRow="1">
                <a:tableStyleId>{5C22544A-7EE6-4342-B048-85BDC9FD1C3A}</a:tableStyleId>
              </a:tblPr>
              <a:tblGrid>
                <a:gridCol w="768174">
                  <a:extLst>
                    <a:ext uri="{9D8B030D-6E8A-4147-A177-3AD203B41FA5}">
                      <a16:colId xmlns:a16="http://schemas.microsoft.com/office/drawing/2014/main" xmlns="" val="786728223"/>
                    </a:ext>
                  </a:extLst>
                </a:gridCol>
                <a:gridCol w="768174">
                  <a:extLst>
                    <a:ext uri="{9D8B030D-6E8A-4147-A177-3AD203B41FA5}">
                      <a16:colId xmlns:a16="http://schemas.microsoft.com/office/drawing/2014/main" xmlns="" val="2490575390"/>
                    </a:ext>
                  </a:extLst>
                </a:gridCol>
                <a:gridCol w="768174">
                  <a:extLst>
                    <a:ext uri="{9D8B030D-6E8A-4147-A177-3AD203B41FA5}">
                      <a16:colId xmlns:a16="http://schemas.microsoft.com/office/drawing/2014/main" xmlns="" val="2588047466"/>
                    </a:ext>
                  </a:extLst>
                </a:gridCol>
                <a:gridCol w="768174">
                  <a:extLst>
                    <a:ext uri="{9D8B030D-6E8A-4147-A177-3AD203B41FA5}">
                      <a16:colId xmlns:a16="http://schemas.microsoft.com/office/drawing/2014/main" xmlns="" val="450761809"/>
                    </a:ext>
                  </a:extLst>
                </a:gridCol>
                <a:gridCol w="768174">
                  <a:extLst>
                    <a:ext uri="{9D8B030D-6E8A-4147-A177-3AD203B41FA5}">
                      <a16:colId xmlns:a16="http://schemas.microsoft.com/office/drawing/2014/main" xmlns="" val="787479626"/>
                    </a:ext>
                  </a:extLst>
                </a:gridCol>
              </a:tblGrid>
              <a:tr h="341736">
                <a:tc>
                  <a:txBody>
                    <a:bodyPr/>
                    <a:lstStyle/>
                    <a:p>
                      <a:pPr algn="ctr"/>
                      <a:endParaRPr lang="en-GB" sz="1400" b="0" dirty="0">
                        <a:solidFill>
                          <a:schemeClr val="tx1"/>
                        </a:solidFill>
                      </a:endParaRP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Start</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1</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2</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3</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41736">
                <a:tc>
                  <a:txBody>
                    <a:bodyPr/>
                    <a:lstStyle/>
                    <a:p>
                      <a:pPr algn="ctr"/>
                      <a:r>
                        <a:rPr lang="en-GB" sz="1400" dirty="0"/>
                        <a:t>Suzie</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10cm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18cm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29cm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613283601"/>
                  </a:ext>
                </a:extLst>
              </a:tr>
              <a:tr h="341736">
                <a:tc>
                  <a:txBody>
                    <a:bodyPr/>
                    <a:lstStyle/>
                    <a:p>
                      <a:pPr algn="ctr"/>
                      <a:r>
                        <a:rPr lang="en-GB" sz="1400" dirty="0"/>
                        <a:t>Sam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24cm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32cm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46cm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7603604"/>
                  </a:ext>
                </a:extLst>
              </a:tr>
            </a:tbl>
          </a:graphicData>
        </a:graphic>
      </p:graphicFrame>
      <p:grpSp>
        <p:nvGrpSpPr>
          <p:cNvPr id="5" name="Group 4">
            <a:extLst>
              <a:ext uri="{FF2B5EF4-FFF2-40B4-BE49-F238E27FC236}">
                <a16:creationId xmlns:a16="http://schemas.microsoft.com/office/drawing/2014/main" xmlns="" id="{6FB5E125-76B1-4002-B68F-09EDDCC924B2}"/>
              </a:ext>
            </a:extLst>
          </p:cNvPr>
          <p:cNvGrpSpPr/>
          <p:nvPr/>
        </p:nvGrpSpPr>
        <p:grpSpPr>
          <a:xfrm>
            <a:off x="3155863" y="3972666"/>
            <a:ext cx="3738488" cy="360850"/>
            <a:chOff x="3801075" y="3973222"/>
            <a:chExt cx="3574147" cy="360850"/>
          </a:xfrm>
        </p:grpSpPr>
        <p:sp>
          <p:nvSpPr>
            <p:cNvPr id="4" name="Speech Bubble: Rectangle with Corners Rounded 3">
              <a:extLst>
                <a:ext uri="{FF2B5EF4-FFF2-40B4-BE49-F238E27FC236}">
                  <a16:creationId xmlns:a16="http://schemas.microsoft.com/office/drawing/2014/main" xmlns="" id="{2FEDE507-4958-4115-BFD7-C2FEEE1A6926}"/>
                </a:ext>
              </a:extLst>
            </p:cNvPr>
            <p:cNvSpPr/>
            <p:nvPr/>
          </p:nvSpPr>
          <p:spPr>
            <a:xfrm>
              <a:off x="4538111" y="3979140"/>
              <a:ext cx="2837111" cy="349014"/>
            </a:xfrm>
            <a:prstGeom prst="wedgeRoundRectCallout">
              <a:avLst>
                <a:gd name="adj1" fmla="val -55130"/>
                <a:gd name="adj2" fmla="val 37541"/>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x-axis should show the height.</a:t>
              </a:r>
              <a:endParaRPr lang="en-GB" sz="1400" dirty="0">
                <a:solidFill>
                  <a:schemeClr val="tx1"/>
                </a:solidFill>
                <a:latin typeface="Twinkl" pitchFamily="50" charset="0"/>
              </a:endParaRPr>
            </a:p>
          </p:txBody>
        </p:sp>
        <p:sp>
          <p:nvSpPr>
            <p:cNvPr id="18" name="TextBox 17">
              <a:extLst>
                <a:ext uri="{FF2B5EF4-FFF2-40B4-BE49-F238E27FC236}">
                  <a16:creationId xmlns:a16="http://schemas.microsoft.com/office/drawing/2014/main" xmlns="" id="{7AE6C51F-66AE-4DD4-8B18-A7437EFF9CD6}"/>
                </a:ext>
              </a:extLst>
            </p:cNvPr>
            <p:cNvSpPr txBox="1"/>
            <p:nvPr/>
          </p:nvSpPr>
          <p:spPr>
            <a:xfrm>
              <a:off x="3801075" y="3973222"/>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Dan</a:t>
              </a:r>
              <a:endParaRPr lang="en-GB" sz="1400" dirty="0">
                <a:solidFill>
                  <a:schemeClr val="bg1"/>
                </a:solidFill>
                <a:latin typeface="Twinkl" pitchFamily="50" charset="0"/>
              </a:endParaRPr>
            </a:p>
          </p:txBody>
        </p:sp>
      </p:grpSp>
      <p:grpSp>
        <p:nvGrpSpPr>
          <p:cNvPr id="24" name="Group 23">
            <a:extLst>
              <a:ext uri="{FF2B5EF4-FFF2-40B4-BE49-F238E27FC236}">
                <a16:creationId xmlns:a16="http://schemas.microsoft.com/office/drawing/2014/main" xmlns="" id="{CAD65F53-DCFA-4B56-A72F-5DCA56F54A8A}"/>
              </a:ext>
            </a:extLst>
          </p:cNvPr>
          <p:cNvGrpSpPr/>
          <p:nvPr/>
        </p:nvGrpSpPr>
        <p:grpSpPr>
          <a:xfrm>
            <a:off x="3155862" y="5045532"/>
            <a:ext cx="3738488" cy="366208"/>
            <a:chOff x="3155862" y="5045532"/>
            <a:chExt cx="3738488" cy="366208"/>
          </a:xfrm>
        </p:grpSpPr>
        <p:sp>
          <p:nvSpPr>
            <p:cNvPr id="16" name="Speech Bubble: Rectangle with Corners Rounded 15">
              <a:extLst>
                <a:ext uri="{FF2B5EF4-FFF2-40B4-BE49-F238E27FC236}">
                  <a16:creationId xmlns:a16="http://schemas.microsoft.com/office/drawing/2014/main" xmlns="" id="{3103AAB1-F54E-4511-8FD2-B1DE0CCC7C32}"/>
                </a:ext>
              </a:extLst>
            </p:cNvPr>
            <p:cNvSpPr/>
            <p:nvPr/>
          </p:nvSpPr>
          <p:spPr>
            <a:xfrm>
              <a:off x="3926788" y="5064167"/>
              <a:ext cx="2967562" cy="347573"/>
            </a:xfrm>
            <a:prstGeom prst="wedgeRoundRectCallout">
              <a:avLst>
                <a:gd name="adj1" fmla="val -54393"/>
                <a:gd name="adj2" fmla="val -374"/>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x-axis should show the time.</a:t>
              </a:r>
              <a:endParaRPr lang="en-GB" sz="1400" dirty="0">
                <a:solidFill>
                  <a:schemeClr val="tx1"/>
                </a:solidFill>
                <a:latin typeface="Twinkl" pitchFamily="50" charset="0"/>
              </a:endParaRPr>
            </a:p>
          </p:txBody>
        </p:sp>
        <p:sp>
          <p:nvSpPr>
            <p:cNvPr id="20" name="TextBox 19">
              <a:extLst>
                <a:ext uri="{FF2B5EF4-FFF2-40B4-BE49-F238E27FC236}">
                  <a16:creationId xmlns:a16="http://schemas.microsoft.com/office/drawing/2014/main" xmlns="" id="{95D9E426-5242-4739-8883-9B3371782034}"/>
                </a:ext>
              </a:extLst>
            </p:cNvPr>
            <p:cNvSpPr txBox="1"/>
            <p:nvPr/>
          </p:nvSpPr>
          <p:spPr>
            <a:xfrm>
              <a:off x="3155862" y="5045532"/>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Ben</a:t>
              </a:r>
              <a:endParaRPr lang="en-GB" sz="1400" dirty="0">
                <a:solidFill>
                  <a:schemeClr val="bg1"/>
                </a:solidFill>
                <a:latin typeface="Twinkl" pitchFamily="50" charset="0"/>
              </a:endParaRPr>
            </a:p>
          </p:txBody>
        </p:sp>
      </p:grpSp>
      <p:grpSp>
        <p:nvGrpSpPr>
          <p:cNvPr id="19" name="Group 18">
            <a:extLst>
              <a:ext uri="{FF2B5EF4-FFF2-40B4-BE49-F238E27FC236}">
                <a16:creationId xmlns:a16="http://schemas.microsoft.com/office/drawing/2014/main" xmlns="" id="{BB239002-54CB-4886-9BEF-7205FE7EBB01}"/>
              </a:ext>
            </a:extLst>
          </p:cNvPr>
          <p:cNvGrpSpPr/>
          <p:nvPr/>
        </p:nvGrpSpPr>
        <p:grpSpPr>
          <a:xfrm>
            <a:off x="3155862" y="4410503"/>
            <a:ext cx="3738489" cy="568026"/>
            <a:chOff x="3155862" y="4410503"/>
            <a:chExt cx="3738489" cy="568026"/>
          </a:xfrm>
        </p:grpSpPr>
        <p:sp>
          <p:nvSpPr>
            <p:cNvPr id="15" name="Speech Bubble: Rectangle with Corners Rounded 14">
              <a:extLst>
                <a:ext uri="{FF2B5EF4-FFF2-40B4-BE49-F238E27FC236}">
                  <a16:creationId xmlns:a16="http://schemas.microsoft.com/office/drawing/2014/main" xmlns="" id="{EB3D24B3-CCB5-4DB0-ACA8-83AD1E43436D}"/>
                </a:ext>
              </a:extLst>
            </p:cNvPr>
            <p:cNvSpPr/>
            <p:nvPr/>
          </p:nvSpPr>
          <p:spPr>
            <a:xfrm>
              <a:off x="3926789" y="4410503"/>
              <a:ext cx="2967562" cy="568026"/>
            </a:xfrm>
            <a:prstGeom prst="wedgeRoundRectCallout">
              <a:avLst>
                <a:gd name="adj1" fmla="val -54536"/>
                <a:gd name="adj2" fmla="val 11517"/>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y-axis should have increments which are multiples of 5.</a:t>
              </a:r>
              <a:endParaRPr lang="en-GB" sz="1400" dirty="0">
                <a:solidFill>
                  <a:schemeClr val="tx1"/>
                </a:solidFill>
                <a:latin typeface="Twinkl" pitchFamily="50" charset="0"/>
              </a:endParaRPr>
            </a:p>
          </p:txBody>
        </p:sp>
        <p:sp>
          <p:nvSpPr>
            <p:cNvPr id="21" name="TextBox 20">
              <a:extLst>
                <a:ext uri="{FF2B5EF4-FFF2-40B4-BE49-F238E27FC236}">
                  <a16:creationId xmlns:a16="http://schemas.microsoft.com/office/drawing/2014/main" xmlns="" id="{1C7A5FF4-8DC9-4088-87F0-BADE8B91AD0F}"/>
                </a:ext>
              </a:extLst>
            </p:cNvPr>
            <p:cNvSpPr txBox="1"/>
            <p:nvPr/>
          </p:nvSpPr>
          <p:spPr>
            <a:xfrm>
              <a:off x="3155862" y="4509099"/>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Mo</a:t>
              </a:r>
              <a:endParaRPr lang="en-GB" sz="1400" dirty="0">
                <a:solidFill>
                  <a:schemeClr val="bg1"/>
                </a:solidFill>
                <a:latin typeface="Twinkl" pitchFamily="50" charset="0"/>
              </a:endParaRPr>
            </a:p>
          </p:txBody>
        </p:sp>
      </p:grpSp>
      <p:grpSp>
        <p:nvGrpSpPr>
          <p:cNvPr id="23" name="Group 22">
            <a:extLst>
              <a:ext uri="{FF2B5EF4-FFF2-40B4-BE49-F238E27FC236}">
                <a16:creationId xmlns:a16="http://schemas.microsoft.com/office/drawing/2014/main" xmlns="" id="{B508281C-3842-43C4-AC68-45EBA226A2C9}"/>
              </a:ext>
            </a:extLst>
          </p:cNvPr>
          <p:cNvGrpSpPr/>
          <p:nvPr/>
        </p:nvGrpSpPr>
        <p:grpSpPr>
          <a:xfrm>
            <a:off x="3155862" y="5499224"/>
            <a:ext cx="3738488" cy="537047"/>
            <a:chOff x="3155862" y="5499224"/>
            <a:chExt cx="3738488" cy="537047"/>
          </a:xfrm>
        </p:grpSpPr>
        <p:sp>
          <p:nvSpPr>
            <p:cNvPr id="17" name="Speech Bubble: Rectangle with Corners Rounded 16">
              <a:extLst>
                <a:ext uri="{FF2B5EF4-FFF2-40B4-BE49-F238E27FC236}">
                  <a16:creationId xmlns:a16="http://schemas.microsoft.com/office/drawing/2014/main" xmlns="" id="{3BFE1128-492B-48CA-BE22-2638EBA18DA8}"/>
                </a:ext>
              </a:extLst>
            </p:cNvPr>
            <p:cNvSpPr/>
            <p:nvPr/>
          </p:nvSpPr>
          <p:spPr>
            <a:xfrm>
              <a:off x="3926787" y="5499224"/>
              <a:ext cx="2967563" cy="537047"/>
            </a:xfrm>
            <a:prstGeom prst="wedgeRoundRectCallout">
              <a:avLst>
                <a:gd name="adj1" fmla="val -55792"/>
                <a:gd name="adj2" fmla="val 4556"/>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y-axis should have increments which are multiples of 2.</a:t>
              </a:r>
              <a:endParaRPr lang="en-GB" sz="1400" dirty="0">
                <a:solidFill>
                  <a:schemeClr val="tx1"/>
                </a:solidFill>
                <a:latin typeface="Twinkl" pitchFamily="50" charset="0"/>
              </a:endParaRPr>
            </a:p>
          </p:txBody>
        </p:sp>
        <p:sp>
          <p:nvSpPr>
            <p:cNvPr id="22" name="TextBox 21">
              <a:extLst>
                <a:ext uri="{FF2B5EF4-FFF2-40B4-BE49-F238E27FC236}">
                  <a16:creationId xmlns:a16="http://schemas.microsoft.com/office/drawing/2014/main" xmlns="" id="{2B8EAF29-2AB6-4450-8CE8-7A220F5690E7}"/>
                </a:ext>
              </a:extLst>
            </p:cNvPr>
            <p:cNvSpPr txBox="1"/>
            <p:nvPr/>
          </p:nvSpPr>
          <p:spPr>
            <a:xfrm>
              <a:off x="3155862" y="5581965"/>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Kyle </a:t>
              </a:r>
              <a:endParaRPr lang="en-GB" sz="1400" dirty="0">
                <a:solidFill>
                  <a:schemeClr val="bg1"/>
                </a:solidFill>
                <a:latin typeface="Twinkl" pitchFamily="50" charset="0"/>
              </a:endParaRPr>
            </a:p>
          </p:txBody>
        </p:sp>
      </p:grpSp>
    </p:spTree>
    <p:extLst>
      <p:ext uri="{BB962C8B-B14F-4D97-AF65-F5344CB8AC3E}">
        <p14:creationId xmlns:p14="http://schemas.microsoft.com/office/powerpoint/2010/main" val="2547238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42" presetClass="path" presetSubtype="0" accel="50000" decel="50000" fill="hold" nodeType="afterEffect">
                                  <p:stCondLst>
                                    <p:cond delay="0"/>
                                  </p:stCondLst>
                                  <p:childTnLst>
                                    <p:animMotion origin="layout" path="M -2.5E-6 -4.81481E-6 L -0.11198 -0.00023 " pathEditMode="relative" rAng="0" ptsTypes="AA">
                                      <p:cBhvr>
                                        <p:cTn id="10" dur="2000" fill="hold"/>
                                        <p:tgtEl>
                                          <p:spTgt spid="2"/>
                                        </p:tgtEl>
                                        <p:attrNameLst>
                                          <p:attrName>ppt_x</p:attrName>
                                          <p:attrName>ppt_y</p:attrName>
                                        </p:attrNameLst>
                                      </p:cBhvr>
                                      <p:rCtr x="-5608" y="-23"/>
                                    </p:animMotion>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 name="Table 2">
            <a:extLst>
              <a:ext uri="{FF2B5EF4-FFF2-40B4-BE49-F238E27FC236}">
                <a16:creationId xmlns:a16="http://schemas.microsoft.com/office/drawing/2014/main" xmlns="" id="{6A21B978-DFD3-4DDD-90F8-0F4585559989}"/>
              </a:ext>
            </a:extLst>
          </p:cNvPr>
          <p:cNvGraphicFramePr>
            <a:graphicFrameLocks noGrp="1"/>
          </p:cNvGraphicFramePr>
          <p:nvPr>
            <p:extLst>
              <p:ext uri="{D42A27DB-BD31-4B8C-83A1-F6EECF244321}">
                <p14:modId xmlns:p14="http://schemas.microsoft.com/office/powerpoint/2010/main" val="2513498945"/>
              </p:ext>
            </p:extLst>
          </p:nvPr>
        </p:nvGraphicFramePr>
        <p:xfrm>
          <a:off x="751839" y="2638069"/>
          <a:ext cx="2292350" cy="3413744"/>
        </p:xfrm>
        <a:graphic>
          <a:graphicData uri="http://schemas.openxmlformats.org/drawingml/2006/table">
            <a:tbl>
              <a:tblPr firstRow="1" bandRow="1">
                <a:tableStyleId>{5C22544A-7EE6-4342-B048-85BDC9FD1C3A}</a:tableStyleId>
              </a:tblPr>
              <a:tblGrid>
                <a:gridCol w="229235">
                  <a:extLst>
                    <a:ext uri="{9D8B030D-6E8A-4147-A177-3AD203B41FA5}">
                      <a16:colId xmlns:a16="http://schemas.microsoft.com/office/drawing/2014/main" xmlns="" val="3686178528"/>
                    </a:ext>
                  </a:extLst>
                </a:gridCol>
                <a:gridCol w="229235">
                  <a:extLst>
                    <a:ext uri="{9D8B030D-6E8A-4147-A177-3AD203B41FA5}">
                      <a16:colId xmlns:a16="http://schemas.microsoft.com/office/drawing/2014/main" xmlns="" val="19854133"/>
                    </a:ext>
                  </a:extLst>
                </a:gridCol>
                <a:gridCol w="229235">
                  <a:extLst>
                    <a:ext uri="{9D8B030D-6E8A-4147-A177-3AD203B41FA5}">
                      <a16:colId xmlns:a16="http://schemas.microsoft.com/office/drawing/2014/main" xmlns="" val="711825627"/>
                    </a:ext>
                  </a:extLst>
                </a:gridCol>
                <a:gridCol w="229235">
                  <a:extLst>
                    <a:ext uri="{9D8B030D-6E8A-4147-A177-3AD203B41FA5}">
                      <a16:colId xmlns:a16="http://schemas.microsoft.com/office/drawing/2014/main" xmlns="" val="1395030001"/>
                    </a:ext>
                  </a:extLst>
                </a:gridCol>
                <a:gridCol w="229235">
                  <a:extLst>
                    <a:ext uri="{9D8B030D-6E8A-4147-A177-3AD203B41FA5}">
                      <a16:colId xmlns:a16="http://schemas.microsoft.com/office/drawing/2014/main" xmlns="" val="3862848430"/>
                    </a:ext>
                  </a:extLst>
                </a:gridCol>
                <a:gridCol w="229235">
                  <a:extLst>
                    <a:ext uri="{9D8B030D-6E8A-4147-A177-3AD203B41FA5}">
                      <a16:colId xmlns:a16="http://schemas.microsoft.com/office/drawing/2014/main" xmlns="" val="3226974320"/>
                    </a:ext>
                  </a:extLst>
                </a:gridCol>
                <a:gridCol w="229235">
                  <a:extLst>
                    <a:ext uri="{9D8B030D-6E8A-4147-A177-3AD203B41FA5}">
                      <a16:colId xmlns:a16="http://schemas.microsoft.com/office/drawing/2014/main" xmlns="" val="3824660775"/>
                    </a:ext>
                  </a:extLst>
                </a:gridCol>
                <a:gridCol w="229235">
                  <a:extLst>
                    <a:ext uri="{9D8B030D-6E8A-4147-A177-3AD203B41FA5}">
                      <a16:colId xmlns:a16="http://schemas.microsoft.com/office/drawing/2014/main" xmlns="" val="2076248121"/>
                    </a:ext>
                  </a:extLst>
                </a:gridCol>
                <a:gridCol w="229235">
                  <a:extLst>
                    <a:ext uri="{9D8B030D-6E8A-4147-A177-3AD203B41FA5}">
                      <a16:colId xmlns:a16="http://schemas.microsoft.com/office/drawing/2014/main" xmlns="" val="3164848562"/>
                    </a:ext>
                  </a:extLst>
                </a:gridCol>
                <a:gridCol w="229235">
                  <a:extLst>
                    <a:ext uri="{9D8B030D-6E8A-4147-A177-3AD203B41FA5}">
                      <a16:colId xmlns:a16="http://schemas.microsoft.com/office/drawing/2014/main" xmlns="" val="3276826970"/>
                    </a:ext>
                  </a:extLst>
                </a:gridCol>
              </a:tblGrid>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2305860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2714516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7058804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28994441"/>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93174238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00715221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550433943"/>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631001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89446587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472672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43206397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51675956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078977109"/>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68668925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650836595"/>
                  </a:ext>
                </a:extLst>
              </a:tr>
              <a:tr h="213359">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9102709"/>
                  </a:ext>
                </a:extLst>
              </a:tr>
            </a:tbl>
          </a:graphicData>
        </a:graphic>
      </p:graphicFrame>
      <p:grpSp>
        <p:nvGrpSpPr>
          <p:cNvPr id="28" name="Group 27">
            <a:extLst>
              <a:ext uri="{FF2B5EF4-FFF2-40B4-BE49-F238E27FC236}">
                <a16:creationId xmlns:a16="http://schemas.microsoft.com/office/drawing/2014/main" xmlns="" id="{560B55B7-CC47-4013-957C-7FE84D66F7D0}"/>
              </a:ext>
            </a:extLst>
          </p:cNvPr>
          <p:cNvGrpSpPr/>
          <p:nvPr/>
        </p:nvGrpSpPr>
        <p:grpSpPr>
          <a:xfrm>
            <a:off x="6796217" y="4410503"/>
            <a:ext cx="1592133" cy="587441"/>
            <a:chOff x="6796217" y="4007700"/>
            <a:chExt cx="1616654" cy="587441"/>
          </a:xfrm>
        </p:grpSpPr>
        <p:cxnSp>
          <p:nvCxnSpPr>
            <p:cNvPr id="27" name="Straight Connector 26">
              <a:extLst>
                <a:ext uri="{FF2B5EF4-FFF2-40B4-BE49-F238E27FC236}">
                  <a16:creationId xmlns:a16="http://schemas.microsoft.com/office/drawing/2014/main" xmlns="" id="{53DBD35D-51DA-41E5-BDA6-6F085739D235}"/>
                </a:ext>
              </a:extLst>
            </p:cNvPr>
            <p:cNvCxnSpPr/>
            <p:nvPr/>
          </p:nvCxnSpPr>
          <p:spPr>
            <a:xfrm flipH="1">
              <a:off x="6796217" y="4301420"/>
              <a:ext cx="296300" cy="0"/>
            </a:xfrm>
            <a:prstGeom prst="line">
              <a:avLst/>
            </a:prstGeom>
            <a:ln w="28575">
              <a:solidFill>
                <a:srgbClr val="689429"/>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xmlns="" id="{7698ACAC-E89B-44DE-A2B0-2DF9D936A680}"/>
                </a:ext>
              </a:extLst>
            </p:cNvPr>
            <p:cNvSpPr txBox="1"/>
            <p:nvPr/>
          </p:nvSpPr>
          <p:spPr>
            <a:xfrm>
              <a:off x="7092517" y="4007700"/>
              <a:ext cx="1320354" cy="587441"/>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pPr algn="ctr"/>
              <a:r>
                <a:rPr lang="en-GB" sz="2400" dirty="0">
                  <a:sym typeface="Wingdings" panose="05000000000000000000" pitchFamily="2" charset="2"/>
                </a:rPr>
                <a:t></a:t>
              </a:r>
              <a:endParaRPr lang="en-GB" sz="2400" dirty="0"/>
            </a:p>
          </p:txBody>
        </p:sp>
      </p:gr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xmlns="" id="{5D9CCBDE-3820-43C5-B1AE-05C6EE60E3B2}"/>
              </a:ext>
            </a:extLst>
          </p:cNvPr>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sp>
        <p:nvSpPr>
          <p:cNvPr id="10" name="Rectangle 9"/>
          <p:cNvSpPr/>
          <p:nvPr/>
        </p:nvSpPr>
        <p:spPr>
          <a:xfrm>
            <a:off x="252286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41EA29C8-6C36-4061-841C-65FCDB2B234D}"/>
              </a:ext>
            </a:extLst>
          </p:cNvPr>
          <p:cNvSpPr txBox="1"/>
          <p:nvPr/>
        </p:nvSpPr>
        <p:spPr>
          <a:xfrm>
            <a:off x="755650" y="1232955"/>
            <a:ext cx="3629063" cy="1049106"/>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Two children are growing plants. This is how they grew over the first 3 weeks:</a:t>
            </a:r>
            <a:endParaRPr lang="en-GB" dirty="0">
              <a:solidFill>
                <a:schemeClr val="bg1"/>
              </a:solidFill>
              <a:latin typeface="Twinkl" pitchFamily="50" charset="0"/>
            </a:endParaRPr>
          </a:p>
        </p:txBody>
      </p:sp>
      <p:grpSp>
        <p:nvGrpSpPr>
          <p:cNvPr id="8" name="Group 7">
            <a:extLst>
              <a:ext uri="{FF2B5EF4-FFF2-40B4-BE49-F238E27FC236}">
                <a16:creationId xmlns:a16="http://schemas.microsoft.com/office/drawing/2014/main" xmlns="" id="{227CDD20-5B66-42A4-A0D1-08DBF233816A}"/>
              </a:ext>
            </a:extLst>
          </p:cNvPr>
          <p:cNvGrpSpPr/>
          <p:nvPr/>
        </p:nvGrpSpPr>
        <p:grpSpPr>
          <a:xfrm>
            <a:off x="4198619" y="2527072"/>
            <a:ext cx="4189731" cy="1202994"/>
            <a:chOff x="4190122" y="2336159"/>
            <a:chExt cx="4189731" cy="1202994"/>
          </a:xfrm>
        </p:grpSpPr>
        <p:sp>
          <p:nvSpPr>
            <p:cNvPr id="9" name="TextBox 8">
              <a:extLst>
                <a:ext uri="{FF2B5EF4-FFF2-40B4-BE49-F238E27FC236}">
                  <a16:creationId xmlns:a16="http://schemas.microsoft.com/office/drawing/2014/main" xmlns="" id="{33DC443B-F8F0-47B4-908D-D3F6B6B0AAF6}"/>
                </a:ext>
              </a:extLst>
            </p:cNvPr>
            <p:cNvSpPr txBox="1"/>
            <p:nvPr/>
          </p:nvSpPr>
          <p:spPr>
            <a:xfrm>
              <a:off x="4190122" y="2336159"/>
              <a:ext cx="4189731" cy="987551"/>
            </a:xfrm>
            <a:prstGeom prst="rect">
              <a:avLst/>
            </a:prstGeom>
            <a:solidFill>
              <a:schemeClr val="bg1"/>
            </a:solidFill>
            <a:ln w="28575">
              <a:noFill/>
            </a:ln>
          </p:spPr>
          <p:txBody>
            <a:bodyPr wrap="square" lIns="108000" tIns="108000" rIns="108000" bIns="108000" rtlCol="0">
              <a:spAutoFit/>
            </a:bodyPr>
            <a:lstStyle/>
            <a:p>
              <a:r>
                <a:rPr lang="en-US" sz="1600" dirty="0">
                  <a:solidFill>
                    <a:schemeClr val="bg1"/>
                  </a:solidFill>
                  <a:latin typeface="Twinkl" pitchFamily="50" charset="0"/>
                </a:rPr>
                <a:t>What intervals should Yasmin use on the </a:t>
              </a:r>
            </a:p>
            <a:p>
              <a:r>
                <a:rPr lang="en-US" sz="1600" dirty="0">
                  <a:solidFill>
                    <a:schemeClr val="bg1"/>
                  </a:solidFill>
                  <a:latin typeface="Twinkl" pitchFamily="50" charset="0"/>
                </a:rPr>
                <a:t>y-axis – multiples of 10, multiples of 50 </a:t>
              </a:r>
              <a:br>
                <a:rPr lang="en-US" sz="1600" dirty="0">
                  <a:solidFill>
                    <a:schemeClr val="bg1"/>
                  </a:solidFill>
                  <a:latin typeface="Twinkl" pitchFamily="50" charset="0"/>
                </a:rPr>
              </a:br>
              <a:r>
                <a:rPr lang="en-US" sz="1600" dirty="0">
                  <a:solidFill>
                    <a:schemeClr val="bg1"/>
                  </a:solidFill>
                  <a:latin typeface="Twinkl" pitchFamily="50" charset="0"/>
                </a:rPr>
                <a:t>or multiples of 100?</a:t>
              </a:r>
              <a:endParaRPr lang="en-GB" sz="1600" dirty="0">
                <a:solidFill>
                  <a:schemeClr val="bg1"/>
                </a:solidFill>
                <a:latin typeface="Twinkl" pitchFamily="50" charset="0"/>
              </a:endParaRPr>
            </a:p>
          </p:txBody>
        </p:sp>
        <p:sp>
          <p:nvSpPr>
            <p:cNvPr id="12" name="TextBox 11">
              <a:extLst>
                <a:ext uri="{FF2B5EF4-FFF2-40B4-BE49-F238E27FC236}">
                  <a16:creationId xmlns:a16="http://schemas.microsoft.com/office/drawing/2014/main" xmlns="" id="{0533E2EC-AD04-416F-9613-B827BE4049F4}"/>
                </a:ext>
              </a:extLst>
            </p:cNvPr>
            <p:cNvSpPr txBox="1"/>
            <p:nvPr/>
          </p:nvSpPr>
          <p:spPr>
            <a:xfrm>
              <a:off x="4190122" y="2336159"/>
              <a:ext cx="4189731" cy="1202994"/>
            </a:xfrm>
            <a:prstGeom prst="rect">
              <a:avLst/>
            </a:prstGeom>
            <a:solidFill>
              <a:srgbClr val="F9B000">
                <a:alpha val="40000"/>
              </a:srgbClr>
            </a:solidFill>
            <a:ln w="28575">
              <a:noFill/>
            </a:ln>
          </p:spPr>
          <p:txBody>
            <a:bodyPr wrap="square" lIns="108000" tIns="108000" rIns="108000" bIns="108000" rtlCol="0">
              <a:spAutoFit/>
            </a:bodyPr>
            <a:lstStyle/>
            <a:p>
              <a:r>
                <a:rPr lang="en-US" sz="1600" dirty="0">
                  <a:latin typeface="Twinkl" pitchFamily="50" charset="0"/>
                </a:rPr>
                <a:t>Here are some things different children said about how to draw the graph </a:t>
              </a:r>
              <a:r>
                <a:rPr lang="en-US" sz="1600" dirty="0"/>
                <a:t>using </a:t>
              </a:r>
              <a:r>
                <a:rPr lang="en-GB" sz="1600" dirty="0"/>
                <a:t>cm</a:t>
              </a:r>
              <a:r>
                <a:rPr lang="en-GB" sz="1600" baseline="30000" dirty="0"/>
                <a:t>2 </a:t>
              </a:r>
              <a:r>
                <a:rPr lang="en-US" sz="1600" dirty="0"/>
                <a:t>paper. </a:t>
              </a:r>
              <a:r>
                <a:rPr lang="en-US" sz="1600" dirty="0">
                  <a:latin typeface="Twinkl" pitchFamily="50" charset="0"/>
                </a:rPr>
                <a:t>Which ones do you agree with? If you do not agree, explain why.</a:t>
              </a:r>
              <a:endParaRPr lang="en-GB" sz="1600" dirty="0" err="1">
                <a:latin typeface="Twinkl" pitchFamily="50" charset="0"/>
              </a:endParaRPr>
            </a:p>
          </p:txBody>
        </p:sp>
      </p:grpSp>
      <p:sp>
        <p:nvSpPr>
          <p:cNvPr id="13" name="TextBox 12">
            <a:extLst>
              <a:ext uri="{FF2B5EF4-FFF2-40B4-BE49-F238E27FC236}">
                <a16:creationId xmlns:a16="http://schemas.microsoft.com/office/drawing/2014/main" xmlns="" id="{C18601F6-B53C-4CF2-892A-622264BC0E57}"/>
              </a:ext>
            </a:extLst>
          </p:cNvPr>
          <p:cNvSpPr txBox="1"/>
          <p:nvPr/>
        </p:nvSpPr>
        <p:spPr>
          <a:xfrm>
            <a:off x="755650" y="2456877"/>
            <a:ext cx="2292350" cy="1202994"/>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The data in the table is going to be recorded as a line graph on this piece of paper. </a:t>
            </a:r>
            <a:endParaRPr lang="en-GB" sz="1600" dirty="0" err="1">
              <a:solidFill>
                <a:schemeClr val="bg1"/>
              </a:solidFill>
              <a:latin typeface="Twinkl" pitchFamily="50" charset="0"/>
            </a:endParaRPr>
          </a:p>
        </p:txBody>
      </p:sp>
      <p:graphicFrame>
        <p:nvGraphicFramePr>
          <p:cNvPr id="14" name="Table 3">
            <a:extLst>
              <a:ext uri="{FF2B5EF4-FFF2-40B4-BE49-F238E27FC236}">
                <a16:creationId xmlns:a16="http://schemas.microsoft.com/office/drawing/2014/main" xmlns="" id="{91107A6F-BF99-4942-8DF7-E2F86EBDD3F2}"/>
              </a:ext>
            </a:extLst>
          </p:cNvPr>
          <p:cNvGraphicFramePr>
            <a:graphicFrameLocks noGrp="1"/>
          </p:cNvGraphicFramePr>
          <p:nvPr/>
        </p:nvGraphicFramePr>
        <p:xfrm>
          <a:off x="4572000" y="1364343"/>
          <a:ext cx="3840870" cy="1025208"/>
        </p:xfrm>
        <a:graphic>
          <a:graphicData uri="http://schemas.openxmlformats.org/drawingml/2006/table">
            <a:tbl>
              <a:tblPr firstRow="1" bandRow="1">
                <a:tableStyleId>{5C22544A-7EE6-4342-B048-85BDC9FD1C3A}</a:tableStyleId>
              </a:tblPr>
              <a:tblGrid>
                <a:gridCol w="768174">
                  <a:extLst>
                    <a:ext uri="{9D8B030D-6E8A-4147-A177-3AD203B41FA5}">
                      <a16:colId xmlns:a16="http://schemas.microsoft.com/office/drawing/2014/main" xmlns="" val="786728223"/>
                    </a:ext>
                  </a:extLst>
                </a:gridCol>
                <a:gridCol w="768174">
                  <a:extLst>
                    <a:ext uri="{9D8B030D-6E8A-4147-A177-3AD203B41FA5}">
                      <a16:colId xmlns:a16="http://schemas.microsoft.com/office/drawing/2014/main" xmlns="" val="2490575390"/>
                    </a:ext>
                  </a:extLst>
                </a:gridCol>
                <a:gridCol w="768174">
                  <a:extLst>
                    <a:ext uri="{9D8B030D-6E8A-4147-A177-3AD203B41FA5}">
                      <a16:colId xmlns:a16="http://schemas.microsoft.com/office/drawing/2014/main" xmlns="" val="2588047466"/>
                    </a:ext>
                  </a:extLst>
                </a:gridCol>
                <a:gridCol w="768174">
                  <a:extLst>
                    <a:ext uri="{9D8B030D-6E8A-4147-A177-3AD203B41FA5}">
                      <a16:colId xmlns:a16="http://schemas.microsoft.com/office/drawing/2014/main" xmlns="" val="450761809"/>
                    </a:ext>
                  </a:extLst>
                </a:gridCol>
                <a:gridCol w="768174">
                  <a:extLst>
                    <a:ext uri="{9D8B030D-6E8A-4147-A177-3AD203B41FA5}">
                      <a16:colId xmlns:a16="http://schemas.microsoft.com/office/drawing/2014/main" xmlns="" val="787479626"/>
                    </a:ext>
                  </a:extLst>
                </a:gridCol>
              </a:tblGrid>
              <a:tr h="341736">
                <a:tc>
                  <a:txBody>
                    <a:bodyPr/>
                    <a:lstStyle/>
                    <a:p>
                      <a:pPr algn="ctr"/>
                      <a:endParaRPr lang="en-GB" sz="1400" b="0" dirty="0">
                        <a:solidFill>
                          <a:schemeClr val="tx1"/>
                        </a:solidFill>
                      </a:endParaRP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Start</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1</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2</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3</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41736">
                <a:tc>
                  <a:txBody>
                    <a:bodyPr/>
                    <a:lstStyle/>
                    <a:p>
                      <a:pPr algn="ctr"/>
                      <a:r>
                        <a:rPr lang="en-GB" sz="1400" dirty="0"/>
                        <a:t>Suzie</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10cm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18cm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29cm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613283601"/>
                  </a:ext>
                </a:extLst>
              </a:tr>
              <a:tr h="341736">
                <a:tc>
                  <a:txBody>
                    <a:bodyPr/>
                    <a:lstStyle/>
                    <a:p>
                      <a:pPr algn="ctr"/>
                      <a:r>
                        <a:rPr lang="en-GB" sz="1400" dirty="0"/>
                        <a:t>Sam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24cm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32cm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46cm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7603604"/>
                  </a:ext>
                </a:extLst>
              </a:tr>
            </a:tbl>
          </a:graphicData>
        </a:graphic>
      </p:graphicFrame>
      <p:grpSp>
        <p:nvGrpSpPr>
          <p:cNvPr id="5" name="Group 4">
            <a:extLst>
              <a:ext uri="{FF2B5EF4-FFF2-40B4-BE49-F238E27FC236}">
                <a16:creationId xmlns:a16="http://schemas.microsoft.com/office/drawing/2014/main" xmlns="" id="{6FB5E125-76B1-4002-B68F-09EDDCC924B2}"/>
              </a:ext>
            </a:extLst>
          </p:cNvPr>
          <p:cNvGrpSpPr/>
          <p:nvPr/>
        </p:nvGrpSpPr>
        <p:grpSpPr>
          <a:xfrm>
            <a:off x="3155863" y="3972666"/>
            <a:ext cx="3738488" cy="360850"/>
            <a:chOff x="3801075" y="3973222"/>
            <a:chExt cx="3574147" cy="360850"/>
          </a:xfrm>
        </p:grpSpPr>
        <p:sp>
          <p:nvSpPr>
            <p:cNvPr id="4" name="Speech Bubble: Rectangle with Corners Rounded 3">
              <a:extLst>
                <a:ext uri="{FF2B5EF4-FFF2-40B4-BE49-F238E27FC236}">
                  <a16:creationId xmlns:a16="http://schemas.microsoft.com/office/drawing/2014/main" xmlns="" id="{2FEDE507-4958-4115-BFD7-C2FEEE1A6926}"/>
                </a:ext>
              </a:extLst>
            </p:cNvPr>
            <p:cNvSpPr/>
            <p:nvPr/>
          </p:nvSpPr>
          <p:spPr>
            <a:xfrm>
              <a:off x="4538111" y="3979140"/>
              <a:ext cx="2837111" cy="349014"/>
            </a:xfrm>
            <a:prstGeom prst="wedgeRoundRectCallout">
              <a:avLst>
                <a:gd name="adj1" fmla="val -55130"/>
                <a:gd name="adj2" fmla="val 37541"/>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x-axis should show the height.</a:t>
              </a:r>
              <a:endParaRPr lang="en-GB" sz="1400" dirty="0">
                <a:solidFill>
                  <a:schemeClr val="tx1"/>
                </a:solidFill>
                <a:latin typeface="Twinkl" pitchFamily="50" charset="0"/>
              </a:endParaRPr>
            </a:p>
          </p:txBody>
        </p:sp>
        <p:sp>
          <p:nvSpPr>
            <p:cNvPr id="18" name="TextBox 17">
              <a:extLst>
                <a:ext uri="{FF2B5EF4-FFF2-40B4-BE49-F238E27FC236}">
                  <a16:creationId xmlns:a16="http://schemas.microsoft.com/office/drawing/2014/main" xmlns="" id="{7AE6C51F-66AE-4DD4-8B18-A7437EFF9CD6}"/>
                </a:ext>
              </a:extLst>
            </p:cNvPr>
            <p:cNvSpPr txBox="1"/>
            <p:nvPr/>
          </p:nvSpPr>
          <p:spPr>
            <a:xfrm>
              <a:off x="3801075" y="3973222"/>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Dan</a:t>
              </a:r>
              <a:endParaRPr lang="en-GB" sz="1400" dirty="0">
                <a:solidFill>
                  <a:schemeClr val="bg1"/>
                </a:solidFill>
                <a:latin typeface="Twinkl" pitchFamily="50" charset="0"/>
              </a:endParaRPr>
            </a:p>
          </p:txBody>
        </p:sp>
      </p:grpSp>
      <p:grpSp>
        <p:nvGrpSpPr>
          <p:cNvPr id="24" name="Group 23">
            <a:extLst>
              <a:ext uri="{FF2B5EF4-FFF2-40B4-BE49-F238E27FC236}">
                <a16:creationId xmlns:a16="http://schemas.microsoft.com/office/drawing/2014/main" xmlns="" id="{CAD65F53-DCFA-4B56-A72F-5DCA56F54A8A}"/>
              </a:ext>
            </a:extLst>
          </p:cNvPr>
          <p:cNvGrpSpPr/>
          <p:nvPr/>
        </p:nvGrpSpPr>
        <p:grpSpPr>
          <a:xfrm>
            <a:off x="3155862" y="5045532"/>
            <a:ext cx="3738488" cy="366208"/>
            <a:chOff x="3155862" y="5045532"/>
            <a:chExt cx="3738488" cy="366208"/>
          </a:xfrm>
        </p:grpSpPr>
        <p:sp>
          <p:nvSpPr>
            <p:cNvPr id="16" name="Speech Bubble: Rectangle with Corners Rounded 15">
              <a:extLst>
                <a:ext uri="{FF2B5EF4-FFF2-40B4-BE49-F238E27FC236}">
                  <a16:creationId xmlns:a16="http://schemas.microsoft.com/office/drawing/2014/main" xmlns="" id="{3103AAB1-F54E-4511-8FD2-B1DE0CCC7C32}"/>
                </a:ext>
              </a:extLst>
            </p:cNvPr>
            <p:cNvSpPr/>
            <p:nvPr/>
          </p:nvSpPr>
          <p:spPr>
            <a:xfrm>
              <a:off x="3926788" y="5064167"/>
              <a:ext cx="2967562" cy="347573"/>
            </a:xfrm>
            <a:prstGeom prst="wedgeRoundRectCallout">
              <a:avLst>
                <a:gd name="adj1" fmla="val -54393"/>
                <a:gd name="adj2" fmla="val -374"/>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x-axis should show the time.</a:t>
              </a:r>
              <a:endParaRPr lang="en-GB" sz="1400" dirty="0">
                <a:solidFill>
                  <a:schemeClr val="tx1"/>
                </a:solidFill>
                <a:latin typeface="Twinkl" pitchFamily="50" charset="0"/>
              </a:endParaRPr>
            </a:p>
          </p:txBody>
        </p:sp>
        <p:sp>
          <p:nvSpPr>
            <p:cNvPr id="20" name="TextBox 19">
              <a:extLst>
                <a:ext uri="{FF2B5EF4-FFF2-40B4-BE49-F238E27FC236}">
                  <a16:creationId xmlns:a16="http://schemas.microsoft.com/office/drawing/2014/main" xmlns="" id="{95D9E426-5242-4739-8883-9B3371782034}"/>
                </a:ext>
              </a:extLst>
            </p:cNvPr>
            <p:cNvSpPr txBox="1"/>
            <p:nvPr/>
          </p:nvSpPr>
          <p:spPr>
            <a:xfrm>
              <a:off x="3155862" y="5045532"/>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Ben</a:t>
              </a:r>
              <a:endParaRPr lang="en-GB" sz="1400" dirty="0">
                <a:solidFill>
                  <a:schemeClr val="bg1"/>
                </a:solidFill>
                <a:latin typeface="Twinkl" pitchFamily="50" charset="0"/>
              </a:endParaRPr>
            </a:p>
          </p:txBody>
        </p:sp>
      </p:grpSp>
      <p:grpSp>
        <p:nvGrpSpPr>
          <p:cNvPr id="19" name="Group 18">
            <a:extLst>
              <a:ext uri="{FF2B5EF4-FFF2-40B4-BE49-F238E27FC236}">
                <a16:creationId xmlns:a16="http://schemas.microsoft.com/office/drawing/2014/main" xmlns="" id="{BB239002-54CB-4886-9BEF-7205FE7EBB01}"/>
              </a:ext>
            </a:extLst>
          </p:cNvPr>
          <p:cNvGrpSpPr/>
          <p:nvPr/>
        </p:nvGrpSpPr>
        <p:grpSpPr>
          <a:xfrm>
            <a:off x="3155862" y="4410503"/>
            <a:ext cx="3738489" cy="568026"/>
            <a:chOff x="3155862" y="4410503"/>
            <a:chExt cx="3738489" cy="568026"/>
          </a:xfrm>
        </p:grpSpPr>
        <p:sp>
          <p:nvSpPr>
            <p:cNvPr id="15" name="Speech Bubble: Rectangle with Corners Rounded 14">
              <a:extLst>
                <a:ext uri="{FF2B5EF4-FFF2-40B4-BE49-F238E27FC236}">
                  <a16:creationId xmlns:a16="http://schemas.microsoft.com/office/drawing/2014/main" xmlns="" id="{EB3D24B3-CCB5-4DB0-ACA8-83AD1E43436D}"/>
                </a:ext>
              </a:extLst>
            </p:cNvPr>
            <p:cNvSpPr/>
            <p:nvPr/>
          </p:nvSpPr>
          <p:spPr>
            <a:xfrm>
              <a:off x="3926789" y="4410503"/>
              <a:ext cx="2967562" cy="568026"/>
            </a:xfrm>
            <a:prstGeom prst="wedgeRoundRectCallout">
              <a:avLst>
                <a:gd name="adj1" fmla="val -54536"/>
                <a:gd name="adj2" fmla="val 11517"/>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y-axis should have increments which are multiples of 5.</a:t>
              </a:r>
              <a:endParaRPr lang="en-GB" sz="1400" dirty="0">
                <a:solidFill>
                  <a:schemeClr val="tx1"/>
                </a:solidFill>
                <a:latin typeface="Twinkl" pitchFamily="50" charset="0"/>
              </a:endParaRPr>
            </a:p>
          </p:txBody>
        </p:sp>
        <p:sp>
          <p:nvSpPr>
            <p:cNvPr id="21" name="TextBox 20">
              <a:extLst>
                <a:ext uri="{FF2B5EF4-FFF2-40B4-BE49-F238E27FC236}">
                  <a16:creationId xmlns:a16="http://schemas.microsoft.com/office/drawing/2014/main" xmlns="" id="{1C7A5FF4-8DC9-4088-87F0-BADE8B91AD0F}"/>
                </a:ext>
              </a:extLst>
            </p:cNvPr>
            <p:cNvSpPr txBox="1"/>
            <p:nvPr/>
          </p:nvSpPr>
          <p:spPr>
            <a:xfrm>
              <a:off x="3155862" y="4509099"/>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Mo</a:t>
              </a:r>
              <a:endParaRPr lang="en-GB" sz="1400" dirty="0">
                <a:solidFill>
                  <a:schemeClr val="bg1"/>
                </a:solidFill>
                <a:latin typeface="Twinkl" pitchFamily="50" charset="0"/>
              </a:endParaRPr>
            </a:p>
          </p:txBody>
        </p:sp>
      </p:grpSp>
      <p:grpSp>
        <p:nvGrpSpPr>
          <p:cNvPr id="23" name="Group 22">
            <a:extLst>
              <a:ext uri="{FF2B5EF4-FFF2-40B4-BE49-F238E27FC236}">
                <a16:creationId xmlns:a16="http://schemas.microsoft.com/office/drawing/2014/main" xmlns="" id="{B508281C-3842-43C4-AC68-45EBA226A2C9}"/>
              </a:ext>
            </a:extLst>
          </p:cNvPr>
          <p:cNvGrpSpPr/>
          <p:nvPr/>
        </p:nvGrpSpPr>
        <p:grpSpPr>
          <a:xfrm>
            <a:off x="3155862" y="5499224"/>
            <a:ext cx="3738488" cy="537047"/>
            <a:chOff x="3155862" y="5499224"/>
            <a:chExt cx="3738488" cy="537047"/>
          </a:xfrm>
        </p:grpSpPr>
        <p:sp>
          <p:nvSpPr>
            <p:cNvPr id="17" name="Speech Bubble: Rectangle with Corners Rounded 16">
              <a:extLst>
                <a:ext uri="{FF2B5EF4-FFF2-40B4-BE49-F238E27FC236}">
                  <a16:creationId xmlns:a16="http://schemas.microsoft.com/office/drawing/2014/main" xmlns="" id="{3BFE1128-492B-48CA-BE22-2638EBA18DA8}"/>
                </a:ext>
              </a:extLst>
            </p:cNvPr>
            <p:cNvSpPr/>
            <p:nvPr/>
          </p:nvSpPr>
          <p:spPr>
            <a:xfrm>
              <a:off x="3926787" y="5499224"/>
              <a:ext cx="2967563" cy="537047"/>
            </a:xfrm>
            <a:prstGeom prst="wedgeRoundRectCallout">
              <a:avLst>
                <a:gd name="adj1" fmla="val -55792"/>
                <a:gd name="adj2" fmla="val 4556"/>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y-axis should have increments which are multiples of 2.</a:t>
              </a:r>
              <a:endParaRPr lang="en-GB" sz="1400" dirty="0">
                <a:solidFill>
                  <a:schemeClr val="tx1"/>
                </a:solidFill>
                <a:latin typeface="Twinkl" pitchFamily="50" charset="0"/>
              </a:endParaRPr>
            </a:p>
          </p:txBody>
        </p:sp>
        <p:sp>
          <p:nvSpPr>
            <p:cNvPr id="22" name="TextBox 21">
              <a:extLst>
                <a:ext uri="{FF2B5EF4-FFF2-40B4-BE49-F238E27FC236}">
                  <a16:creationId xmlns:a16="http://schemas.microsoft.com/office/drawing/2014/main" xmlns="" id="{2B8EAF29-2AB6-4450-8CE8-7A220F5690E7}"/>
                </a:ext>
              </a:extLst>
            </p:cNvPr>
            <p:cNvSpPr txBox="1"/>
            <p:nvPr/>
          </p:nvSpPr>
          <p:spPr>
            <a:xfrm>
              <a:off x="3155862" y="5581965"/>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Kyle </a:t>
              </a:r>
              <a:endParaRPr lang="en-GB" sz="1400" dirty="0">
                <a:solidFill>
                  <a:schemeClr val="bg1"/>
                </a:solidFill>
                <a:latin typeface="Twinkl" pitchFamily="50" charset="0"/>
              </a:endParaRPr>
            </a:p>
          </p:txBody>
        </p:sp>
      </p:grpSp>
    </p:spTree>
    <p:extLst>
      <p:ext uri="{BB962C8B-B14F-4D97-AF65-F5344CB8AC3E}">
        <p14:creationId xmlns:p14="http://schemas.microsoft.com/office/powerpoint/2010/main" val="622152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 name="Table 2">
            <a:extLst>
              <a:ext uri="{FF2B5EF4-FFF2-40B4-BE49-F238E27FC236}">
                <a16:creationId xmlns:a16="http://schemas.microsoft.com/office/drawing/2014/main" xmlns="" id="{C92FD6F4-6EBD-4465-9E36-7799959487C3}"/>
              </a:ext>
            </a:extLst>
          </p:cNvPr>
          <p:cNvGraphicFramePr>
            <a:graphicFrameLocks noGrp="1"/>
          </p:cNvGraphicFramePr>
          <p:nvPr>
            <p:extLst>
              <p:ext uri="{D42A27DB-BD31-4B8C-83A1-F6EECF244321}">
                <p14:modId xmlns:p14="http://schemas.microsoft.com/office/powerpoint/2010/main" val="2513498945"/>
              </p:ext>
            </p:extLst>
          </p:nvPr>
        </p:nvGraphicFramePr>
        <p:xfrm>
          <a:off x="751839" y="2638069"/>
          <a:ext cx="2292350" cy="3413744"/>
        </p:xfrm>
        <a:graphic>
          <a:graphicData uri="http://schemas.openxmlformats.org/drawingml/2006/table">
            <a:tbl>
              <a:tblPr firstRow="1" bandRow="1">
                <a:tableStyleId>{5C22544A-7EE6-4342-B048-85BDC9FD1C3A}</a:tableStyleId>
              </a:tblPr>
              <a:tblGrid>
                <a:gridCol w="229235">
                  <a:extLst>
                    <a:ext uri="{9D8B030D-6E8A-4147-A177-3AD203B41FA5}">
                      <a16:colId xmlns:a16="http://schemas.microsoft.com/office/drawing/2014/main" xmlns="" val="3686178528"/>
                    </a:ext>
                  </a:extLst>
                </a:gridCol>
                <a:gridCol w="229235">
                  <a:extLst>
                    <a:ext uri="{9D8B030D-6E8A-4147-A177-3AD203B41FA5}">
                      <a16:colId xmlns:a16="http://schemas.microsoft.com/office/drawing/2014/main" xmlns="" val="19854133"/>
                    </a:ext>
                  </a:extLst>
                </a:gridCol>
                <a:gridCol w="229235">
                  <a:extLst>
                    <a:ext uri="{9D8B030D-6E8A-4147-A177-3AD203B41FA5}">
                      <a16:colId xmlns:a16="http://schemas.microsoft.com/office/drawing/2014/main" xmlns="" val="711825627"/>
                    </a:ext>
                  </a:extLst>
                </a:gridCol>
                <a:gridCol w="229235">
                  <a:extLst>
                    <a:ext uri="{9D8B030D-6E8A-4147-A177-3AD203B41FA5}">
                      <a16:colId xmlns:a16="http://schemas.microsoft.com/office/drawing/2014/main" xmlns="" val="1395030001"/>
                    </a:ext>
                  </a:extLst>
                </a:gridCol>
                <a:gridCol w="229235">
                  <a:extLst>
                    <a:ext uri="{9D8B030D-6E8A-4147-A177-3AD203B41FA5}">
                      <a16:colId xmlns:a16="http://schemas.microsoft.com/office/drawing/2014/main" xmlns="" val="3862848430"/>
                    </a:ext>
                  </a:extLst>
                </a:gridCol>
                <a:gridCol w="229235">
                  <a:extLst>
                    <a:ext uri="{9D8B030D-6E8A-4147-A177-3AD203B41FA5}">
                      <a16:colId xmlns:a16="http://schemas.microsoft.com/office/drawing/2014/main" xmlns="" val="3226974320"/>
                    </a:ext>
                  </a:extLst>
                </a:gridCol>
                <a:gridCol w="229235">
                  <a:extLst>
                    <a:ext uri="{9D8B030D-6E8A-4147-A177-3AD203B41FA5}">
                      <a16:colId xmlns:a16="http://schemas.microsoft.com/office/drawing/2014/main" xmlns="" val="3824660775"/>
                    </a:ext>
                  </a:extLst>
                </a:gridCol>
                <a:gridCol w="229235">
                  <a:extLst>
                    <a:ext uri="{9D8B030D-6E8A-4147-A177-3AD203B41FA5}">
                      <a16:colId xmlns:a16="http://schemas.microsoft.com/office/drawing/2014/main" xmlns="" val="2076248121"/>
                    </a:ext>
                  </a:extLst>
                </a:gridCol>
                <a:gridCol w="229235">
                  <a:extLst>
                    <a:ext uri="{9D8B030D-6E8A-4147-A177-3AD203B41FA5}">
                      <a16:colId xmlns:a16="http://schemas.microsoft.com/office/drawing/2014/main" xmlns="" val="3164848562"/>
                    </a:ext>
                  </a:extLst>
                </a:gridCol>
                <a:gridCol w="229235">
                  <a:extLst>
                    <a:ext uri="{9D8B030D-6E8A-4147-A177-3AD203B41FA5}">
                      <a16:colId xmlns:a16="http://schemas.microsoft.com/office/drawing/2014/main" xmlns="" val="3276826970"/>
                    </a:ext>
                  </a:extLst>
                </a:gridCol>
              </a:tblGrid>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2305860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2714516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7058804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28994441"/>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93174238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00715221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550433943"/>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631001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89446587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472672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43206397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51675956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078977109"/>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68668925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650836595"/>
                  </a:ext>
                </a:extLst>
              </a:tr>
              <a:tr h="213359">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9102709"/>
                  </a:ext>
                </a:extLst>
              </a:tr>
            </a:tbl>
          </a:graphicData>
        </a:graphic>
      </p:graphicFrame>
      <p:grpSp>
        <p:nvGrpSpPr>
          <p:cNvPr id="28" name="Group 27">
            <a:extLst>
              <a:ext uri="{FF2B5EF4-FFF2-40B4-BE49-F238E27FC236}">
                <a16:creationId xmlns:a16="http://schemas.microsoft.com/office/drawing/2014/main" xmlns="" id="{560B55B7-CC47-4013-957C-7FE84D66F7D0}"/>
              </a:ext>
            </a:extLst>
          </p:cNvPr>
          <p:cNvGrpSpPr/>
          <p:nvPr/>
        </p:nvGrpSpPr>
        <p:grpSpPr>
          <a:xfrm>
            <a:off x="6796217" y="4932236"/>
            <a:ext cx="1592133" cy="587441"/>
            <a:chOff x="6796217" y="4007700"/>
            <a:chExt cx="1616654" cy="587441"/>
          </a:xfrm>
        </p:grpSpPr>
        <p:cxnSp>
          <p:nvCxnSpPr>
            <p:cNvPr id="27" name="Straight Connector 26">
              <a:extLst>
                <a:ext uri="{FF2B5EF4-FFF2-40B4-BE49-F238E27FC236}">
                  <a16:creationId xmlns:a16="http://schemas.microsoft.com/office/drawing/2014/main" xmlns="" id="{53DBD35D-51DA-41E5-BDA6-6F085739D235}"/>
                </a:ext>
              </a:extLst>
            </p:cNvPr>
            <p:cNvCxnSpPr/>
            <p:nvPr/>
          </p:nvCxnSpPr>
          <p:spPr>
            <a:xfrm flipH="1">
              <a:off x="6796217" y="4301420"/>
              <a:ext cx="296300" cy="0"/>
            </a:xfrm>
            <a:prstGeom prst="line">
              <a:avLst/>
            </a:prstGeom>
            <a:ln w="28575">
              <a:solidFill>
                <a:srgbClr val="689429"/>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xmlns="" id="{7698ACAC-E89B-44DE-A2B0-2DF9D936A680}"/>
                </a:ext>
              </a:extLst>
            </p:cNvPr>
            <p:cNvSpPr txBox="1"/>
            <p:nvPr/>
          </p:nvSpPr>
          <p:spPr>
            <a:xfrm>
              <a:off x="7092517" y="4007700"/>
              <a:ext cx="1320354" cy="587441"/>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pPr algn="ctr"/>
              <a:r>
                <a:rPr lang="en-GB" sz="2400" dirty="0">
                  <a:sym typeface="Wingdings" panose="05000000000000000000" pitchFamily="2" charset="2"/>
                </a:rPr>
                <a:t></a:t>
              </a:r>
              <a:endParaRPr lang="en-GB" sz="2400" dirty="0"/>
            </a:p>
          </p:txBody>
        </p:sp>
      </p:gr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xmlns="" id="{5D9CCBDE-3820-43C5-B1AE-05C6EE60E3B2}"/>
              </a:ext>
            </a:extLst>
          </p:cNvPr>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sp>
        <p:nvSpPr>
          <p:cNvPr id="10" name="Rectangle 9"/>
          <p:cNvSpPr/>
          <p:nvPr/>
        </p:nvSpPr>
        <p:spPr>
          <a:xfrm>
            <a:off x="252286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41EA29C8-6C36-4061-841C-65FCDB2B234D}"/>
              </a:ext>
            </a:extLst>
          </p:cNvPr>
          <p:cNvSpPr txBox="1"/>
          <p:nvPr/>
        </p:nvSpPr>
        <p:spPr>
          <a:xfrm>
            <a:off x="755650" y="1232955"/>
            <a:ext cx="3629063" cy="1049106"/>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Two children are growing plants. This is how they grew over the first 3 weeks:</a:t>
            </a:r>
            <a:endParaRPr lang="en-GB" dirty="0">
              <a:solidFill>
                <a:schemeClr val="bg1"/>
              </a:solidFill>
              <a:latin typeface="Twinkl" pitchFamily="50" charset="0"/>
            </a:endParaRPr>
          </a:p>
        </p:txBody>
      </p:sp>
      <p:grpSp>
        <p:nvGrpSpPr>
          <p:cNvPr id="8" name="Group 7">
            <a:extLst>
              <a:ext uri="{FF2B5EF4-FFF2-40B4-BE49-F238E27FC236}">
                <a16:creationId xmlns:a16="http://schemas.microsoft.com/office/drawing/2014/main" xmlns="" id="{227CDD20-5B66-42A4-A0D1-08DBF233816A}"/>
              </a:ext>
            </a:extLst>
          </p:cNvPr>
          <p:cNvGrpSpPr/>
          <p:nvPr/>
        </p:nvGrpSpPr>
        <p:grpSpPr>
          <a:xfrm>
            <a:off x="4198619" y="2527072"/>
            <a:ext cx="4189731" cy="1202994"/>
            <a:chOff x="4190122" y="2336159"/>
            <a:chExt cx="4189731" cy="1202994"/>
          </a:xfrm>
        </p:grpSpPr>
        <p:sp>
          <p:nvSpPr>
            <p:cNvPr id="9" name="TextBox 8">
              <a:extLst>
                <a:ext uri="{FF2B5EF4-FFF2-40B4-BE49-F238E27FC236}">
                  <a16:creationId xmlns:a16="http://schemas.microsoft.com/office/drawing/2014/main" xmlns="" id="{33DC443B-F8F0-47B4-908D-D3F6B6B0AAF6}"/>
                </a:ext>
              </a:extLst>
            </p:cNvPr>
            <p:cNvSpPr txBox="1"/>
            <p:nvPr/>
          </p:nvSpPr>
          <p:spPr>
            <a:xfrm>
              <a:off x="4190122" y="2336159"/>
              <a:ext cx="4189731" cy="987551"/>
            </a:xfrm>
            <a:prstGeom prst="rect">
              <a:avLst/>
            </a:prstGeom>
            <a:solidFill>
              <a:schemeClr val="bg1"/>
            </a:solidFill>
            <a:ln w="28575">
              <a:noFill/>
            </a:ln>
          </p:spPr>
          <p:txBody>
            <a:bodyPr wrap="square" lIns="108000" tIns="108000" rIns="108000" bIns="108000" rtlCol="0">
              <a:spAutoFit/>
            </a:bodyPr>
            <a:lstStyle/>
            <a:p>
              <a:r>
                <a:rPr lang="en-US" sz="1600" dirty="0">
                  <a:solidFill>
                    <a:schemeClr val="bg1"/>
                  </a:solidFill>
                  <a:latin typeface="Twinkl" pitchFamily="50" charset="0"/>
                </a:rPr>
                <a:t>What intervals should Yasmin use on the </a:t>
              </a:r>
            </a:p>
            <a:p>
              <a:r>
                <a:rPr lang="en-US" sz="1600" dirty="0">
                  <a:solidFill>
                    <a:schemeClr val="bg1"/>
                  </a:solidFill>
                  <a:latin typeface="Twinkl" pitchFamily="50" charset="0"/>
                </a:rPr>
                <a:t>y-axis – multiples of 10, multiples of 50 </a:t>
              </a:r>
              <a:br>
                <a:rPr lang="en-US" sz="1600" dirty="0">
                  <a:solidFill>
                    <a:schemeClr val="bg1"/>
                  </a:solidFill>
                  <a:latin typeface="Twinkl" pitchFamily="50" charset="0"/>
                </a:rPr>
              </a:br>
              <a:r>
                <a:rPr lang="en-US" sz="1600" dirty="0">
                  <a:solidFill>
                    <a:schemeClr val="bg1"/>
                  </a:solidFill>
                  <a:latin typeface="Twinkl" pitchFamily="50" charset="0"/>
                </a:rPr>
                <a:t>or multiples of 100?</a:t>
              </a:r>
              <a:endParaRPr lang="en-GB" sz="1600" dirty="0">
                <a:solidFill>
                  <a:schemeClr val="bg1"/>
                </a:solidFill>
                <a:latin typeface="Twinkl" pitchFamily="50" charset="0"/>
              </a:endParaRPr>
            </a:p>
          </p:txBody>
        </p:sp>
        <p:sp>
          <p:nvSpPr>
            <p:cNvPr id="12" name="TextBox 11">
              <a:extLst>
                <a:ext uri="{FF2B5EF4-FFF2-40B4-BE49-F238E27FC236}">
                  <a16:creationId xmlns:a16="http://schemas.microsoft.com/office/drawing/2014/main" xmlns="" id="{0533E2EC-AD04-416F-9613-B827BE4049F4}"/>
                </a:ext>
              </a:extLst>
            </p:cNvPr>
            <p:cNvSpPr txBox="1"/>
            <p:nvPr/>
          </p:nvSpPr>
          <p:spPr>
            <a:xfrm>
              <a:off x="4190122" y="2336159"/>
              <a:ext cx="4189731" cy="1202994"/>
            </a:xfrm>
            <a:prstGeom prst="rect">
              <a:avLst/>
            </a:prstGeom>
            <a:solidFill>
              <a:srgbClr val="F9B000">
                <a:alpha val="40000"/>
              </a:srgbClr>
            </a:solidFill>
            <a:ln w="28575">
              <a:noFill/>
            </a:ln>
          </p:spPr>
          <p:txBody>
            <a:bodyPr wrap="square" lIns="108000" tIns="108000" rIns="108000" bIns="108000" rtlCol="0">
              <a:spAutoFit/>
            </a:bodyPr>
            <a:lstStyle/>
            <a:p>
              <a:r>
                <a:rPr lang="en-US" sz="1600" dirty="0">
                  <a:latin typeface="Twinkl" pitchFamily="50" charset="0"/>
                </a:rPr>
                <a:t>Here are some things different children said about how to draw the graph </a:t>
              </a:r>
              <a:r>
                <a:rPr lang="en-US" sz="1600" dirty="0"/>
                <a:t>using </a:t>
              </a:r>
              <a:r>
                <a:rPr lang="en-GB" sz="1600" dirty="0"/>
                <a:t>cm</a:t>
              </a:r>
              <a:r>
                <a:rPr lang="en-GB" sz="1600" baseline="30000" dirty="0"/>
                <a:t>2 </a:t>
              </a:r>
              <a:r>
                <a:rPr lang="en-US" sz="1600" dirty="0"/>
                <a:t>paper. </a:t>
              </a:r>
              <a:r>
                <a:rPr lang="en-US" sz="1600" dirty="0">
                  <a:latin typeface="Twinkl" pitchFamily="50" charset="0"/>
                </a:rPr>
                <a:t>Which ones do you agree with? If you do not agree, explain why.</a:t>
              </a:r>
              <a:endParaRPr lang="en-GB" sz="1600" dirty="0" err="1">
                <a:latin typeface="Twinkl" pitchFamily="50" charset="0"/>
              </a:endParaRPr>
            </a:p>
          </p:txBody>
        </p:sp>
      </p:grpSp>
      <p:sp>
        <p:nvSpPr>
          <p:cNvPr id="13" name="TextBox 12">
            <a:extLst>
              <a:ext uri="{FF2B5EF4-FFF2-40B4-BE49-F238E27FC236}">
                <a16:creationId xmlns:a16="http://schemas.microsoft.com/office/drawing/2014/main" xmlns="" id="{C18601F6-B53C-4CF2-892A-622264BC0E57}"/>
              </a:ext>
            </a:extLst>
          </p:cNvPr>
          <p:cNvSpPr txBox="1"/>
          <p:nvPr/>
        </p:nvSpPr>
        <p:spPr>
          <a:xfrm>
            <a:off x="755650" y="2456877"/>
            <a:ext cx="2292350" cy="1202994"/>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The data in the table is going to be recorded as a line graph on this piece of paper. </a:t>
            </a:r>
            <a:endParaRPr lang="en-GB" sz="1600" dirty="0" err="1">
              <a:solidFill>
                <a:schemeClr val="bg1"/>
              </a:solidFill>
              <a:latin typeface="Twinkl" pitchFamily="50" charset="0"/>
            </a:endParaRPr>
          </a:p>
        </p:txBody>
      </p:sp>
      <p:graphicFrame>
        <p:nvGraphicFramePr>
          <p:cNvPr id="14" name="Table 3">
            <a:extLst>
              <a:ext uri="{FF2B5EF4-FFF2-40B4-BE49-F238E27FC236}">
                <a16:creationId xmlns:a16="http://schemas.microsoft.com/office/drawing/2014/main" xmlns="" id="{91107A6F-BF99-4942-8DF7-E2F86EBDD3F2}"/>
              </a:ext>
            </a:extLst>
          </p:cNvPr>
          <p:cNvGraphicFramePr>
            <a:graphicFrameLocks noGrp="1"/>
          </p:cNvGraphicFramePr>
          <p:nvPr/>
        </p:nvGraphicFramePr>
        <p:xfrm>
          <a:off x="4572000" y="1364343"/>
          <a:ext cx="3840870" cy="1025208"/>
        </p:xfrm>
        <a:graphic>
          <a:graphicData uri="http://schemas.openxmlformats.org/drawingml/2006/table">
            <a:tbl>
              <a:tblPr firstRow="1" bandRow="1">
                <a:tableStyleId>{5C22544A-7EE6-4342-B048-85BDC9FD1C3A}</a:tableStyleId>
              </a:tblPr>
              <a:tblGrid>
                <a:gridCol w="768174">
                  <a:extLst>
                    <a:ext uri="{9D8B030D-6E8A-4147-A177-3AD203B41FA5}">
                      <a16:colId xmlns:a16="http://schemas.microsoft.com/office/drawing/2014/main" xmlns="" val="786728223"/>
                    </a:ext>
                  </a:extLst>
                </a:gridCol>
                <a:gridCol w="768174">
                  <a:extLst>
                    <a:ext uri="{9D8B030D-6E8A-4147-A177-3AD203B41FA5}">
                      <a16:colId xmlns:a16="http://schemas.microsoft.com/office/drawing/2014/main" xmlns="" val="2490575390"/>
                    </a:ext>
                  </a:extLst>
                </a:gridCol>
                <a:gridCol w="768174">
                  <a:extLst>
                    <a:ext uri="{9D8B030D-6E8A-4147-A177-3AD203B41FA5}">
                      <a16:colId xmlns:a16="http://schemas.microsoft.com/office/drawing/2014/main" xmlns="" val="2588047466"/>
                    </a:ext>
                  </a:extLst>
                </a:gridCol>
                <a:gridCol w="768174">
                  <a:extLst>
                    <a:ext uri="{9D8B030D-6E8A-4147-A177-3AD203B41FA5}">
                      <a16:colId xmlns:a16="http://schemas.microsoft.com/office/drawing/2014/main" xmlns="" val="450761809"/>
                    </a:ext>
                  </a:extLst>
                </a:gridCol>
                <a:gridCol w="768174">
                  <a:extLst>
                    <a:ext uri="{9D8B030D-6E8A-4147-A177-3AD203B41FA5}">
                      <a16:colId xmlns:a16="http://schemas.microsoft.com/office/drawing/2014/main" xmlns="" val="787479626"/>
                    </a:ext>
                  </a:extLst>
                </a:gridCol>
              </a:tblGrid>
              <a:tr h="341736">
                <a:tc>
                  <a:txBody>
                    <a:bodyPr/>
                    <a:lstStyle/>
                    <a:p>
                      <a:pPr algn="ctr"/>
                      <a:endParaRPr lang="en-GB" sz="1400" b="0" dirty="0">
                        <a:solidFill>
                          <a:schemeClr val="tx1"/>
                        </a:solidFill>
                      </a:endParaRP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Start</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1</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2</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3</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41736">
                <a:tc>
                  <a:txBody>
                    <a:bodyPr/>
                    <a:lstStyle/>
                    <a:p>
                      <a:pPr algn="ctr"/>
                      <a:r>
                        <a:rPr lang="en-GB" sz="1400" dirty="0"/>
                        <a:t>Suzie</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10cm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18cm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29cm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613283601"/>
                  </a:ext>
                </a:extLst>
              </a:tr>
              <a:tr h="341736">
                <a:tc>
                  <a:txBody>
                    <a:bodyPr/>
                    <a:lstStyle/>
                    <a:p>
                      <a:pPr algn="ctr"/>
                      <a:r>
                        <a:rPr lang="en-GB" sz="1400" dirty="0"/>
                        <a:t>Sam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24cm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32cm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46cm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7603604"/>
                  </a:ext>
                </a:extLst>
              </a:tr>
            </a:tbl>
          </a:graphicData>
        </a:graphic>
      </p:graphicFrame>
      <p:grpSp>
        <p:nvGrpSpPr>
          <p:cNvPr id="5" name="Group 4">
            <a:extLst>
              <a:ext uri="{FF2B5EF4-FFF2-40B4-BE49-F238E27FC236}">
                <a16:creationId xmlns:a16="http://schemas.microsoft.com/office/drawing/2014/main" xmlns="" id="{6FB5E125-76B1-4002-B68F-09EDDCC924B2}"/>
              </a:ext>
            </a:extLst>
          </p:cNvPr>
          <p:cNvGrpSpPr/>
          <p:nvPr/>
        </p:nvGrpSpPr>
        <p:grpSpPr>
          <a:xfrm>
            <a:off x="3155863" y="3972666"/>
            <a:ext cx="3738488" cy="360850"/>
            <a:chOff x="3801075" y="3973222"/>
            <a:chExt cx="3574147" cy="360850"/>
          </a:xfrm>
        </p:grpSpPr>
        <p:sp>
          <p:nvSpPr>
            <p:cNvPr id="4" name="Speech Bubble: Rectangle with Corners Rounded 3">
              <a:extLst>
                <a:ext uri="{FF2B5EF4-FFF2-40B4-BE49-F238E27FC236}">
                  <a16:creationId xmlns:a16="http://schemas.microsoft.com/office/drawing/2014/main" xmlns="" id="{2FEDE507-4958-4115-BFD7-C2FEEE1A6926}"/>
                </a:ext>
              </a:extLst>
            </p:cNvPr>
            <p:cNvSpPr/>
            <p:nvPr/>
          </p:nvSpPr>
          <p:spPr>
            <a:xfrm>
              <a:off x="4538111" y="3979140"/>
              <a:ext cx="2837111" cy="349014"/>
            </a:xfrm>
            <a:prstGeom prst="wedgeRoundRectCallout">
              <a:avLst>
                <a:gd name="adj1" fmla="val -55130"/>
                <a:gd name="adj2" fmla="val 37541"/>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x-axis should show the height.</a:t>
              </a:r>
              <a:endParaRPr lang="en-GB" sz="1400" dirty="0">
                <a:solidFill>
                  <a:schemeClr val="tx1"/>
                </a:solidFill>
                <a:latin typeface="Twinkl" pitchFamily="50" charset="0"/>
              </a:endParaRPr>
            </a:p>
          </p:txBody>
        </p:sp>
        <p:sp>
          <p:nvSpPr>
            <p:cNvPr id="18" name="TextBox 17">
              <a:extLst>
                <a:ext uri="{FF2B5EF4-FFF2-40B4-BE49-F238E27FC236}">
                  <a16:creationId xmlns:a16="http://schemas.microsoft.com/office/drawing/2014/main" xmlns="" id="{7AE6C51F-66AE-4DD4-8B18-A7437EFF9CD6}"/>
                </a:ext>
              </a:extLst>
            </p:cNvPr>
            <p:cNvSpPr txBox="1"/>
            <p:nvPr/>
          </p:nvSpPr>
          <p:spPr>
            <a:xfrm>
              <a:off x="3801075" y="3973222"/>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Dan</a:t>
              </a:r>
              <a:endParaRPr lang="en-GB" sz="1400" dirty="0">
                <a:solidFill>
                  <a:schemeClr val="bg1"/>
                </a:solidFill>
                <a:latin typeface="Twinkl" pitchFamily="50" charset="0"/>
              </a:endParaRPr>
            </a:p>
          </p:txBody>
        </p:sp>
      </p:grpSp>
      <p:grpSp>
        <p:nvGrpSpPr>
          <p:cNvPr id="24" name="Group 23">
            <a:extLst>
              <a:ext uri="{FF2B5EF4-FFF2-40B4-BE49-F238E27FC236}">
                <a16:creationId xmlns:a16="http://schemas.microsoft.com/office/drawing/2014/main" xmlns="" id="{CAD65F53-DCFA-4B56-A72F-5DCA56F54A8A}"/>
              </a:ext>
            </a:extLst>
          </p:cNvPr>
          <p:cNvGrpSpPr/>
          <p:nvPr/>
        </p:nvGrpSpPr>
        <p:grpSpPr>
          <a:xfrm>
            <a:off x="3155862" y="5045532"/>
            <a:ext cx="3738488" cy="366208"/>
            <a:chOff x="3155862" y="5045532"/>
            <a:chExt cx="3738488" cy="366208"/>
          </a:xfrm>
        </p:grpSpPr>
        <p:sp>
          <p:nvSpPr>
            <p:cNvPr id="16" name="Speech Bubble: Rectangle with Corners Rounded 15">
              <a:extLst>
                <a:ext uri="{FF2B5EF4-FFF2-40B4-BE49-F238E27FC236}">
                  <a16:creationId xmlns:a16="http://schemas.microsoft.com/office/drawing/2014/main" xmlns="" id="{3103AAB1-F54E-4511-8FD2-B1DE0CCC7C32}"/>
                </a:ext>
              </a:extLst>
            </p:cNvPr>
            <p:cNvSpPr/>
            <p:nvPr/>
          </p:nvSpPr>
          <p:spPr>
            <a:xfrm>
              <a:off x="3926788" y="5064167"/>
              <a:ext cx="2967562" cy="347573"/>
            </a:xfrm>
            <a:prstGeom prst="wedgeRoundRectCallout">
              <a:avLst>
                <a:gd name="adj1" fmla="val -54393"/>
                <a:gd name="adj2" fmla="val -374"/>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x-axis should show the time.</a:t>
              </a:r>
              <a:endParaRPr lang="en-GB" sz="1400" dirty="0">
                <a:solidFill>
                  <a:schemeClr val="tx1"/>
                </a:solidFill>
                <a:latin typeface="Twinkl" pitchFamily="50" charset="0"/>
              </a:endParaRPr>
            </a:p>
          </p:txBody>
        </p:sp>
        <p:sp>
          <p:nvSpPr>
            <p:cNvPr id="20" name="TextBox 19">
              <a:extLst>
                <a:ext uri="{FF2B5EF4-FFF2-40B4-BE49-F238E27FC236}">
                  <a16:creationId xmlns:a16="http://schemas.microsoft.com/office/drawing/2014/main" xmlns="" id="{95D9E426-5242-4739-8883-9B3371782034}"/>
                </a:ext>
              </a:extLst>
            </p:cNvPr>
            <p:cNvSpPr txBox="1"/>
            <p:nvPr/>
          </p:nvSpPr>
          <p:spPr>
            <a:xfrm>
              <a:off x="3155862" y="5045532"/>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Ben</a:t>
              </a:r>
              <a:endParaRPr lang="en-GB" sz="1400" dirty="0">
                <a:solidFill>
                  <a:schemeClr val="bg1"/>
                </a:solidFill>
                <a:latin typeface="Twinkl" pitchFamily="50" charset="0"/>
              </a:endParaRPr>
            </a:p>
          </p:txBody>
        </p:sp>
      </p:grpSp>
      <p:grpSp>
        <p:nvGrpSpPr>
          <p:cNvPr id="19" name="Group 18">
            <a:extLst>
              <a:ext uri="{FF2B5EF4-FFF2-40B4-BE49-F238E27FC236}">
                <a16:creationId xmlns:a16="http://schemas.microsoft.com/office/drawing/2014/main" xmlns="" id="{BB239002-54CB-4886-9BEF-7205FE7EBB01}"/>
              </a:ext>
            </a:extLst>
          </p:cNvPr>
          <p:cNvGrpSpPr/>
          <p:nvPr/>
        </p:nvGrpSpPr>
        <p:grpSpPr>
          <a:xfrm>
            <a:off x="3155862" y="4410503"/>
            <a:ext cx="3738489" cy="568026"/>
            <a:chOff x="3155862" y="4410503"/>
            <a:chExt cx="3738489" cy="568026"/>
          </a:xfrm>
        </p:grpSpPr>
        <p:sp>
          <p:nvSpPr>
            <p:cNvPr id="15" name="Speech Bubble: Rectangle with Corners Rounded 14">
              <a:extLst>
                <a:ext uri="{FF2B5EF4-FFF2-40B4-BE49-F238E27FC236}">
                  <a16:creationId xmlns:a16="http://schemas.microsoft.com/office/drawing/2014/main" xmlns="" id="{EB3D24B3-CCB5-4DB0-ACA8-83AD1E43436D}"/>
                </a:ext>
              </a:extLst>
            </p:cNvPr>
            <p:cNvSpPr/>
            <p:nvPr/>
          </p:nvSpPr>
          <p:spPr>
            <a:xfrm>
              <a:off x="3926789" y="4410503"/>
              <a:ext cx="2967562" cy="568026"/>
            </a:xfrm>
            <a:prstGeom prst="wedgeRoundRectCallout">
              <a:avLst>
                <a:gd name="adj1" fmla="val -54536"/>
                <a:gd name="adj2" fmla="val 11517"/>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y-axis should have increments which are multiples of 5.</a:t>
              </a:r>
              <a:endParaRPr lang="en-GB" sz="1400" dirty="0">
                <a:solidFill>
                  <a:schemeClr val="tx1"/>
                </a:solidFill>
                <a:latin typeface="Twinkl" pitchFamily="50" charset="0"/>
              </a:endParaRPr>
            </a:p>
          </p:txBody>
        </p:sp>
        <p:sp>
          <p:nvSpPr>
            <p:cNvPr id="21" name="TextBox 20">
              <a:extLst>
                <a:ext uri="{FF2B5EF4-FFF2-40B4-BE49-F238E27FC236}">
                  <a16:creationId xmlns:a16="http://schemas.microsoft.com/office/drawing/2014/main" xmlns="" id="{1C7A5FF4-8DC9-4088-87F0-BADE8B91AD0F}"/>
                </a:ext>
              </a:extLst>
            </p:cNvPr>
            <p:cNvSpPr txBox="1"/>
            <p:nvPr/>
          </p:nvSpPr>
          <p:spPr>
            <a:xfrm>
              <a:off x="3155862" y="4509099"/>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Mo</a:t>
              </a:r>
              <a:endParaRPr lang="en-GB" sz="1400" dirty="0">
                <a:solidFill>
                  <a:schemeClr val="bg1"/>
                </a:solidFill>
                <a:latin typeface="Twinkl" pitchFamily="50" charset="0"/>
              </a:endParaRPr>
            </a:p>
          </p:txBody>
        </p:sp>
      </p:grpSp>
      <p:grpSp>
        <p:nvGrpSpPr>
          <p:cNvPr id="23" name="Group 22">
            <a:extLst>
              <a:ext uri="{FF2B5EF4-FFF2-40B4-BE49-F238E27FC236}">
                <a16:creationId xmlns:a16="http://schemas.microsoft.com/office/drawing/2014/main" xmlns="" id="{B508281C-3842-43C4-AC68-45EBA226A2C9}"/>
              </a:ext>
            </a:extLst>
          </p:cNvPr>
          <p:cNvGrpSpPr/>
          <p:nvPr/>
        </p:nvGrpSpPr>
        <p:grpSpPr>
          <a:xfrm>
            <a:off x="3155862" y="5499224"/>
            <a:ext cx="3738488" cy="537047"/>
            <a:chOff x="3155862" y="5499224"/>
            <a:chExt cx="3738488" cy="537047"/>
          </a:xfrm>
        </p:grpSpPr>
        <p:sp>
          <p:nvSpPr>
            <p:cNvPr id="17" name="Speech Bubble: Rectangle with Corners Rounded 16">
              <a:extLst>
                <a:ext uri="{FF2B5EF4-FFF2-40B4-BE49-F238E27FC236}">
                  <a16:creationId xmlns:a16="http://schemas.microsoft.com/office/drawing/2014/main" xmlns="" id="{3BFE1128-492B-48CA-BE22-2638EBA18DA8}"/>
                </a:ext>
              </a:extLst>
            </p:cNvPr>
            <p:cNvSpPr/>
            <p:nvPr/>
          </p:nvSpPr>
          <p:spPr>
            <a:xfrm>
              <a:off x="3926787" y="5499224"/>
              <a:ext cx="2967563" cy="537047"/>
            </a:xfrm>
            <a:prstGeom prst="wedgeRoundRectCallout">
              <a:avLst>
                <a:gd name="adj1" fmla="val -55792"/>
                <a:gd name="adj2" fmla="val 4556"/>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y-axis should have increments which are multiples of 2.</a:t>
              </a:r>
              <a:endParaRPr lang="en-GB" sz="1400" dirty="0">
                <a:solidFill>
                  <a:schemeClr val="tx1"/>
                </a:solidFill>
                <a:latin typeface="Twinkl" pitchFamily="50" charset="0"/>
              </a:endParaRPr>
            </a:p>
          </p:txBody>
        </p:sp>
        <p:sp>
          <p:nvSpPr>
            <p:cNvPr id="22" name="TextBox 21">
              <a:extLst>
                <a:ext uri="{FF2B5EF4-FFF2-40B4-BE49-F238E27FC236}">
                  <a16:creationId xmlns:a16="http://schemas.microsoft.com/office/drawing/2014/main" xmlns="" id="{2B8EAF29-2AB6-4450-8CE8-7A220F5690E7}"/>
                </a:ext>
              </a:extLst>
            </p:cNvPr>
            <p:cNvSpPr txBox="1"/>
            <p:nvPr/>
          </p:nvSpPr>
          <p:spPr>
            <a:xfrm>
              <a:off x="3155862" y="5581965"/>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Kyle </a:t>
              </a:r>
              <a:endParaRPr lang="en-GB" sz="1400" dirty="0">
                <a:solidFill>
                  <a:schemeClr val="bg1"/>
                </a:solidFill>
                <a:latin typeface="Twinkl" pitchFamily="50" charset="0"/>
              </a:endParaRPr>
            </a:p>
          </p:txBody>
        </p:sp>
      </p:grpSp>
    </p:spTree>
    <p:extLst>
      <p:ext uri="{BB962C8B-B14F-4D97-AF65-F5344CB8AC3E}">
        <p14:creationId xmlns:p14="http://schemas.microsoft.com/office/powerpoint/2010/main" val="3534233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xmlns="" id="{560B55B7-CC47-4013-957C-7FE84D66F7D0}"/>
              </a:ext>
            </a:extLst>
          </p:cNvPr>
          <p:cNvGrpSpPr/>
          <p:nvPr/>
        </p:nvGrpSpPr>
        <p:grpSpPr>
          <a:xfrm>
            <a:off x="6796217" y="3859259"/>
            <a:ext cx="1592133" cy="2372545"/>
            <a:chOff x="6796217" y="2427546"/>
            <a:chExt cx="1616654" cy="2372545"/>
          </a:xfrm>
        </p:grpSpPr>
        <p:cxnSp>
          <p:nvCxnSpPr>
            <p:cNvPr id="27" name="Straight Connector 26">
              <a:extLst>
                <a:ext uri="{FF2B5EF4-FFF2-40B4-BE49-F238E27FC236}">
                  <a16:creationId xmlns:a16="http://schemas.microsoft.com/office/drawing/2014/main" xmlns="" id="{53DBD35D-51DA-41E5-BDA6-6F085739D235}"/>
                </a:ext>
              </a:extLst>
            </p:cNvPr>
            <p:cNvCxnSpPr/>
            <p:nvPr/>
          </p:nvCxnSpPr>
          <p:spPr>
            <a:xfrm flipH="1">
              <a:off x="6796217" y="4301420"/>
              <a:ext cx="296300" cy="0"/>
            </a:xfrm>
            <a:prstGeom prst="line">
              <a:avLst/>
            </a:prstGeom>
            <a:ln w="28575">
              <a:solidFill>
                <a:srgbClr val="689429"/>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xmlns="" id="{7698ACAC-E89B-44DE-A2B0-2DF9D936A680}"/>
                </a:ext>
              </a:extLst>
            </p:cNvPr>
            <p:cNvSpPr txBox="1"/>
            <p:nvPr/>
          </p:nvSpPr>
          <p:spPr>
            <a:xfrm>
              <a:off x="7092517" y="2427546"/>
              <a:ext cx="1320354" cy="2372545"/>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r>
                <a:rPr lang="en-US" sz="1400" dirty="0">
                  <a:latin typeface="Twinkl" pitchFamily="50" charset="0"/>
                </a:rPr>
                <a:t>If the y-axis was divided into multiples of 2, the paper would not be big enough for the greatest height (46cm).</a:t>
              </a:r>
              <a:endParaRPr lang="en-GB" sz="1400" dirty="0"/>
            </a:p>
          </p:txBody>
        </p:sp>
      </p:gr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xmlns="" id="{5D9CCBDE-3820-43C5-B1AE-05C6EE60E3B2}"/>
              </a:ext>
            </a:extLst>
          </p:cNvPr>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sp>
        <p:nvSpPr>
          <p:cNvPr id="10" name="Rectangle 9"/>
          <p:cNvSpPr/>
          <p:nvPr/>
        </p:nvSpPr>
        <p:spPr>
          <a:xfrm>
            <a:off x="2522863"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41EA29C8-6C36-4061-841C-65FCDB2B234D}"/>
              </a:ext>
            </a:extLst>
          </p:cNvPr>
          <p:cNvSpPr txBox="1"/>
          <p:nvPr/>
        </p:nvSpPr>
        <p:spPr>
          <a:xfrm>
            <a:off x="755650" y="1232955"/>
            <a:ext cx="3629063" cy="1049106"/>
          </a:xfrm>
          <a:prstGeom prst="rect">
            <a:avLst/>
          </a:prstGeom>
          <a:solidFill>
            <a:srgbClr val="87BD31"/>
          </a:solidFill>
          <a:ln w="28575">
            <a:noFill/>
          </a:ln>
        </p:spPr>
        <p:txBody>
          <a:bodyPr wrap="square" lIns="108000" tIns="108000" rIns="108000" bIns="108000" rtlCol="0">
            <a:spAutoFit/>
          </a:bodyPr>
          <a:lstStyle/>
          <a:p>
            <a:r>
              <a:rPr lang="en-US" dirty="0">
                <a:solidFill>
                  <a:schemeClr val="bg1"/>
                </a:solidFill>
                <a:latin typeface="Twinkl" pitchFamily="50" charset="0"/>
              </a:rPr>
              <a:t>Two children are growing plants. This is how they grew over the first 3 weeks:</a:t>
            </a:r>
            <a:endParaRPr lang="en-GB" dirty="0">
              <a:solidFill>
                <a:schemeClr val="bg1"/>
              </a:solidFill>
              <a:latin typeface="Twinkl" pitchFamily="50" charset="0"/>
            </a:endParaRPr>
          </a:p>
        </p:txBody>
      </p:sp>
      <p:grpSp>
        <p:nvGrpSpPr>
          <p:cNvPr id="8" name="Group 7">
            <a:extLst>
              <a:ext uri="{FF2B5EF4-FFF2-40B4-BE49-F238E27FC236}">
                <a16:creationId xmlns:a16="http://schemas.microsoft.com/office/drawing/2014/main" xmlns="" id="{227CDD20-5B66-42A4-A0D1-08DBF233816A}"/>
              </a:ext>
            </a:extLst>
          </p:cNvPr>
          <p:cNvGrpSpPr/>
          <p:nvPr/>
        </p:nvGrpSpPr>
        <p:grpSpPr>
          <a:xfrm>
            <a:off x="4198619" y="2527072"/>
            <a:ext cx="4189731" cy="1202994"/>
            <a:chOff x="4190122" y="2336159"/>
            <a:chExt cx="4189731" cy="1202994"/>
          </a:xfrm>
        </p:grpSpPr>
        <p:sp>
          <p:nvSpPr>
            <p:cNvPr id="9" name="TextBox 8">
              <a:extLst>
                <a:ext uri="{FF2B5EF4-FFF2-40B4-BE49-F238E27FC236}">
                  <a16:creationId xmlns:a16="http://schemas.microsoft.com/office/drawing/2014/main" xmlns="" id="{33DC443B-F8F0-47B4-908D-D3F6B6B0AAF6}"/>
                </a:ext>
              </a:extLst>
            </p:cNvPr>
            <p:cNvSpPr txBox="1"/>
            <p:nvPr/>
          </p:nvSpPr>
          <p:spPr>
            <a:xfrm>
              <a:off x="4190122" y="2336159"/>
              <a:ext cx="4189731" cy="987551"/>
            </a:xfrm>
            <a:prstGeom prst="rect">
              <a:avLst/>
            </a:prstGeom>
            <a:solidFill>
              <a:schemeClr val="bg1"/>
            </a:solidFill>
            <a:ln w="28575">
              <a:noFill/>
            </a:ln>
          </p:spPr>
          <p:txBody>
            <a:bodyPr wrap="square" lIns="108000" tIns="108000" rIns="108000" bIns="108000" rtlCol="0">
              <a:spAutoFit/>
            </a:bodyPr>
            <a:lstStyle/>
            <a:p>
              <a:r>
                <a:rPr lang="en-US" sz="1600" dirty="0">
                  <a:solidFill>
                    <a:schemeClr val="bg1"/>
                  </a:solidFill>
                  <a:latin typeface="Twinkl" pitchFamily="50" charset="0"/>
                </a:rPr>
                <a:t>What intervals should Yasmin use on the </a:t>
              </a:r>
            </a:p>
            <a:p>
              <a:r>
                <a:rPr lang="en-US" sz="1600" dirty="0">
                  <a:solidFill>
                    <a:schemeClr val="bg1"/>
                  </a:solidFill>
                  <a:latin typeface="Twinkl" pitchFamily="50" charset="0"/>
                </a:rPr>
                <a:t>y-axis – multiples of 10, multiples of 50 </a:t>
              </a:r>
              <a:br>
                <a:rPr lang="en-US" sz="1600" dirty="0">
                  <a:solidFill>
                    <a:schemeClr val="bg1"/>
                  </a:solidFill>
                  <a:latin typeface="Twinkl" pitchFamily="50" charset="0"/>
                </a:rPr>
              </a:br>
              <a:r>
                <a:rPr lang="en-US" sz="1600" dirty="0">
                  <a:solidFill>
                    <a:schemeClr val="bg1"/>
                  </a:solidFill>
                  <a:latin typeface="Twinkl" pitchFamily="50" charset="0"/>
                </a:rPr>
                <a:t>or multiples of 100?</a:t>
              </a:r>
              <a:endParaRPr lang="en-GB" sz="1600" dirty="0">
                <a:solidFill>
                  <a:schemeClr val="bg1"/>
                </a:solidFill>
                <a:latin typeface="Twinkl" pitchFamily="50" charset="0"/>
              </a:endParaRPr>
            </a:p>
          </p:txBody>
        </p:sp>
        <p:sp>
          <p:nvSpPr>
            <p:cNvPr id="12" name="TextBox 11">
              <a:extLst>
                <a:ext uri="{FF2B5EF4-FFF2-40B4-BE49-F238E27FC236}">
                  <a16:creationId xmlns:a16="http://schemas.microsoft.com/office/drawing/2014/main" xmlns="" id="{0533E2EC-AD04-416F-9613-B827BE4049F4}"/>
                </a:ext>
              </a:extLst>
            </p:cNvPr>
            <p:cNvSpPr txBox="1"/>
            <p:nvPr/>
          </p:nvSpPr>
          <p:spPr>
            <a:xfrm>
              <a:off x="4190122" y="2336159"/>
              <a:ext cx="4189731" cy="1202994"/>
            </a:xfrm>
            <a:prstGeom prst="rect">
              <a:avLst/>
            </a:prstGeom>
            <a:solidFill>
              <a:srgbClr val="F9B000">
                <a:alpha val="40000"/>
              </a:srgbClr>
            </a:solidFill>
            <a:ln w="28575">
              <a:noFill/>
            </a:ln>
          </p:spPr>
          <p:txBody>
            <a:bodyPr wrap="square" lIns="108000" tIns="108000" rIns="108000" bIns="108000" rtlCol="0">
              <a:spAutoFit/>
            </a:bodyPr>
            <a:lstStyle/>
            <a:p>
              <a:r>
                <a:rPr lang="en-US" sz="1600" dirty="0">
                  <a:latin typeface="Twinkl" pitchFamily="50" charset="0"/>
                </a:rPr>
                <a:t>Here are some things different children said about how to draw the graph </a:t>
              </a:r>
              <a:r>
                <a:rPr lang="en-US" sz="1600" dirty="0"/>
                <a:t>using </a:t>
              </a:r>
              <a:r>
                <a:rPr lang="en-GB" sz="1600" dirty="0"/>
                <a:t>cm</a:t>
              </a:r>
              <a:r>
                <a:rPr lang="en-GB" sz="1600" baseline="30000" dirty="0"/>
                <a:t>2 </a:t>
              </a:r>
              <a:r>
                <a:rPr lang="en-US" sz="1600" dirty="0"/>
                <a:t>paper. </a:t>
              </a:r>
              <a:r>
                <a:rPr lang="en-US" sz="1600" dirty="0">
                  <a:latin typeface="Twinkl" pitchFamily="50" charset="0"/>
                </a:rPr>
                <a:t>Which ones do you agree with? If you do not agree, explain why.</a:t>
              </a:r>
              <a:endParaRPr lang="en-GB" sz="1600" dirty="0" err="1">
                <a:latin typeface="Twinkl" pitchFamily="50" charset="0"/>
              </a:endParaRPr>
            </a:p>
          </p:txBody>
        </p:sp>
      </p:grpSp>
      <p:graphicFrame>
        <p:nvGraphicFramePr>
          <p:cNvPr id="2" name="Table 2">
            <a:extLst>
              <a:ext uri="{FF2B5EF4-FFF2-40B4-BE49-F238E27FC236}">
                <a16:creationId xmlns:a16="http://schemas.microsoft.com/office/drawing/2014/main" xmlns="" id="{4C81F02B-42D0-486B-910C-FE8FCD8DD297}"/>
              </a:ext>
            </a:extLst>
          </p:cNvPr>
          <p:cNvGraphicFramePr>
            <a:graphicFrameLocks noGrp="1"/>
          </p:cNvGraphicFramePr>
          <p:nvPr>
            <p:extLst>
              <p:ext uri="{D42A27DB-BD31-4B8C-83A1-F6EECF244321}">
                <p14:modId xmlns:p14="http://schemas.microsoft.com/office/powerpoint/2010/main" val="3250877622"/>
              </p:ext>
            </p:extLst>
          </p:nvPr>
        </p:nvGraphicFramePr>
        <p:xfrm>
          <a:off x="751839" y="2638069"/>
          <a:ext cx="2292350" cy="3413744"/>
        </p:xfrm>
        <a:graphic>
          <a:graphicData uri="http://schemas.openxmlformats.org/drawingml/2006/table">
            <a:tbl>
              <a:tblPr firstRow="1" bandRow="1">
                <a:tableStyleId>{5C22544A-7EE6-4342-B048-85BDC9FD1C3A}</a:tableStyleId>
              </a:tblPr>
              <a:tblGrid>
                <a:gridCol w="229235">
                  <a:extLst>
                    <a:ext uri="{9D8B030D-6E8A-4147-A177-3AD203B41FA5}">
                      <a16:colId xmlns:a16="http://schemas.microsoft.com/office/drawing/2014/main" xmlns="" val="3686178528"/>
                    </a:ext>
                  </a:extLst>
                </a:gridCol>
                <a:gridCol w="229235">
                  <a:extLst>
                    <a:ext uri="{9D8B030D-6E8A-4147-A177-3AD203B41FA5}">
                      <a16:colId xmlns:a16="http://schemas.microsoft.com/office/drawing/2014/main" xmlns="" val="19854133"/>
                    </a:ext>
                  </a:extLst>
                </a:gridCol>
                <a:gridCol w="229235">
                  <a:extLst>
                    <a:ext uri="{9D8B030D-6E8A-4147-A177-3AD203B41FA5}">
                      <a16:colId xmlns:a16="http://schemas.microsoft.com/office/drawing/2014/main" xmlns="" val="711825627"/>
                    </a:ext>
                  </a:extLst>
                </a:gridCol>
                <a:gridCol w="229235">
                  <a:extLst>
                    <a:ext uri="{9D8B030D-6E8A-4147-A177-3AD203B41FA5}">
                      <a16:colId xmlns:a16="http://schemas.microsoft.com/office/drawing/2014/main" xmlns="" val="1395030001"/>
                    </a:ext>
                  </a:extLst>
                </a:gridCol>
                <a:gridCol w="229235">
                  <a:extLst>
                    <a:ext uri="{9D8B030D-6E8A-4147-A177-3AD203B41FA5}">
                      <a16:colId xmlns:a16="http://schemas.microsoft.com/office/drawing/2014/main" xmlns="" val="3862848430"/>
                    </a:ext>
                  </a:extLst>
                </a:gridCol>
                <a:gridCol w="229235">
                  <a:extLst>
                    <a:ext uri="{9D8B030D-6E8A-4147-A177-3AD203B41FA5}">
                      <a16:colId xmlns:a16="http://schemas.microsoft.com/office/drawing/2014/main" xmlns="" val="3226974320"/>
                    </a:ext>
                  </a:extLst>
                </a:gridCol>
                <a:gridCol w="229235">
                  <a:extLst>
                    <a:ext uri="{9D8B030D-6E8A-4147-A177-3AD203B41FA5}">
                      <a16:colId xmlns:a16="http://schemas.microsoft.com/office/drawing/2014/main" xmlns="" val="3824660775"/>
                    </a:ext>
                  </a:extLst>
                </a:gridCol>
                <a:gridCol w="229235">
                  <a:extLst>
                    <a:ext uri="{9D8B030D-6E8A-4147-A177-3AD203B41FA5}">
                      <a16:colId xmlns:a16="http://schemas.microsoft.com/office/drawing/2014/main" xmlns="" val="2076248121"/>
                    </a:ext>
                  </a:extLst>
                </a:gridCol>
                <a:gridCol w="229235">
                  <a:extLst>
                    <a:ext uri="{9D8B030D-6E8A-4147-A177-3AD203B41FA5}">
                      <a16:colId xmlns:a16="http://schemas.microsoft.com/office/drawing/2014/main" xmlns="" val="3164848562"/>
                    </a:ext>
                  </a:extLst>
                </a:gridCol>
                <a:gridCol w="229235">
                  <a:extLst>
                    <a:ext uri="{9D8B030D-6E8A-4147-A177-3AD203B41FA5}">
                      <a16:colId xmlns:a16="http://schemas.microsoft.com/office/drawing/2014/main" xmlns="" val="3276826970"/>
                    </a:ext>
                  </a:extLst>
                </a:gridCol>
              </a:tblGrid>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22305860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2714516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7058804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028994441"/>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93174238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00715221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550433943"/>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6310014"/>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89446587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1324726725"/>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432063976"/>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51675956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078977109"/>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2686689258"/>
                  </a:ext>
                </a:extLst>
              </a:tr>
              <a:tr h="213359">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650836595"/>
                  </a:ext>
                </a:extLst>
              </a:tr>
              <a:tr h="213359">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endParaRPr lang="en-GB" sz="700" dirty="0"/>
                    </a:p>
                  </a:txBody>
                  <a:tcPr>
                    <a:lnL w="12700" cap="flat" cmpd="sng" algn="ctr">
                      <a:solidFill>
                        <a:schemeClr val="tx1">
                          <a:lumMod val="50000"/>
                          <a:lumOff val="50000"/>
                        </a:schemeClr>
                      </a:solidFill>
                      <a:prstDash val="solid"/>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3709102709"/>
                  </a:ext>
                </a:extLst>
              </a:tr>
            </a:tbl>
          </a:graphicData>
        </a:graphic>
      </p:graphicFrame>
      <p:sp>
        <p:nvSpPr>
          <p:cNvPr id="13" name="TextBox 12">
            <a:extLst>
              <a:ext uri="{FF2B5EF4-FFF2-40B4-BE49-F238E27FC236}">
                <a16:creationId xmlns:a16="http://schemas.microsoft.com/office/drawing/2014/main" xmlns="" id="{C18601F6-B53C-4CF2-892A-622264BC0E57}"/>
              </a:ext>
            </a:extLst>
          </p:cNvPr>
          <p:cNvSpPr txBox="1"/>
          <p:nvPr/>
        </p:nvSpPr>
        <p:spPr>
          <a:xfrm>
            <a:off x="755650" y="2456877"/>
            <a:ext cx="2292350" cy="1202994"/>
          </a:xfrm>
          <a:prstGeom prst="rect">
            <a:avLst/>
          </a:prstGeom>
          <a:solidFill>
            <a:srgbClr val="689429"/>
          </a:solidFill>
          <a:ln w="28575">
            <a:noFill/>
          </a:ln>
        </p:spPr>
        <p:txBody>
          <a:bodyPr wrap="square" lIns="108000" tIns="108000" rIns="108000" bIns="108000" rtlCol="0">
            <a:spAutoFit/>
          </a:bodyPr>
          <a:lstStyle/>
          <a:p>
            <a:r>
              <a:rPr lang="en-US" sz="1600" dirty="0">
                <a:solidFill>
                  <a:schemeClr val="bg1"/>
                </a:solidFill>
                <a:latin typeface="Twinkl" pitchFamily="50" charset="0"/>
              </a:rPr>
              <a:t>The data in the table is going to be recorded as a line graph on this piece of paper. </a:t>
            </a:r>
            <a:endParaRPr lang="en-GB" sz="1600" dirty="0" err="1">
              <a:solidFill>
                <a:schemeClr val="bg1"/>
              </a:solidFill>
              <a:latin typeface="Twinkl" pitchFamily="50" charset="0"/>
            </a:endParaRPr>
          </a:p>
        </p:txBody>
      </p:sp>
      <p:graphicFrame>
        <p:nvGraphicFramePr>
          <p:cNvPr id="14" name="Table 3">
            <a:extLst>
              <a:ext uri="{FF2B5EF4-FFF2-40B4-BE49-F238E27FC236}">
                <a16:creationId xmlns:a16="http://schemas.microsoft.com/office/drawing/2014/main" xmlns="" id="{91107A6F-BF99-4942-8DF7-E2F86EBDD3F2}"/>
              </a:ext>
            </a:extLst>
          </p:cNvPr>
          <p:cNvGraphicFramePr>
            <a:graphicFrameLocks noGrp="1"/>
          </p:cNvGraphicFramePr>
          <p:nvPr/>
        </p:nvGraphicFramePr>
        <p:xfrm>
          <a:off x="4572000" y="1364343"/>
          <a:ext cx="3840870" cy="1025208"/>
        </p:xfrm>
        <a:graphic>
          <a:graphicData uri="http://schemas.openxmlformats.org/drawingml/2006/table">
            <a:tbl>
              <a:tblPr firstRow="1" bandRow="1">
                <a:tableStyleId>{5C22544A-7EE6-4342-B048-85BDC9FD1C3A}</a:tableStyleId>
              </a:tblPr>
              <a:tblGrid>
                <a:gridCol w="768174">
                  <a:extLst>
                    <a:ext uri="{9D8B030D-6E8A-4147-A177-3AD203B41FA5}">
                      <a16:colId xmlns:a16="http://schemas.microsoft.com/office/drawing/2014/main" xmlns="" val="786728223"/>
                    </a:ext>
                  </a:extLst>
                </a:gridCol>
                <a:gridCol w="768174">
                  <a:extLst>
                    <a:ext uri="{9D8B030D-6E8A-4147-A177-3AD203B41FA5}">
                      <a16:colId xmlns:a16="http://schemas.microsoft.com/office/drawing/2014/main" xmlns="" val="2490575390"/>
                    </a:ext>
                  </a:extLst>
                </a:gridCol>
                <a:gridCol w="768174">
                  <a:extLst>
                    <a:ext uri="{9D8B030D-6E8A-4147-A177-3AD203B41FA5}">
                      <a16:colId xmlns:a16="http://schemas.microsoft.com/office/drawing/2014/main" xmlns="" val="2588047466"/>
                    </a:ext>
                  </a:extLst>
                </a:gridCol>
                <a:gridCol w="768174">
                  <a:extLst>
                    <a:ext uri="{9D8B030D-6E8A-4147-A177-3AD203B41FA5}">
                      <a16:colId xmlns:a16="http://schemas.microsoft.com/office/drawing/2014/main" xmlns="" val="450761809"/>
                    </a:ext>
                  </a:extLst>
                </a:gridCol>
                <a:gridCol w="768174">
                  <a:extLst>
                    <a:ext uri="{9D8B030D-6E8A-4147-A177-3AD203B41FA5}">
                      <a16:colId xmlns:a16="http://schemas.microsoft.com/office/drawing/2014/main" xmlns="" val="787479626"/>
                    </a:ext>
                  </a:extLst>
                </a:gridCol>
              </a:tblGrid>
              <a:tr h="341736">
                <a:tc>
                  <a:txBody>
                    <a:bodyPr/>
                    <a:lstStyle/>
                    <a:p>
                      <a:pPr algn="ctr"/>
                      <a:endParaRPr lang="en-GB" sz="1400" b="0" dirty="0">
                        <a:solidFill>
                          <a:schemeClr val="tx1"/>
                        </a:solidFill>
                      </a:endParaRP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Start</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1</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2</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Week 3</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41736">
                <a:tc>
                  <a:txBody>
                    <a:bodyPr/>
                    <a:lstStyle/>
                    <a:p>
                      <a:pPr algn="ctr"/>
                      <a:r>
                        <a:rPr lang="en-GB" sz="1400" dirty="0"/>
                        <a:t>Suzie</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10cm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18cm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29cm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613283601"/>
                  </a:ext>
                </a:extLst>
              </a:tr>
              <a:tr h="341736">
                <a:tc>
                  <a:txBody>
                    <a:bodyPr/>
                    <a:lstStyle/>
                    <a:p>
                      <a:pPr algn="ctr"/>
                      <a:r>
                        <a:rPr lang="en-GB" sz="1400" dirty="0"/>
                        <a:t>Sam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dirty="0"/>
                        <a:t>15cm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24cm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32cm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400" dirty="0"/>
                        <a:t>46cm</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97603604"/>
                  </a:ext>
                </a:extLst>
              </a:tr>
            </a:tbl>
          </a:graphicData>
        </a:graphic>
      </p:graphicFrame>
      <p:grpSp>
        <p:nvGrpSpPr>
          <p:cNvPr id="5" name="Group 4">
            <a:extLst>
              <a:ext uri="{FF2B5EF4-FFF2-40B4-BE49-F238E27FC236}">
                <a16:creationId xmlns:a16="http://schemas.microsoft.com/office/drawing/2014/main" xmlns="" id="{6FB5E125-76B1-4002-B68F-09EDDCC924B2}"/>
              </a:ext>
            </a:extLst>
          </p:cNvPr>
          <p:cNvGrpSpPr/>
          <p:nvPr/>
        </p:nvGrpSpPr>
        <p:grpSpPr>
          <a:xfrm>
            <a:off x="3155863" y="3972666"/>
            <a:ext cx="3738488" cy="360850"/>
            <a:chOff x="3801075" y="3973222"/>
            <a:chExt cx="3574147" cy="360850"/>
          </a:xfrm>
        </p:grpSpPr>
        <p:sp>
          <p:nvSpPr>
            <p:cNvPr id="4" name="Speech Bubble: Rectangle with Corners Rounded 3">
              <a:extLst>
                <a:ext uri="{FF2B5EF4-FFF2-40B4-BE49-F238E27FC236}">
                  <a16:creationId xmlns:a16="http://schemas.microsoft.com/office/drawing/2014/main" xmlns="" id="{2FEDE507-4958-4115-BFD7-C2FEEE1A6926}"/>
                </a:ext>
              </a:extLst>
            </p:cNvPr>
            <p:cNvSpPr/>
            <p:nvPr/>
          </p:nvSpPr>
          <p:spPr>
            <a:xfrm>
              <a:off x="4538111" y="3979140"/>
              <a:ext cx="2837111" cy="349014"/>
            </a:xfrm>
            <a:prstGeom prst="wedgeRoundRectCallout">
              <a:avLst>
                <a:gd name="adj1" fmla="val -55130"/>
                <a:gd name="adj2" fmla="val 37541"/>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x-axis should show the height.</a:t>
              </a:r>
              <a:endParaRPr lang="en-GB" sz="1400" dirty="0">
                <a:solidFill>
                  <a:schemeClr val="tx1"/>
                </a:solidFill>
                <a:latin typeface="Twinkl" pitchFamily="50" charset="0"/>
              </a:endParaRPr>
            </a:p>
          </p:txBody>
        </p:sp>
        <p:sp>
          <p:nvSpPr>
            <p:cNvPr id="18" name="TextBox 17">
              <a:extLst>
                <a:ext uri="{FF2B5EF4-FFF2-40B4-BE49-F238E27FC236}">
                  <a16:creationId xmlns:a16="http://schemas.microsoft.com/office/drawing/2014/main" xmlns="" id="{7AE6C51F-66AE-4DD4-8B18-A7437EFF9CD6}"/>
                </a:ext>
              </a:extLst>
            </p:cNvPr>
            <p:cNvSpPr txBox="1"/>
            <p:nvPr/>
          </p:nvSpPr>
          <p:spPr>
            <a:xfrm>
              <a:off x="3801075" y="3973222"/>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Dan</a:t>
              </a:r>
              <a:endParaRPr lang="en-GB" sz="1400" dirty="0">
                <a:solidFill>
                  <a:schemeClr val="bg1"/>
                </a:solidFill>
                <a:latin typeface="Twinkl" pitchFamily="50" charset="0"/>
              </a:endParaRPr>
            </a:p>
          </p:txBody>
        </p:sp>
      </p:grpSp>
      <p:grpSp>
        <p:nvGrpSpPr>
          <p:cNvPr id="24" name="Group 23">
            <a:extLst>
              <a:ext uri="{FF2B5EF4-FFF2-40B4-BE49-F238E27FC236}">
                <a16:creationId xmlns:a16="http://schemas.microsoft.com/office/drawing/2014/main" xmlns="" id="{CAD65F53-DCFA-4B56-A72F-5DCA56F54A8A}"/>
              </a:ext>
            </a:extLst>
          </p:cNvPr>
          <p:cNvGrpSpPr/>
          <p:nvPr/>
        </p:nvGrpSpPr>
        <p:grpSpPr>
          <a:xfrm>
            <a:off x="3155862" y="5045532"/>
            <a:ext cx="3738488" cy="366208"/>
            <a:chOff x="3155862" y="5045532"/>
            <a:chExt cx="3738488" cy="366208"/>
          </a:xfrm>
        </p:grpSpPr>
        <p:sp>
          <p:nvSpPr>
            <p:cNvPr id="16" name="Speech Bubble: Rectangle with Corners Rounded 15">
              <a:extLst>
                <a:ext uri="{FF2B5EF4-FFF2-40B4-BE49-F238E27FC236}">
                  <a16:creationId xmlns:a16="http://schemas.microsoft.com/office/drawing/2014/main" xmlns="" id="{3103AAB1-F54E-4511-8FD2-B1DE0CCC7C32}"/>
                </a:ext>
              </a:extLst>
            </p:cNvPr>
            <p:cNvSpPr/>
            <p:nvPr/>
          </p:nvSpPr>
          <p:spPr>
            <a:xfrm>
              <a:off x="3926788" y="5064167"/>
              <a:ext cx="2967562" cy="347573"/>
            </a:xfrm>
            <a:prstGeom prst="wedgeRoundRectCallout">
              <a:avLst>
                <a:gd name="adj1" fmla="val -54393"/>
                <a:gd name="adj2" fmla="val -374"/>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x-axis should show the time.</a:t>
              </a:r>
              <a:endParaRPr lang="en-GB" sz="1400" dirty="0">
                <a:solidFill>
                  <a:schemeClr val="tx1"/>
                </a:solidFill>
                <a:latin typeface="Twinkl" pitchFamily="50" charset="0"/>
              </a:endParaRPr>
            </a:p>
          </p:txBody>
        </p:sp>
        <p:sp>
          <p:nvSpPr>
            <p:cNvPr id="20" name="TextBox 19">
              <a:extLst>
                <a:ext uri="{FF2B5EF4-FFF2-40B4-BE49-F238E27FC236}">
                  <a16:creationId xmlns:a16="http://schemas.microsoft.com/office/drawing/2014/main" xmlns="" id="{95D9E426-5242-4739-8883-9B3371782034}"/>
                </a:ext>
              </a:extLst>
            </p:cNvPr>
            <p:cNvSpPr txBox="1"/>
            <p:nvPr/>
          </p:nvSpPr>
          <p:spPr>
            <a:xfrm>
              <a:off x="3155862" y="5045532"/>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Ben</a:t>
              </a:r>
              <a:endParaRPr lang="en-GB" sz="1400" dirty="0">
                <a:solidFill>
                  <a:schemeClr val="bg1"/>
                </a:solidFill>
                <a:latin typeface="Twinkl" pitchFamily="50" charset="0"/>
              </a:endParaRPr>
            </a:p>
          </p:txBody>
        </p:sp>
      </p:grpSp>
      <p:grpSp>
        <p:nvGrpSpPr>
          <p:cNvPr id="19" name="Group 18">
            <a:extLst>
              <a:ext uri="{FF2B5EF4-FFF2-40B4-BE49-F238E27FC236}">
                <a16:creationId xmlns:a16="http://schemas.microsoft.com/office/drawing/2014/main" xmlns="" id="{BB239002-54CB-4886-9BEF-7205FE7EBB01}"/>
              </a:ext>
            </a:extLst>
          </p:cNvPr>
          <p:cNvGrpSpPr/>
          <p:nvPr/>
        </p:nvGrpSpPr>
        <p:grpSpPr>
          <a:xfrm>
            <a:off x="3155862" y="4410503"/>
            <a:ext cx="3738489" cy="568026"/>
            <a:chOff x="3155862" y="4410503"/>
            <a:chExt cx="3738489" cy="568026"/>
          </a:xfrm>
        </p:grpSpPr>
        <p:sp>
          <p:nvSpPr>
            <p:cNvPr id="15" name="Speech Bubble: Rectangle with Corners Rounded 14">
              <a:extLst>
                <a:ext uri="{FF2B5EF4-FFF2-40B4-BE49-F238E27FC236}">
                  <a16:creationId xmlns:a16="http://schemas.microsoft.com/office/drawing/2014/main" xmlns="" id="{EB3D24B3-CCB5-4DB0-ACA8-83AD1E43436D}"/>
                </a:ext>
              </a:extLst>
            </p:cNvPr>
            <p:cNvSpPr/>
            <p:nvPr/>
          </p:nvSpPr>
          <p:spPr>
            <a:xfrm>
              <a:off x="3926789" y="4410503"/>
              <a:ext cx="2967562" cy="568026"/>
            </a:xfrm>
            <a:prstGeom prst="wedgeRoundRectCallout">
              <a:avLst>
                <a:gd name="adj1" fmla="val -54536"/>
                <a:gd name="adj2" fmla="val 11517"/>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y-axis should have increments which are multiples of 5.</a:t>
              </a:r>
              <a:endParaRPr lang="en-GB" sz="1400" dirty="0">
                <a:solidFill>
                  <a:schemeClr val="tx1"/>
                </a:solidFill>
                <a:latin typeface="Twinkl" pitchFamily="50" charset="0"/>
              </a:endParaRPr>
            </a:p>
          </p:txBody>
        </p:sp>
        <p:sp>
          <p:nvSpPr>
            <p:cNvPr id="21" name="TextBox 20">
              <a:extLst>
                <a:ext uri="{FF2B5EF4-FFF2-40B4-BE49-F238E27FC236}">
                  <a16:creationId xmlns:a16="http://schemas.microsoft.com/office/drawing/2014/main" xmlns="" id="{1C7A5FF4-8DC9-4088-87F0-BADE8B91AD0F}"/>
                </a:ext>
              </a:extLst>
            </p:cNvPr>
            <p:cNvSpPr txBox="1"/>
            <p:nvPr/>
          </p:nvSpPr>
          <p:spPr>
            <a:xfrm>
              <a:off x="3155862" y="4509099"/>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Mo</a:t>
              </a:r>
              <a:endParaRPr lang="en-GB" sz="1400" dirty="0">
                <a:solidFill>
                  <a:schemeClr val="bg1"/>
                </a:solidFill>
                <a:latin typeface="Twinkl" pitchFamily="50" charset="0"/>
              </a:endParaRPr>
            </a:p>
          </p:txBody>
        </p:sp>
      </p:grpSp>
      <p:grpSp>
        <p:nvGrpSpPr>
          <p:cNvPr id="23" name="Group 22">
            <a:extLst>
              <a:ext uri="{FF2B5EF4-FFF2-40B4-BE49-F238E27FC236}">
                <a16:creationId xmlns:a16="http://schemas.microsoft.com/office/drawing/2014/main" xmlns="" id="{B508281C-3842-43C4-AC68-45EBA226A2C9}"/>
              </a:ext>
            </a:extLst>
          </p:cNvPr>
          <p:cNvGrpSpPr/>
          <p:nvPr/>
        </p:nvGrpSpPr>
        <p:grpSpPr>
          <a:xfrm>
            <a:off x="3155862" y="5499224"/>
            <a:ext cx="3738488" cy="537047"/>
            <a:chOff x="3155862" y="5499224"/>
            <a:chExt cx="3738488" cy="537047"/>
          </a:xfrm>
        </p:grpSpPr>
        <p:sp>
          <p:nvSpPr>
            <p:cNvPr id="17" name="Speech Bubble: Rectangle with Corners Rounded 16">
              <a:extLst>
                <a:ext uri="{FF2B5EF4-FFF2-40B4-BE49-F238E27FC236}">
                  <a16:creationId xmlns:a16="http://schemas.microsoft.com/office/drawing/2014/main" xmlns="" id="{3BFE1128-492B-48CA-BE22-2638EBA18DA8}"/>
                </a:ext>
              </a:extLst>
            </p:cNvPr>
            <p:cNvSpPr/>
            <p:nvPr/>
          </p:nvSpPr>
          <p:spPr>
            <a:xfrm>
              <a:off x="3926787" y="5499224"/>
              <a:ext cx="2967563" cy="537047"/>
            </a:xfrm>
            <a:prstGeom prst="wedgeRoundRectCallout">
              <a:avLst>
                <a:gd name="adj1" fmla="val -55792"/>
                <a:gd name="adj2" fmla="val 4556"/>
                <a:gd name="adj3" fmla="val 16667"/>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itchFamily="50" charset="0"/>
                </a:rPr>
                <a:t>The y-axis should have increments which are multiples of 2.</a:t>
              </a:r>
              <a:endParaRPr lang="en-GB" sz="1400" dirty="0">
                <a:solidFill>
                  <a:schemeClr val="tx1"/>
                </a:solidFill>
                <a:latin typeface="Twinkl" pitchFamily="50" charset="0"/>
              </a:endParaRPr>
            </a:p>
          </p:txBody>
        </p:sp>
        <p:sp>
          <p:nvSpPr>
            <p:cNvPr id="22" name="TextBox 21">
              <a:extLst>
                <a:ext uri="{FF2B5EF4-FFF2-40B4-BE49-F238E27FC236}">
                  <a16:creationId xmlns:a16="http://schemas.microsoft.com/office/drawing/2014/main" xmlns="" id="{2B8EAF29-2AB6-4450-8CE8-7A220F5690E7}"/>
                </a:ext>
              </a:extLst>
            </p:cNvPr>
            <p:cNvSpPr txBox="1"/>
            <p:nvPr/>
          </p:nvSpPr>
          <p:spPr>
            <a:xfrm>
              <a:off x="3155862" y="5581965"/>
              <a:ext cx="547581" cy="360850"/>
            </a:xfrm>
            <a:prstGeom prst="rect">
              <a:avLst/>
            </a:prstGeom>
            <a:solidFill>
              <a:srgbClr val="689429"/>
            </a:solidFill>
            <a:ln w="28575">
              <a:noFill/>
            </a:ln>
          </p:spPr>
          <p:txBody>
            <a:bodyPr wrap="square" lIns="72000" tIns="72000" rIns="72000" bIns="72000" rtlCol="0">
              <a:spAutoFit/>
            </a:bodyPr>
            <a:lstStyle/>
            <a:p>
              <a:pPr algn="ctr"/>
              <a:r>
                <a:rPr lang="en-US" sz="1400" dirty="0">
                  <a:solidFill>
                    <a:schemeClr val="bg1"/>
                  </a:solidFill>
                  <a:latin typeface="Twinkl" pitchFamily="50" charset="0"/>
                </a:rPr>
                <a:t>Kyle </a:t>
              </a:r>
              <a:endParaRPr lang="en-GB" sz="1400" dirty="0">
                <a:solidFill>
                  <a:schemeClr val="bg1"/>
                </a:solidFill>
                <a:latin typeface="Twinkl" pitchFamily="50" charset="0"/>
              </a:endParaRPr>
            </a:p>
          </p:txBody>
        </p:sp>
      </p:grpSp>
    </p:spTree>
    <p:extLst>
      <p:ext uri="{BB962C8B-B14F-4D97-AF65-F5344CB8AC3E}">
        <p14:creationId xmlns:p14="http://schemas.microsoft.com/office/powerpoint/2010/main" val="69995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Rectangle 6">
            <a:extLst>
              <a:ext uri="{FF2B5EF4-FFF2-40B4-BE49-F238E27FC236}">
                <a16:creationId xmlns:a16="http://schemas.microsoft.com/office/drawing/2014/main" xmlns="" id="{4F029B1E-53DA-427D-86D2-DD9488A7228B}"/>
              </a:ext>
            </a:extLst>
          </p:cNvPr>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sp>
        <p:nvSpPr>
          <p:cNvPr id="75" name="Rectangle 74"/>
          <p:cNvSpPr/>
          <p:nvPr/>
        </p:nvSpPr>
        <p:spPr>
          <a:xfrm>
            <a:off x="2522863"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522863" y="701739"/>
            <a:ext cx="0" cy="3564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xmlns="" id="{CA257B51-BE9B-4AB0-A483-1E3B86DE428E}"/>
              </a:ext>
            </a:extLst>
          </p:cNvPr>
          <p:cNvSpPr txBox="1"/>
          <p:nvPr/>
        </p:nvSpPr>
        <p:spPr>
          <a:xfrm>
            <a:off x="755650" y="1234799"/>
            <a:ext cx="3629063" cy="1326105"/>
          </a:xfrm>
          <a:prstGeom prst="rect">
            <a:avLst/>
          </a:prstGeom>
          <a:solidFill>
            <a:srgbClr val="87BD31"/>
          </a:solidFill>
          <a:ln w="28575">
            <a:noFill/>
          </a:ln>
        </p:spPr>
        <p:txBody>
          <a:bodyPr wrap="square" lIns="108000" tIns="108000" rIns="108000" bIns="108000" rtlCol="0">
            <a:spAutoFit/>
          </a:bodyPr>
          <a:lstStyle/>
          <a:p>
            <a:pPr>
              <a:spcAft>
                <a:spcPts val="600"/>
              </a:spcAft>
            </a:pPr>
            <a:r>
              <a:rPr lang="en-GB" dirty="0">
                <a:solidFill>
                  <a:schemeClr val="bg1"/>
                </a:solidFill>
                <a:latin typeface="Twinkl" pitchFamily="2" charset="0"/>
              </a:rPr>
              <a:t>A driver set off on his daily journey at 06:00. This table shows how far he travelled throughout the day:</a:t>
            </a:r>
          </a:p>
        </p:txBody>
      </p:sp>
      <p:sp>
        <p:nvSpPr>
          <p:cNvPr id="9" name="TextBox 8">
            <a:extLst>
              <a:ext uri="{FF2B5EF4-FFF2-40B4-BE49-F238E27FC236}">
                <a16:creationId xmlns:a16="http://schemas.microsoft.com/office/drawing/2014/main" xmlns="" id="{25FCAD06-016C-4370-8885-622C8843836F}"/>
              </a:ext>
            </a:extLst>
          </p:cNvPr>
          <p:cNvSpPr txBox="1"/>
          <p:nvPr/>
        </p:nvSpPr>
        <p:spPr>
          <a:xfrm>
            <a:off x="4076700" y="1458122"/>
            <a:ext cx="4311650" cy="2587989"/>
          </a:xfrm>
          <a:prstGeom prst="rect">
            <a:avLst/>
          </a:prstGeom>
          <a:solidFill>
            <a:srgbClr val="689429"/>
          </a:solidFill>
          <a:ln w="28575">
            <a:noFill/>
          </a:ln>
        </p:spPr>
        <p:txBody>
          <a:bodyPr wrap="square" lIns="108000" tIns="108000" rIns="108000" bIns="108000" rtlCol="0">
            <a:spAutoFit/>
          </a:bodyPr>
          <a:lstStyle/>
          <a:p>
            <a:pPr>
              <a:spcAft>
                <a:spcPts val="600"/>
              </a:spcAft>
            </a:pPr>
            <a:r>
              <a:rPr lang="en-US" sz="1600" dirty="0">
                <a:solidFill>
                  <a:schemeClr val="bg1"/>
                </a:solidFill>
                <a:latin typeface="Twinkl" pitchFamily="2" charset="0"/>
              </a:rPr>
              <a:t>Patricia draws a line graph. The increments along the x-axis are divided into multiples of 2 hours. (06:00, 08:00, 10:00, etc.)</a:t>
            </a:r>
          </a:p>
          <a:p>
            <a:pPr>
              <a:spcAft>
                <a:spcPts val="600"/>
              </a:spcAft>
            </a:pPr>
            <a:r>
              <a:rPr lang="en-US" sz="1600" dirty="0">
                <a:solidFill>
                  <a:schemeClr val="bg1"/>
                </a:solidFill>
                <a:latin typeface="Twinkl" pitchFamily="2" charset="0"/>
              </a:rPr>
              <a:t>Lottie also draws a line graph but the increments along the x-axis are divided into multiples of 1 hours. (06:00, 07:00,  08:00, etc.)</a:t>
            </a:r>
          </a:p>
          <a:p>
            <a:pPr>
              <a:spcAft>
                <a:spcPts val="600"/>
              </a:spcAft>
            </a:pPr>
            <a:r>
              <a:rPr lang="en-US" sz="1600" b="1" dirty="0">
                <a:solidFill>
                  <a:schemeClr val="bg1"/>
                </a:solidFill>
                <a:latin typeface="Twinkl" pitchFamily="2" charset="0"/>
              </a:rPr>
              <a:t>Whose graph do you think is most accurate and why?</a:t>
            </a:r>
            <a:endParaRPr lang="en-GB" sz="1600" b="1" dirty="0" err="1">
              <a:solidFill>
                <a:schemeClr val="bg1"/>
              </a:solidFill>
              <a:latin typeface="Twinkl" pitchFamily="50" charset="0"/>
            </a:endParaRPr>
          </a:p>
        </p:txBody>
      </p:sp>
      <p:graphicFrame>
        <p:nvGraphicFramePr>
          <p:cNvPr id="10" name="Table 3">
            <a:extLst>
              <a:ext uri="{FF2B5EF4-FFF2-40B4-BE49-F238E27FC236}">
                <a16:creationId xmlns:a16="http://schemas.microsoft.com/office/drawing/2014/main" xmlns="" id="{EE34CDC9-E33C-4E22-93C0-AE0E4F1344FB}"/>
              </a:ext>
            </a:extLst>
          </p:cNvPr>
          <p:cNvGraphicFramePr>
            <a:graphicFrameLocks noGrp="1"/>
          </p:cNvGraphicFramePr>
          <p:nvPr>
            <p:extLst>
              <p:ext uri="{D42A27DB-BD31-4B8C-83A1-F6EECF244321}">
                <p14:modId xmlns:p14="http://schemas.microsoft.com/office/powerpoint/2010/main" val="325407663"/>
              </p:ext>
            </p:extLst>
          </p:nvPr>
        </p:nvGraphicFramePr>
        <p:xfrm>
          <a:off x="755650" y="2784340"/>
          <a:ext cx="2202184" cy="3244554"/>
        </p:xfrm>
        <a:graphic>
          <a:graphicData uri="http://schemas.openxmlformats.org/drawingml/2006/table">
            <a:tbl>
              <a:tblPr firstRow="1" bandRow="1">
                <a:tableStyleId>{5C22544A-7EE6-4342-B048-85BDC9FD1C3A}</a:tableStyleId>
              </a:tblPr>
              <a:tblGrid>
                <a:gridCol w="1101092">
                  <a:extLst>
                    <a:ext uri="{9D8B030D-6E8A-4147-A177-3AD203B41FA5}">
                      <a16:colId xmlns:a16="http://schemas.microsoft.com/office/drawing/2014/main" xmlns="" val="786728223"/>
                    </a:ext>
                  </a:extLst>
                </a:gridCol>
                <a:gridCol w="1101092">
                  <a:extLst>
                    <a:ext uri="{9D8B030D-6E8A-4147-A177-3AD203B41FA5}">
                      <a16:colId xmlns:a16="http://schemas.microsoft.com/office/drawing/2014/main" xmlns="" val="450761809"/>
                    </a:ext>
                  </a:extLst>
                </a:gridCol>
              </a:tblGrid>
              <a:tr h="360506">
                <a:tc>
                  <a:txBody>
                    <a:bodyPr/>
                    <a:lstStyle/>
                    <a:p>
                      <a:pPr algn="ctr"/>
                      <a:r>
                        <a:rPr lang="en-GB" sz="1400" b="0" dirty="0">
                          <a:solidFill>
                            <a:schemeClr val="tx1"/>
                          </a:solidFill>
                        </a:rPr>
                        <a:t>Time</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tc>
                  <a:txBody>
                    <a:bodyPr/>
                    <a:lstStyle/>
                    <a:p>
                      <a:pPr algn="ctr"/>
                      <a:r>
                        <a:rPr lang="en-GB" sz="1400" b="0" dirty="0">
                          <a:solidFill>
                            <a:schemeClr val="tx1"/>
                          </a:solidFill>
                        </a:rPr>
                        <a:t>Distance</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solidFill>
                      <a:srgbClr val="F9B000">
                        <a:alpha val="50000"/>
                      </a:srgbClr>
                    </a:solidFill>
                  </a:tcPr>
                </a:tc>
                <a:extLst>
                  <a:ext uri="{0D108BD9-81ED-4DB2-BD59-A6C34878D82A}">
                    <a16:rowId xmlns:a16="http://schemas.microsoft.com/office/drawing/2014/main" xmlns="" val="4118707204"/>
                  </a:ext>
                </a:extLst>
              </a:tr>
              <a:tr h="360506">
                <a:tc>
                  <a:txBody>
                    <a:bodyPr/>
                    <a:lstStyle/>
                    <a:p>
                      <a:pPr algn="ctr"/>
                      <a:r>
                        <a:rPr lang="en-GB" sz="1400" dirty="0"/>
                        <a:t>07:00</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17 miles</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13283601"/>
                  </a:ext>
                </a:extLst>
              </a:tr>
              <a:tr h="360506">
                <a:tc>
                  <a:txBody>
                    <a:bodyPr/>
                    <a:lstStyle/>
                    <a:p>
                      <a:pPr algn="ctr"/>
                      <a:r>
                        <a:rPr lang="en-GB" sz="1400" dirty="0"/>
                        <a:t>08:00</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35 miles</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97603604"/>
                  </a:ext>
                </a:extLst>
              </a:tr>
              <a:tr h="3605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09:00</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67 miles</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667658128"/>
                  </a:ext>
                </a:extLst>
              </a:tr>
              <a:tr h="3605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10:00</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67 miles</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460069230"/>
                  </a:ext>
                </a:extLst>
              </a:tr>
              <a:tr h="3605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11:00</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400" dirty="0"/>
                        <a:t>82 miles</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142745539"/>
                  </a:ext>
                </a:extLst>
              </a:tr>
              <a:tr h="3605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12:00</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99 miles</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150732126"/>
                  </a:ext>
                </a:extLst>
              </a:tr>
              <a:tr h="3605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13:00</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130 miles</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09193768"/>
                  </a:ext>
                </a:extLst>
              </a:tr>
              <a:tr h="3605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14:00</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142 miles</a:t>
                      </a:r>
                    </a:p>
                  </a:txBody>
                  <a:tcPr>
                    <a:lnL w="12700" cap="flat" cmpd="sng" algn="ctr">
                      <a:solidFill>
                        <a:srgbClr val="F9B000"/>
                      </a:solidFill>
                      <a:prstDash val="solid"/>
                      <a:round/>
                      <a:headEnd type="none" w="med" len="med"/>
                      <a:tailEnd type="none" w="med" len="med"/>
                    </a:lnL>
                    <a:lnR w="12700" cap="flat" cmpd="sng" algn="ctr">
                      <a:solidFill>
                        <a:srgbClr val="F9B000"/>
                      </a:solidFill>
                      <a:prstDash val="solid"/>
                      <a:round/>
                      <a:headEnd type="none" w="med" len="med"/>
                      <a:tailEnd type="none" w="med" len="med"/>
                    </a:lnR>
                    <a:lnT w="12700" cap="flat" cmpd="sng" algn="ctr">
                      <a:solidFill>
                        <a:srgbClr val="F9B000"/>
                      </a:solidFill>
                      <a:prstDash val="solid"/>
                      <a:round/>
                      <a:headEnd type="none" w="med" len="med"/>
                      <a:tailEnd type="none" w="med" len="med"/>
                    </a:lnT>
                    <a:lnB w="12700" cap="flat" cmpd="sng" algn="ctr">
                      <a:solidFill>
                        <a:srgbClr val="F9B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441715208"/>
                  </a:ext>
                </a:extLst>
              </a:tr>
            </a:tbl>
          </a:graphicData>
        </a:graphic>
      </p:graphicFrame>
      <p:sp>
        <p:nvSpPr>
          <p:cNvPr id="11" name="TextBox 10">
            <a:extLst>
              <a:ext uri="{FF2B5EF4-FFF2-40B4-BE49-F238E27FC236}">
                <a16:creationId xmlns:a16="http://schemas.microsoft.com/office/drawing/2014/main" xmlns="" id="{457B9768-85E6-4FDB-AED2-14C43EF5F56C}"/>
              </a:ext>
            </a:extLst>
          </p:cNvPr>
          <p:cNvSpPr txBox="1"/>
          <p:nvPr/>
        </p:nvSpPr>
        <p:spPr>
          <a:xfrm>
            <a:off x="4076700" y="4151167"/>
            <a:ext cx="4311650" cy="1941658"/>
          </a:xfrm>
          <a:prstGeom prst="rect">
            <a:avLst/>
          </a:prstGeom>
          <a:solidFill>
            <a:schemeClr val="bg1">
              <a:alpha val="40000"/>
            </a:schemeClr>
          </a:solidFill>
          <a:ln w="28575">
            <a:solidFill>
              <a:srgbClr val="689429"/>
            </a:solidFill>
          </a:ln>
        </p:spPr>
        <p:txBody>
          <a:bodyPr wrap="square" lIns="108000" tIns="108000" rIns="108000" bIns="108000" rtlCol="0">
            <a:spAutoFit/>
          </a:bodyPr>
          <a:lstStyle/>
          <a:p>
            <a:pPr>
              <a:spcAft>
                <a:spcPts val="600"/>
              </a:spcAft>
            </a:pPr>
            <a:r>
              <a:rPr lang="en-US" sz="1600" dirty="0">
                <a:latin typeface="Twinkl" pitchFamily="2" charset="0"/>
              </a:rPr>
              <a:t>Lottie’s graph will be the most accurate as the table shows the distance every hour. Her graph will closely match the data. Patricia’s graph will only show every other hour. Between 09:00 and 10:00, no distance was covered and this would not be shown on Patricia’s graph.</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xmlns=""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820" t="2920" r="3357" b="7066"/>
          <a:stretch/>
        </p:blipFill>
        <p:spPr>
          <a:xfrm rot="1560000">
            <a:off x="2571972" y="3127990"/>
            <a:ext cx="1440000" cy="1954194"/>
          </a:xfrm>
          <a:prstGeom prst="rect">
            <a:avLst/>
          </a:prstGeom>
          <a:effectLst/>
        </p:spPr>
      </p:pic>
      <p:pic>
        <p:nvPicPr>
          <p:cNvPr id="2" name="Picture 1">
            <a:extLst>
              <a:ext uri="{FF2B5EF4-FFF2-40B4-BE49-F238E27FC236}">
                <a16:creationId xmlns:a16="http://schemas.microsoft.com/office/drawing/2014/main" xmlns="" id="{C4211509-CC07-45F3-A03B-7E6E8349D710}"/>
              </a:ext>
            </a:extLst>
          </p:cNvPr>
          <p:cNvPicPr>
            <a:picLocks noChangeAspect="1"/>
          </p:cNvPicPr>
          <p:nvPr/>
        </p:nvPicPr>
        <p:blipFill rotWithShape="1">
          <a:blip r:embed="rId5"/>
          <a:srcRect l="7550"/>
          <a:stretch/>
        </p:blipFill>
        <p:spPr>
          <a:xfrm>
            <a:off x="755649" y="2090799"/>
            <a:ext cx="2045964" cy="2414225"/>
          </a:xfrm>
          <a:prstGeom prst="rect">
            <a:avLst/>
          </a:prstGeom>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xmlns=""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7" name="Rectangle 16">
            <a:extLst>
              <a:ext uri="{FF2B5EF4-FFF2-40B4-BE49-F238E27FC236}">
                <a16:creationId xmlns:a16="http://schemas.microsoft.com/office/drawing/2014/main" xmlns="" id="{15FC513D-B452-43C0-8B47-FA468963337E}"/>
              </a:ext>
            </a:extLst>
          </p:cNvPr>
          <p:cNvSpPr/>
          <p:nvPr/>
        </p:nvSpPr>
        <p:spPr>
          <a:xfrm>
            <a:off x="445574" y="702863"/>
            <a:ext cx="2077289"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Draw Line Graphs</a:t>
            </a:r>
          </a:p>
        </p:txBody>
      </p:sp>
    </p:spTree>
    <p:extLst>
      <p:ext uri="{BB962C8B-B14F-4D97-AF65-F5344CB8AC3E}">
        <p14:creationId xmlns:p14="http://schemas.microsoft.com/office/powerpoint/2010/main" val="177127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Roboto" panose="02000000000000000000" pitchFamily="2" charset="0"/>
                <a:ea typeface="Roboto" panose="02000000000000000000" pitchFamily="2" charset="0"/>
              </a:rPr>
              <a:t>For more planning resources to support this aim, </a:t>
            </a:r>
            <a:r>
              <a:rPr lang="en-GB" sz="2000" b="1" dirty="0">
                <a:solidFill>
                  <a:srgbClr val="18A0DB"/>
                </a:solidFill>
                <a:latin typeface="Roboto" panose="02000000000000000000" pitchFamily="2" charset="0"/>
                <a:ea typeface="Roboto" panose="02000000000000000000" pitchFamily="2" charset="0"/>
                <a:hlinkClick r:id="rId2"/>
              </a:rPr>
              <a:t>click here</a:t>
            </a:r>
            <a:r>
              <a:rPr lang="en-GB" sz="2000" dirty="0">
                <a:solidFill>
                  <a:schemeClr val="bg1"/>
                </a:solidFill>
                <a:latin typeface="Roboto" panose="02000000000000000000" pitchFamily="2" charset="0"/>
                <a:ea typeface="Roboto" panose="02000000000000000000" pitchFamily="2"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Roboto" panose="02000000000000000000" pitchFamily="2" charset="0"/>
                <a:ea typeface="Roboto" panose="02000000000000000000" pitchFamily="2" charset="0"/>
              </a:rPr>
              <a:t>Twinkl</a:t>
            </a:r>
            <a:r>
              <a:rPr lang="en-GB" sz="2000" dirty="0">
                <a:solidFill>
                  <a:schemeClr val="bg1"/>
                </a:solidFill>
                <a:latin typeface="Roboto" panose="02000000000000000000" pitchFamily="2" charset="0"/>
                <a:ea typeface="Roboto" panose="02000000000000000000" pitchFamily="2" charset="0"/>
              </a:rPr>
              <a:t> </a:t>
            </a:r>
            <a:r>
              <a:rPr lang="en-GB" sz="2000" dirty="0" err="1">
                <a:solidFill>
                  <a:schemeClr val="bg1"/>
                </a:solidFill>
                <a:latin typeface="Roboto" panose="02000000000000000000" pitchFamily="2" charset="0"/>
                <a:ea typeface="Roboto" panose="02000000000000000000" pitchFamily="2" charset="0"/>
              </a:rPr>
              <a:t>PlanIt</a:t>
            </a:r>
            <a:r>
              <a:rPr lang="en-GB" sz="2000" dirty="0">
                <a:solidFill>
                  <a:schemeClr val="bg1"/>
                </a:solidFill>
                <a:latin typeface="Roboto" panose="02000000000000000000" pitchFamily="2" charset="0"/>
                <a:ea typeface="Roboto" panose="02000000000000000000" pitchFamily="2" charset="0"/>
              </a:rPr>
              <a:t> is our award-winning scheme of work </a:t>
            </a:r>
            <a:br>
              <a:rPr lang="en-GB" sz="2000" dirty="0">
                <a:solidFill>
                  <a:schemeClr val="bg1"/>
                </a:solidFill>
                <a:latin typeface="Roboto" panose="02000000000000000000" pitchFamily="2" charset="0"/>
                <a:ea typeface="Roboto" panose="02000000000000000000" pitchFamily="2" charset="0"/>
              </a:rPr>
            </a:br>
            <a:r>
              <a:rPr lang="en-GB" sz="2000" dirty="0">
                <a:solidFill>
                  <a:schemeClr val="bg1"/>
                </a:solidFill>
                <a:latin typeface="Roboto" panose="02000000000000000000" pitchFamily="2" charset="0"/>
                <a:ea typeface="Roboto" panose="02000000000000000000" pitchFamily="2"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Roboto" panose="02000000000000000000" pitchFamily="2" charset="0"/>
                <a:ea typeface="Roboto" panose="02000000000000000000" pitchFamily="2" charset="0"/>
              </a:rPr>
              <a:t>Need Planning to Complement this Resource?</a:t>
            </a:r>
          </a:p>
        </p:txBody>
      </p:sp>
      <p:sp>
        <p:nvSpPr>
          <p:cNvPr id="23" name="Rectangle 22"/>
          <p:cNvSpPr/>
          <p:nvPr/>
        </p:nvSpPr>
        <p:spPr>
          <a:xfrm>
            <a:off x="755650" y="1789800"/>
            <a:ext cx="7564566" cy="748923"/>
          </a:xfrm>
          <a:prstGeom prst="rect">
            <a:avLst/>
          </a:prstGeom>
          <a:solidFill>
            <a:schemeClr val="bg1"/>
          </a:solidFill>
        </p:spPr>
        <p:txBody>
          <a:bodyPr wrap="square">
            <a:spAutoFit/>
          </a:bodyPr>
          <a:lstStyle/>
          <a:p>
            <a:pPr lvl="0" algn="ctr">
              <a:lnSpc>
                <a:spcPct val="110000"/>
              </a:lnSpc>
            </a:pPr>
            <a:r>
              <a:rPr lang="en-GB" sz="2000" b="1" dirty="0">
                <a:solidFill>
                  <a:srgbClr val="002060"/>
                </a:solidFill>
                <a:latin typeface="Tuffy" panose="020B0603060100000000" pitchFamily="34" charset="0"/>
                <a:ea typeface="Tuffy" panose="020B0603060100000000" pitchFamily="34" charset="0"/>
              </a:rPr>
              <a:t>Interpret and construct pie charts and line graphs and </a:t>
            </a:r>
            <a:br>
              <a:rPr lang="en-GB" sz="2000" b="1" dirty="0">
                <a:solidFill>
                  <a:srgbClr val="002060"/>
                </a:solidFill>
                <a:latin typeface="Tuffy" panose="020B0603060100000000" pitchFamily="34" charset="0"/>
                <a:ea typeface="Tuffy" panose="020B0603060100000000" pitchFamily="34" charset="0"/>
              </a:rPr>
            </a:br>
            <a:r>
              <a:rPr lang="en-GB" sz="2000" b="1" dirty="0">
                <a:solidFill>
                  <a:srgbClr val="002060"/>
                </a:solidFill>
                <a:latin typeface="Tuffy" panose="020B0603060100000000" pitchFamily="34" charset="0"/>
                <a:ea typeface="Tuffy" panose="020B0603060100000000" pitchFamily="34" charset="0"/>
              </a:rPr>
              <a:t>use these to solve problems.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Roboto" panose="02000000000000000000" pitchFamily="2" charset="0"/>
                <a:ea typeface="Roboto" panose="02000000000000000000" pitchFamily="2" charset="0"/>
              </a:rPr>
              <a:t>National Curriculum Aim</a:t>
            </a:r>
          </a:p>
        </p:txBody>
      </p:sp>
      <p:pic>
        <p:nvPicPr>
          <p:cNvPr id="2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D60EBC19-AC53-4FB7-8130-F71CFF8D53EF}"/>
              </a:ext>
            </a:extLst>
          </p:cNvPr>
          <p:cNvSpPr/>
          <p:nvPr/>
        </p:nvSpPr>
        <p:spPr>
          <a:xfrm>
            <a:off x="4120229" y="3137053"/>
            <a:ext cx="870409" cy="583894"/>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Mastery PowerPoint Template.pptx" id="{3BD20C4A-250B-4648-9FC8-9A06643C064F}" vid="{8A1EB70A-12F0-4EA0-89BA-7AF8BF1D2EC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504</TotalTime>
  <Words>1518</Words>
  <Application>Microsoft Office PowerPoint</Application>
  <PresentationFormat>On-screen Show (4:3)</PresentationFormat>
  <Paragraphs>351</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Tuffy</vt:lpstr>
      <vt:lpstr>Twinkl</vt:lpstr>
      <vt:lpstr>Wingdings</vt:lpstr>
      <vt:lpstr>Roboto</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Hall</dc:creator>
  <cp:lastModifiedBy>Windows User</cp:lastModifiedBy>
  <cp:revision>26</cp:revision>
  <dcterms:created xsi:type="dcterms:W3CDTF">2020-05-20T15:28:34Z</dcterms:created>
  <dcterms:modified xsi:type="dcterms:W3CDTF">2020-07-03T10:50:21Z</dcterms:modified>
</cp:coreProperties>
</file>