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94" r:id="rId2"/>
    <p:sldId id="256" r:id="rId3"/>
    <p:sldId id="257" r:id="rId4"/>
    <p:sldId id="258" r:id="rId5"/>
    <p:sldId id="259" r:id="rId6"/>
    <p:sldId id="280" r:id="rId7"/>
    <p:sldId id="260" r:id="rId8"/>
    <p:sldId id="261" r:id="rId9"/>
    <p:sldId id="267" r:id="rId10"/>
    <p:sldId id="262" r:id="rId11"/>
    <p:sldId id="266" r:id="rId12"/>
    <p:sldId id="292" r:id="rId13"/>
    <p:sldId id="281" r:id="rId14"/>
    <p:sldId id="263" r:id="rId15"/>
    <p:sldId id="282" r:id="rId16"/>
    <p:sldId id="283" r:id="rId17"/>
    <p:sldId id="284" r:id="rId18"/>
    <p:sldId id="285" r:id="rId19"/>
    <p:sldId id="286" r:id="rId20"/>
    <p:sldId id="289" r:id="rId21"/>
    <p:sldId id="290" r:id="rId22"/>
    <p:sldId id="287" r:id="rId23"/>
    <p:sldId id="291" r:id="rId24"/>
    <p:sldId id="288" r:id="rId25"/>
    <p:sldId id="265" r:id="rId26"/>
    <p:sldId id="268" r:id="rId27"/>
    <p:sldId id="269" r:id="rId28"/>
    <p:sldId id="270" r:id="rId29"/>
    <p:sldId id="271" r:id="rId30"/>
    <p:sldId id="272" r:id="rId31"/>
    <p:sldId id="273" r:id="rId32"/>
    <p:sldId id="276" r:id="rId33"/>
    <p:sldId id="274" r:id="rId34"/>
    <p:sldId id="277" r:id="rId35"/>
    <p:sldId id="275" r:id="rId36"/>
    <p:sldId id="278" r:id="rId37"/>
    <p:sldId id="293" r:id="rId38"/>
  </p:sldIdLst>
  <p:sldSz cx="9144000" cy="6858000" type="screen4x3"/>
  <p:notesSz cx="6858000" cy="9144000"/>
  <p:custDataLst>
    <p:tags r:id="rId4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778C"/>
    <a:srgbClr val="9EBD5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38" autoAdjust="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AD5-4199-9067-6E4797666EA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AD5-4199-9067-6E4797666EA1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cat>
            <c:strRef>
              <c:f>Sheet1!$A$2:$A$5</c:f>
              <c:strCache>
                <c:ptCount val="4"/>
                <c:pt idx="0">
                  <c:v>Category 1</c:v>
                </c:pt>
                <c:pt idx="1">
                  <c:v>Category 2</c:v>
                </c:pt>
                <c:pt idx="2">
                  <c:v>Category 3</c:v>
                </c:pt>
                <c:pt idx="3">
                  <c:v>Category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AD5-4199-9067-6E4797666E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284352"/>
        <c:axId val="21285888"/>
      </c:lineChart>
      <c:catAx>
        <c:axId val="2128435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21285888"/>
        <c:crosses val="autoZero"/>
        <c:auto val="1"/>
        <c:lblAlgn val="ctr"/>
        <c:lblOffset val="100"/>
        <c:noMultiLvlLbl val="0"/>
      </c:catAx>
      <c:valAx>
        <c:axId val="2128588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84352"/>
        <c:crosses val="autoZero"/>
        <c:crossBetween val="between"/>
      </c:valAx>
    </c:plotArea>
    <c:plotVisOnly val="1"/>
    <c:dispBlanksAs val="zero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576" units="cm"/>
        </inkml:traceFormat>
        <inkml:channelProperties>
          <inkml:channelProperty channel="X" name="resolution" value="28.36565" units="1/cm"/>
          <inkml:channelProperty channel="Y" name="resolution" value="28.37438" units="1/cm"/>
        </inkml:channelProperties>
      </inkml:inkSource>
      <inkml:timestamp xml:id="ts0" timeString="2012-08-29T04:09:19.293"/>
    </inkml:context>
    <inkml:brush xml:id="br0">
      <inkml:brushProperty name="width" value="0.21167" units="cm"/>
      <inkml:brushProperty name="height" value="0.21167" units="cm"/>
      <inkml:brushProperty name="color" value="#C0504D"/>
      <inkml:brushProperty name="fitToCurve" value="1"/>
    </inkml:brush>
  </inkml:definitions>
  <inkml:traceGroup>
    <inkml:annotationXML>
      <emma:emma xmlns:emma="http://www.w3.org/2003/04/emma" version="1.0">
        <emma:interpretation id="{525CE262-FB3D-41D3-96FE-96CC61137364}" emma:medium="tactile" emma:mode="ink">
          <msink:context xmlns:msink="http://schemas.microsoft.com/ink/2010/main" type="writingRegion" rotatedBoundingBox="17228,7321 20035,6233 20902,8469 18094,9557">
            <msink:destinationLink direction="with" ref="{6BBF7525-C565-44AD-9212-D8D9783D7056}"/>
          </msink:context>
        </emma:interpretation>
      </emma:emma>
    </inkml:annotationXML>
    <inkml:traceGroup>
      <inkml:annotationXML>
        <emma:emma xmlns:emma="http://www.w3.org/2003/04/emma" version="1.0">
          <emma:interpretation id="{E84CEE0B-2C0B-408A-903B-227EF4F629D8}" emma:medium="tactile" emma:mode="ink">
            <msink:context xmlns:msink="http://schemas.microsoft.com/ink/2010/main" type="paragraph" rotatedBoundingBox="17228,7321 20035,6233 20902,8469 18094,955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DF9B8314-78AE-4C02-B592-C12B5AFB6072}" emma:medium="tactile" emma:mode="ink">
              <msink:context xmlns:msink="http://schemas.microsoft.com/ink/2010/main" type="line" rotatedBoundingBox="17228,7321 20035,6233 20902,8469 18094,9557"/>
            </emma:interpretation>
          </emma:emma>
        </inkml:annotationXML>
        <inkml:traceGroup>
          <inkml:annotationXML>
            <emma:emma xmlns:emma="http://www.w3.org/2003/04/emma" version="1.0">
              <emma:interpretation id="{2DF5B316-8E66-4E75-8872-DFA358F93147}" emma:medium="tactile" emma:mode="ink">
                <msink:context xmlns:msink="http://schemas.microsoft.com/ink/2010/main" type="inkWord" rotatedBoundingBox="17228,7321 20035,6233 20902,8469 18094,9557"/>
              </emma:interpretation>
              <emma:one-of disjunction-type="recognition" id="oneOf0">
                <emma:interpretation id="interp0" emma:lang="en-AU" emma:confidence="0">
                  <emma:literal>5</emma:literal>
                </emma:interpretation>
                <emma:interpretation id="interp1" emma:lang="en-AU" emma:confidence="0">
                  <emma:literal>t</emma:literal>
                </emma:interpretation>
                <emma:interpretation id="interp2" emma:lang="en-AU" emma:confidence="0">
                  <emma:literal>T</emma:literal>
                </emma:interpretation>
                <emma:interpretation id="interp3" emma:lang="en-AU" emma:confidence="0">
                  <emma:literal>A</emma:literal>
                </emma:interpretation>
                <emma:interpretation id="interp4" emma:lang="en-AU" emma:confidence="0">
                  <emma:literal>j</emma:literal>
                </emma:interpretation>
              </emma:one-of>
            </emma:emma>
          </inkml:annotationXML>
          <inkml:trace contextRef="#ctx0" brushRef="#br0">898 217,'0'92,"0"0,0 0,0-92,0 184,95-93,1 1,-96-1,0 1,97-92,-97 92,0-92,0 0,0-92,96 92,-96-92,96 1,1-1,-97 92,191-91,-95-93,0 184,1-92,-1 92,0 0,-96 0,95 0,1 0,1 0,-1 0,0 0,95 0,-191 0,97 0,-1 0,0 92,1 0,-1 0,-96-1,0-91,96 92,-96-1,0 1,0 0,0-92,0 184,0-184,0 183,0-183,0 92,0 0,0-1,0 1,0-92,0 91,0 1,-96-92,0 92,-1-92,1 0,0 92,-1-92,3 92,-3-92,97 0,-192 0,-1 0,98 0,-1 0,-97 0,97 0,0 0,96 0,-95 0,95 0,0 0,-96-92,96 92</inkml:trace>
          <inkml:trace contextRef="#ctx0" brushRef="#br0" timeOffset="-1989">802 35,'0'0,"0"0,96 0,-1-92,1 92,1-92,-1 92,0 0,1-92,-97 92,96 0,-1 0,-95-92,96 92,-96 0,96 0,1 0,-97 0,96 0</inkml:trace>
          <inkml:trace contextRef="#ctx0" brushRef="#br0">898 217,'0'92,"0"0,0 0,0-92,0 184,95-93,1 1,-96-1,0 1,97-92,-97 92,0-92,0 0,0-92,96 92,-96-92,96 1,1-1,-97 92,191-91,-95-93,0 184,1-92,-1 92,0 0,-96 0,95 0,1 0,1 0,-1 0,0 0,95 0,-191 0,97 0,-1 0,0 92,1 0,-1 0,-96-1,0-91,96 92,-96-1,0 1,0 0,0-92,0 184,0-184,0 183,0-183,0 92,0 0,0-1,0 1,0-92,0 91,0 1,-96-92,0 92,-1-92,1 0,0 92,-1-92,3 92,-3-92,97 0,-192 0,-1 0,98 0,-1 0,-97 0,97 0,0 0,96 0,-95 0,95 0,0 0,-96-92,96 92</inkml:trace>
        </inkml:traceGroup>
      </inkml:traceGroup>
    </inkml:traceGroup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576" units="cm"/>
        </inkml:traceFormat>
        <inkml:channelProperties>
          <inkml:channelProperty channel="X" name="resolution" value="28.36565" units="1/cm"/>
          <inkml:channelProperty channel="Y" name="resolution" value="28.37438" units="1/cm"/>
        </inkml:channelProperties>
      </inkml:inkSource>
      <inkml:timestamp xml:id="ts0" timeString="2012-08-29T04:09:36.394"/>
    </inkml:context>
    <inkml:brush xml:id="br0">
      <inkml:brushProperty name="width" value="0.21167" units="cm"/>
      <inkml:brushProperty name="height" value="0.21167" units="cm"/>
      <inkml:brushProperty name="color" value="#C0504D"/>
      <inkml:brushProperty name="fitToCurve" value="1"/>
    </inkml:brush>
  </inkml:definitions>
  <inkml:traceGroup>
    <inkml:annotationXML>
      <emma:emma xmlns:emma="http://www.w3.org/2003/04/emma" version="1.0">
        <emma:interpretation id="{6BBF7525-C565-44AD-9212-D8D9783D7056}" emma:medium="tactile" emma:mode="ink">
          <msink:context xmlns:msink="http://schemas.microsoft.com/ink/2010/main" type="inkDrawing" rotatedBoundingBox="18309,10882 21657,7821 21787,7964 18440,11025" semanticType="underline" shapeName="Other">
            <msink:sourceLink direction="with" ref="{525CE262-FB3D-41D3-96FE-96CC61137364}"/>
          </msink:context>
        </emma:interpretation>
      </emma:emma>
    </inkml:annotationXML>
    <inkml:trace contextRef="#ctx0" brushRef="#br0">468 4010,'0'0,"66"-67,1 0,67-66,66-1,-66-66,0 66,66 0,-66 0,0 1,-1-1,1 0,0 1,-1-1,1 0,0 1,0 66,66-67,1 67,-68-133,1 133,0-67,-68 67,1 1,0-1,-67-67,0 67,67 67,-67-67,67 1,-67 66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576" units="cm"/>
        </inkml:traceFormat>
        <inkml:channelProperties>
          <inkml:channelProperty channel="X" name="resolution" value="28.36565" units="1/cm"/>
          <inkml:channelProperty channel="Y" name="resolution" value="28.37438" units="1/cm"/>
        </inkml:channelProperties>
      </inkml:inkSource>
      <inkml:timestamp xml:id="ts0" timeString="2012-08-29T04:09:51.509"/>
    </inkml:context>
    <inkml:brush xml:id="br0">
      <inkml:brushProperty name="width" value="0.21167" units="cm"/>
      <inkml:brushProperty name="height" value="0.21167" units="cm"/>
      <inkml:brushProperty name="color" value="#C0504D"/>
      <inkml:brushProperty name="fitToCurve" value="1"/>
    </inkml:brush>
  </inkml:definitions>
  <inkml:traceGroup>
    <inkml:annotationXML>
      <emma:emma xmlns:emma="http://www.w3.org/2003/04/emma" version="1.0">
        <emma:interpretation id="{2C62A105-9CAF-49C3-8EB5-58DB442AB64E}" emma:medium="tactile" emma:mode="ink">
          <msink:context xmlns:msink="http://schemas.microsoft.com/ink/2010/main" type="writingRegion" rotatedBoundingBox="18640,10914 21899,9603 22677,11538 19419,12849"/>
        </emma:interpretation>
      </emma:emma>
    </inkml:annotationXML>
    <inkml:traceGroup>
      <inkml:annotationXML>
        <emma:emma xmlns:emma="http://www.w3.org/2003/04/emma" version="1.0">
          <emma:interpretation id="{41262F85-21B0-4FB6-A779-C5BCE1B86906}" emma:medium="tactile" emma:mode="ink">
            <msink:context xmlns:msink="http://schemas.microsoft.com/ink/2010/main" type="paragraph" rotatedBoundingBox="18640,10914 21899,9603 22677,11538 19419,12849" alignmentLevel="1"/>
          </emma:interpretation>
        </emma:emma>
      </inkml:annotationXML>
      <inkml:traceGroup>
        <inkml:annotationXML>
          <emma:emma xmlns:emma="http://www.w3.org/2003/04/emma" version="1.0">
            <emma:interpretation id="{F439B35B-C542-499E-9801-3A47EFCF6DB8}" emma:medium="tactile" emma:mode="ink">
              <msink:context xmlns:msink="http://schemas.microsoft.com/ink/2010/main" type="line" rotatedBoundingBox="18640,10914 21899,9603 22677,11538 19419,12849"/>
            </emma:interpretation>
          </emma:emma>
        </inkml:annotationXML>
        <inkml:traceGroup>
          <inkml:annotationXML>
            <emma:emma xmlns:emma="http://www.w3.org/2003/04/emma" version="1.0">
              <emma:interpretation id="{569E4E74-C0F4-4639-B803-83589FF5381F}" emma:medium="tactile" emma:mode="ink">
                <msink:context xmlns:msink="http://schemas.microsoft.com/ink/2010/main" type="inkWord" rotatedBoundingBox="18640,10914 21899,9603 22677,11538 19419,12849"/>
              </emma:interpretation>
              <emma:one-of disjunction-type="recognition" id="oneOf0">
                <emma:interpretation id="interp0" emma:lang="en-AU" emma:confidence="0">
                  <emma:literal>20</emma:literal>
                </emma:interpretation>
                <emma:interpretation id="interp1" emma:lang="en-AU" emma:confidence="0">
                  <emma:literal>2°</emma:literal>
                </emma:interpretation>
                <emma:interpretation id="interp2" emma:lang="en-AU" emma:confidence="0">
                  <emma:literal>zo</emma:literal>
                </emma:interpretation>
                <emma:interpretation id="interp3" emma:lang="en-AU" emma:confidence="0">
                  <emma:literal>so</emma:literal>
                </emma:interpretation>
                <emma:interpretation id="interp4" emma:lang="en-AU" emma:confidence="0">
                  <emma:literal>co</emma:literal>
                </emma:interpretation>
              </emma:one-of>
            </emma:emma>
          </inkml:annotationXML>
          <inkml:trace contextRef="#ctx0" brushRef="#br0">1938 3743,'0'-67,"0"67,0-67,0 0,0 67,0-67,0 67,0 0,134 0,-67 0,66 0,-66 0,0 0,-67 0,67 0,-67 67,0 0,67 0,-67 67,67-134,-67 66,0-66,0 134,0-134,0 67,-67 133,0-133,0 67,0 0,0-67,0-1,1 1,-1 0,0-67,0 67,-67 0,134-67,-133 0,-1 67,67-67,0 0,1 66,-1-66,0 0,134 0,0 0,-1 0,68 67,0-67,-67 67,-1-67,68 0,-67 0,0 0,66 0,-133 67,134-67,-67 0,0 0,0 0,0 0,-1 0,1 0,-67 0,67 0,0 0,-67-67,67 67,-67-134,67 68,-1-68,-66 67,67 0,-67 0,0 67</inkml:trace>
          <inkml:trace contextRef="#ctx0" brushRef="#br0" timeOffset="10907">3877 3475,'0'0,"0"0,-67 0,67 0,-67 0,67 0,0 0,-67 0,67 67,0-67,-67 67,0-67,67 67,0-67,0 67,0 0,0-67,0 66,0-66,0 67,0 0,0-67,0 67,0-67,0 67,0-67,0 67,0-1,0 1,0-67,0 67,0 0,0-67,0 67,67-67,-67 0,67 67,-67-67,67 0,-67 67,134-67,-134 0,66 0,-66 0,67 0,0 0,-67 0,67 0,-67 0,67 0,0-67,-67 67,66-67,-66 67,67-67,0 67,-67-67,0 67,0-67,0 67,0-67,0 1,0 66,0-67,0 67,0-67,0 67,0-67,0 0,0 67,0-67,0 67,-67 0,67-66,0 66,-67 0,67-67,0 67,-66 0,-1 0,67-67,0 67,-67 0,67 0,0 0,-67 0,67 0,-67 0,0 0,67 0</inkml:trace>
        </inkml:traceGroup>
      </inkml:traceGroup>
    </inkml:traceGroup>
  </inkml:traceGroup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C856E7-2072-4D28-8C8D-FE5087E4B6F8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E51ADF-CE45-4488-B007-6DE02377575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341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E51ADF-CE45-4488-B007-6DE02377575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569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4CCAA-58A0-4E16-BA3D-E2653DF4C9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5AF1F8F-ED31-4CBB-A306-05908C4A60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2FA642-53D8-4027-AFB9-F03970105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DA9041-D901-45CC-80FC-7E0812B6E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70F3C0-EDFB-4DFA-B830-86A9A30A6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709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B8A98-FFBF-45CB-8184-F684C4F84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18389D-A876-421D-A405-DB8105C896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1051C-EB45-4A18-AE7E-DE15D8AB4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8F728-14FE-43B4-9EAD-33C50C543C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0114DE-1BFF-4FFE-955A-99EC35FB34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08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CA492-A693-404A-A084-20D3EEF8F7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02FC05-728F-4BA4-B1D6-7868A332DB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E3A71-138C-435D-92A3-9EE1F1950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430F5C-4302-4D29-BC99-448423C24B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6EB3B5-6BEF-4B16-8052-4FEAEB5D1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060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6E2F4-2BFA-40CA-9561-CCEA7D636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F4786-C21E-4074-BF54-FCD8433D74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7F9CC9-3CAB-47BC-BDF5-0D448937D2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5A6AF5-73EE-485F-8116-36B2F500DE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E25CA3-2C29-468F-A307-504D372D53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700BB8-5F20-4D29-B110-A6B26B76D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4245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9F5FFF-C06C-48AB-A3B3-C6B2BE666B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571A98-970D-41B6-B7CA-8FA090F86E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EE32C0-E20B-4C18-8377-5ADD450E6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CAAA05-4F8D-4DF6-9D67-872FE3AB6D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EED45F-9D2E-4BAE-BD20-B6C9CC4BCB2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E9EFB9-DE82-42A3-AB48-527D175D1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56E434-E59F-4B9A-81DD-41FBDDDC1B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35FA87-6F04-49ED-A9BF-E67D5BE25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24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0FAD4-39FC-4846-8167-93282844D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30B012-D8E1-45C9-B767-95CC1A6DA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47BF32-B04B-4982-9E2C-4985260A0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AE38823-D103-419C-9186-6F1DF65C0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23D9CA-DF9E-4E1D-B58E-585881640D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DF3DB2-B934-40AE-AA93-99959BE363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C7CEC2-FC57-4286-B480-5D799005C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982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6A4AF4-2421-437A-BE99-B77D4B73A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A9674-28CD-48D3-8A60-2E55AB97EE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EF167F-9FC0-4D0A-9FCD-9931B76AC9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D8CD72-8A7F-44CA-86E2-7C18EC771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FD18EE-20C2-484C-86CD-5BF117E0D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ECE0F7-F717-46B3-957A-9B10619C9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8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78B15-CD65-4FD4-BFC9-820410375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76FEA4-93DE-4E65-8838-FE05D0E7FC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EA644C-C68B-43C9-98F8-0B7EB5F0BD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C3EC3-3CFD-47EB-A7C3-BE53E1F59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45D76F-33DB-49FD-AC06-A2E9D1AA1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9FDA99-1C91-46CB-AA03-817551AE4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86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BD5A45-9882-4825-9212-32259B49C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DF06F6D-66A2-4AA3-B214-36C3B41A52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D1B26B-1783-4D22-A1DB-FE0D22F42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27778D-7AF4-4FB6-89E5-4E9A1FBF99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EDB32-B416-4FC0-ADD7-1BB8C0AD4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301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24865F2-6120-4702-9745-73CA66F1120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7FBEC3-3F62-44A3-B11C-5E5193EBC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201EAD-4377-41BD-966F-DC09D027B6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FC919F-B162-4025-8DCB-A45C612FB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2B4FF-B648-4691-BFDD-30EED9575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51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D23D51-804D-4B1A-AA53-65C087709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D20BC-DA7C-4896-A4C9-D29D65914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C2247-B4AE-41C5-88EF-FFBCBB9EA1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37AD2-7139-4D92-B9ED-20DFA1181E2F}" type="datetimeFigureOut">
              <a:rPr lang="fr-FR" smtClean="0"/>
              <a:t>08/07/2020</a:t>
            </a:fld>
            <a:endParaRPr lang="fr-F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E2A210-5D4A-4E00-A019-A4AC9774B2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440B50-4E45-4338-ADAE-66BA87E756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FDF78-35A2-410B-9C41-740B66EB4172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5257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wmf"/><Relationship Id="rId4" Type="http://schemas.openxmlformats.org/officeDocument/2006/relationships/image" Target="../media/image1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7" Type="http://schemas.openxmlformats.org/officeDocument/2006/relationships/image" Target="../media/image24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8.xml"/><Relationship Id="rId6" Type="http://schemas.openxmlformats.org/officeDocument/2006/relationships/customXml" Target="../ink/ink3.xml"/><Relationship Id="rId5" Type="http://schemas.openxmlformats.org/officeDocument/2006/relationships/image" Target="../media/image23.emf"/><Relationship Id="rId4" Type="http://schemas.openxmlformats.org/officeDocument/2006/relationships/customXml" Target="../ink/ink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3A267-7C06-4807-8B74-7235715D7D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err="1"/>
              <a:t>Lundi</a:t>
            </a:r>
            <a:r>
              <a:rPr lang="en-GB" u="sng" dirty="0"/>
              <a:t> 13 </a:t>
            </a:r>
            <a:r>
              <a:rPr lang="en-GB" u="sng" dirty="0" err="1"/>
              <a:t>juillet</a:t>
            </a:r>
            <a:r>
              <a:rPr lang="en-GB" u="sng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4F793B-51B4-4502-AEAE-10F70A8C8E8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u="sng" dirty="0"/>
              <a:t>Culture corner </a:t>
            </a:r>
          </a:p>
          <a:p>
            <a:r>
              <a:rPr lang="en-GB" dirty="0"/>
              <a:t>Schools in France </a:t>
            </a:r>
          </a:p>
        </p:txBody>
      </p:sp>
    </p:spTree>
    <p:extLst>
      <p:ext uri="{BB962C8B-B14F-4D97-AF65-F5344CB8AC3E}">
        <p14:creationId xmlns:p14="http://schemas.microsoft.com/office/powerpoint/2010/main" val="58605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8640960" cy="626469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96752"/>
            <a:ext cx="7772400" cy="1470025"/>
          </a:xfrm>
        </p:spPr>
        <p:txBody>
          <a:bodyPr>
            <a:no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fr-FR" sz="6600" dirty="0">
                <a:solidFill>
                  <a:schemeClr val="bg1"/>
                </a:solidFill>
                <a:latin typeface="Gabriola" pitchFamily="82" charset="0"/>
              </a:rPr>
              <a:t>système</a:t>
            </a:r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6600" dirty="0">
                <a:solidFill>
                  <a:schemeClr val="bg1"/>
                </a:solidFill>
                <a:latin typeface="Gabriola" pitchFamily="82" charset="0"/>
              </a:rPr>
              <a:t>scolaire</a:t>
            </a:r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 en France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9375" y="3933056"/>
            <a:ext cx="6400800" cy="1752600"/>
          </a:xfrm>
        </p:spPr>
        <p:txBody>
          <a:bodyPr/>
          <a:lstStyle/>
          <a:p>
            <a:r>
              <a:rPr lang="en-AU" dirty="0">
                <a:solidFill>
                  <a:schemeClr val="bg1"/>
                </a:solidFill>
              </a:rPr>
              <a:t>The school system in France</a:t>
            </a:r>
            <a:endParaRPr lang="fr-F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57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89620"/>
            <a:ext cx="8729684" cy="6336704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>
            <a:noAutofit/>
          </a:bodyPr>
          <a:lstStyle/>
          <a:p>
            <a:r>
              <a:rPr lang="fr-FR" sz="9600" dirty="0">
                <a:solidFill>
                  <a:schemeClr val="bg1"/>
                </a:solidFill>
                <a:latin typeface="Gabriola" pitchFamily="82" charset="0"/>
              </a:rPr>
              <a:t>L’école primaire</a:t>
            </a:r>
          </a:p>
        </p:txBody>
      </p:sp>
    </p:spTree>
    <p:extLst>
      <p:ext uri="{BB962C8B-B14F-4D97-AF65-F5344CB8AC3E}">
        <p14:creationId xmlns:p14="http://schemas.microsoft.com/office/powerpoint/2010/main" val="412297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219"/>
          <a:stretch/>
        </p:blipFill>
        <p:spPr>
          <a:xfrm>
            <a:off x="12329" y="65809"/>
            <a:ext cx="9162424" cy="68481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1162050"/>
          </a:xfrm>
        </p:spPr>
        <p:txBody>
          <a:bodyPr>
            <a:noAutofit/>
          </a:bodyPr>
          <a:lstStyle/>
          <a:p>
            <a:pPr algn="ctr"/>
            <a:r>
              <a:rPr lang="fr-FR" sz="7200" dirty="0">
                <a:solidFill>
                  <a:schemeClr val="bg1"/>
                </a:solidFill>
                <a:latin typeface="Gabriola" pitchFamily="82" charset="0"/>
              </a:rPr>
              <a:t>L’école Maternelle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2546499" y="1340768"/>
            <a:ext cx="4402832" cy="697756"/>
          </a:xfrm>
        </p:spPr>
        <p:txBody>
          <a:bodyPr>
            <a:normAutofit/>
          </a:bodyPr>
          <a:lstStyle/>
          <a:p>
            <a:pPr algn="ctr"/>
            <a:r>
              <a:rPr lang="fr-FR" sz="3600" dirty="0">
                <a:solidFill>
                  <a:schemeClr val="bg1"/>
                </a:solidFill>
                <a:latin typeface="Gabriola" pitchFamily="82" charset="0"/>
              </a:rPr>
              <a:t>From three to six years old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  <p:pic>
        <p:nvPicPr>
          <p:cNvPr id="1026" name="Picture 2" descr="C:\Users\cbriend\AppData\Local\Microsoft\Windows\Temporary Internet Files\Content.IE5\VSB1JVH4\MC90036163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9534" y="3429815"/>
            <a:ext cx="1466303" cy="2159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cbriend\AppData\Local\Microsoft\Windows\Temporary Internet Files\Content.IE5\RPHEHEXI\MC90043816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22" y="4145523"/>
            <a:ext cx="2376264" cy="1450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cbriend\AppData\Local\Microsoft\Windows\Temporary Internet Files\Content.IE5\VSB1JVH4\MC9002320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937498"/>
            <a:ext cx="2520280" cy="2651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683567" y="3028222"/>
            <a:ext cx="1882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Gabriola" pitchFamily="82" charset="0"/>
              </a:rPr>
              <a:t>La petite section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19872" y="249289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Gabriola" pitchFamily="82" charset="0"/>
              </a:rPr>
              <a:t>La moyenne section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88224" y="2123564"/>
            <a:ext cx="22322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>
                <a:solidFill>
                  <a:schemeClr val="bg1"/>
                </a:solidFill>
                <a:latin typeface="Gabriola" pitchFamily="82" charset="0"/>
              </a:rPr>
              <a:t>La grande section</a:t>
            </a:r>
          </a:p>
        </p:txBody>
      </p:sp>
    </p:spTree>
    <p:extLst>
      <p:ext uri="{BB962C8B-B14F-4D97-AF65-F5344CB8AC3E}">
        <p14:creationId xmlns:p14="http://schemas.microsoft.com/office/powerpoint/2010/main" val="42728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  <p:bldP spid="7" grpId="0"/>
      <p:bldP spid="8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53"/>
          <a:stretch/>
        </p:blipFill>
        <p:spPr>
          <a:xfrm>
            <a:off x="0" y="-8402"/>
            <a:ext cx="913235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9050"/>
            <a:ext cx="4520481" cy="1162050"/>
          </a:xfrm>
        </p:spPr>
        <p:txBody>
          <a:bodyPr>
            <a:normAutofit fontScale="90000"/>
          </a:bodyPr>
          <a:lstStyle/>
          <a:p>
            <a:pPr algn="ctr"/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L’ </a:t>
            </a:r>
            <a:r>
              <a:rPr lang="fr-FR" sz="6000" dirty="0">
                <a:solidFill>
                  <a:schemeClr val="bg1"/>
                </a:solidFill>
                <a:latin typeface="Gabriola" pitchFamily="82" charset="0"/>
              </a:rPr>
              <a:t>école</a:t>
            </a:r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6000" dirty="0">
                <a:solidFill>
                  <a:schemeClr val="bg1"/>
                </a:solidFill>
                <a:latin typeface="Gabriola" pitchFamily="82" charset="0"/>
              </a:rPr>
              <a:t>élémentaire</a:t>
            </a:r>
            <a:br>
              <a:rPr lang="en-AU" dirty="0"/>
            </a:br>
            <a:endParaRPr lang="fr-FR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052" y="2906770"/>
            <a:ext cx="1026622" cy="103493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98168" y="980728"/>
            <a:ext cx="3046040" cy="432048"/>
          </a:xfrm>
        </p:spPr>
        <p:txBody>
          <a:bodyPr>
            <a:noAutofit/>
          </a:bodyPr>
          <a:lstStyle/>
          <a:p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From 6 to 11 years old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36102" y="1966893"/>
            <a:ext cx="1944216" cy="5847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CP</a:t>
            </a:r>
            <a:endParaRPr lang="fr-FR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1135195" y="5517232"/>
            <a:ext cx="1945123" cy="584775"/>
          </a:xfrm>
          <a:prstGeom prst="rect">
            <a:avLst/>
          </a:prstGeom>
          <a:solidFill>
            <a:srgbClr val="2C778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CM2</a:t>
            </a:r>
            <a:endParaRPr lang="fr-FR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1136102" y="4653136"/>
            <a:ext cx="1944216" cy="58477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2800" dirty="0"/>
              <a:t>Le </a:t>
            </a:r>
            <a:r>
              <a:rPr lang="en-AU" sz="3200" dirty="0"/>
              <a:t>CM1</a:t>
            </a:r>
            <a:endParaRPr lang="fr-FR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1136102" y="3765093"/>
            <a:ext cx="1944216" cy="5847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CE2</a:t>
            </a:r>
            <a:endParaRPr lang="fr-FR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1136102" y="2835823"/>
            <a:ext cx="1944216" cy="5847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Le CE1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91052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710904" cy="640871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83568" y="1196752"/>
            <a:ext cx="7848872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15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11500" dirty="0" err="1">
                <a:solidFill>
                  <a:schemeClr val="bg1"/>
                </a:solidFill>
                <a:latin typeface="Gabriola" pitchFamily="82" charset="0"/>
              </a:rPr>
              <a:t>secondaire</a:t>
            </a:r>
            <a:endParaRPr lang="fr-FR" sz="115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144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754"/>
          <a:stretch/>
        </p:blipFill>
        <p:spPr>
          <a:xfrm>
            <a:off x="33605" y="-55285"/>
            <a:ext cx="909770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0"/>
            <a:ext cx="3168352" cy="1340768"/>
          </a:xfrm>
        </p:spPr>
        <p:txBody>
          <a:bodyPr>
            <a:normAutofit/>
          </a:bodyPr>
          <a:lstStyle/>
          <a:p>
            <a:pPr algn="ctr"/>
            <a:r>
              <a:rPr lang="fr-FR" sz="6000" dirty="0">
                <a:solidFill>
                  <a:schemeClr val="bg1"/>
                </a:solidFill>
                <a:latin typeface="Gabriola" pitchFamily="82" charset="0"/>
              </a:rPr>
              <a:t>Le collège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8290" y="2906770"/>
            <a:ext cx="748145" cy="103493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9592" y="1268760"/>
            <a:ext cx="2314600" cy="553740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From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11 to 15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years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old</a:t>
            </a:r>
            <a:endParaRPr lang="fr-FR" sz="2800" dirty="0">
              <a:solidFill>
                <a:schemeClr val="bg1"/>
              </a:solidFill>
              <a:latin typeface="Gabriola" pitchFamily="82" charset="0"/>
            </a:endParaRPr>
          </a:p>
          <a:p>
            <a:pPr algn="ctr"/>
            <a:endParaRPr lang="fr-FR" dirty="0"/>
          </a:p>
          <a:p>
            <a:pPr algn="ctr"/>
            <a:endParaRPr lang="fr-FR" dirty="0"/>
          </a:p>
          <a:p>
            <a:pPr algn="ctr"/>
            <a:endParaRPr lang="fr-FR" dirty="0"/>
          </a:p>
        </p:txBody>
      </p:sp>
      <p:sp>
        <p:nvSpPr>
          <p:cNvPr id="6" name="TextBox 5"/>
          <p:cNvSpPr txBox="1"/>
          <p:nvPr/>
        </p:nvSpPr>
        <p:spPr>
          <a:xfrm>
            <a:off x="467544" y="1988840"/>
            <a:ext cx="3456384" cy="5847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sixième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91607" y="3136612"/>
            <a:ext cx="3456384" cy="58477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cinquième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44" y="4292787"/>
            <a:ext cx="3456384" cy="5847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quatrième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7544" y="5368860"/>
            <a:ext cx="3456384" cy="584775"/>
          </a:xfrm>
          <a:prstGeom prst="rect">
            <a:avLst/>
          </a:prstGeom>
          <a:solidFill>
            <a:srgbClr val="9EBD5F"/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/>
              <a:t>La troisième</a:t>
            </a:r>
          </a:p>
        </p:txBody>
      </p:sp>
    </p:spTree>
    <p:extLst>
      <p:ext uri="{BB962C8B-B14F-4D97-AF65-F5344CB8AC3E}">
        <p14:creationId xmlns:p14="http://schemas.microsoft.com/office/powerpoint/2010/main" val="19902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" r="-115" b="43830"/>
          <a:stretch/>
        </p:blipFill>
        <p:spPr>
          <a:xfrm>
            <a:off x="-23514" y="0"/>
            <a:ext cx="923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19872" y="0"/>
            <a:ext cx="3008313" cy="1162050"/>
          </a:xfrm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Gabriola" pitchFamily="82" charset="0"/>
              </a:rPr>
              <a:t>Le brevet</a:t>
            </a:r>
            <a:endParaRPr lang="fr-FR" sz="54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24744"/>
            <a:ext cx="6776293" cy="4065776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39942" y="5229200"/>
            <a:ext cx="6707088" cy="2281932"/>
          </a:xfrm>
        </p:spPr>
        <p:txBody>
          <a:bodyPr>
            <a:norm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At the end of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fr-FR" sz="2400" b="1" dirty="0">
                <a:solidFill>
                  <a:schemeClr val="bg1"/>
                </a:solidFill>
                <a:latin typeface="Gabriola" pitchFamily="82" charset="0"/>
              </a:rPr>
              <a:t>troisième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, you will have to pass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Le Brevet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, to enter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Lycée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.</a:t>
            </a:r>
          </a:p>
          <a:p>
            <a:pPr algn="ctr"/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Le brevet 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is an examination on what you have learnt through le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collège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in French, maths, history and geography</a:t>
            </a:r>
            <a:endParaRPr lang="fr-FR" sz="2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19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1579" b="4604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75" b="49335"/>
          <a:stretch/>
        </p:blipFill>
        <p:spPr>
          <a:xfrm>
            <a:off x="827584" y="476672"/>
            <a:ext cx="7704856" cy="5979505"/>
          </a:xfrm>
        </p:spPr>
      </p:pic>
      <p:sp>
        <p:nvSpPr>
          <p:cNvPr id="6" name="TextBox 5"/>
          <p:cNvSpPr txBox="1"/>
          <p:nvPr/>
        </p:nvSpPr>
        <p:spPr>
          <a:xfrm>
            <a:off x="3059832" y="1400672"/>
            <a:ext cx="4968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School is </a:t>
            </a:r>
            <a:r>
              <a:rPr lang="en-AU" sz="3200" b="1" dirty="0" err="1">
                <a:solidFill>
                  <a:schemeClr val="bg1"/>
                </a:solidFill>
                <a:latin typeface="Gabriola" pitchFamily="82" charset="0"/>
              </a:rPr>
              <a:t>obligatoire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 until you turn 16</a:t>
            </a:r>
            <a:endParaRPr lang="fr-FR" sz="32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622898" y="2628156"/>
            <a:ext cx="439248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At this point,  you can choose to 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Go to </a:t>
            </a:r>
            <a:r>
              <a:rPr lang="en-AU" sz="3200" b="1" dirty="0" err="1">
                <a:solidFill>
                  <a:schemeClr val="bg1"/>
                </a:solidFill>
                <a:latin typeface="Gabriola" pitchFamily="82" charset="0"/>
              </a:rPr>
              <a:t>Lycée</a:t>
            </a:r>
            <a:endParaRPr lang="en-AU" sz="3200" b="1" dirty="0">
              <a:solidFill>
                <a:schemeClr val="bg1"/>
              </a:solidFill>
              <a:latin typeface="Gabriola" pitchFamily="82" charset="0"/>
            </a:endParaRPr>
          </a:p>
          <a:p>
            <a:pPr marL="285750" indent="-285750">
              <a:buFont typeface="Courier New" pitchFamily="49" charset="0"/>
              <a:buChar char="o"/>
            </a:pP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Start a </a:t>
            </a:r>
            <a:r>
              <a:rPr lang="en-AU" sz="3200" b="1" dirty="0">
                <a:solidFill>
                  <a:schemeClr val="bg1"/>
                </a:solidFill>
                <a:latin typeface="Gabriola" pitchFamily="82" charset="0"/>
              </a:rPr>
              <a:t>CAP</a:t>
            </a:r>
          </a:p>
          <a:p>
            <a:pPr marL="285750" indent="-285750">
              <a:buFont typeface="Courier New" pitchFamily="49" charset="0"/>
              <a:buChar char="o"/>
            </a:pP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Or leave school</a:t>
            </a:r>
            <a:endParaRPr lang="fr-FR" sz="32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540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7864" y="0"/>
            <a:ext cx="3008313" cy="1162050"/>
          </a:xfrm>
        </p:spPr>
        <p:txBody>
          <a:bodyPr>
            <a:no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lycée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" b="47108"/>
          <a:stretch/>
        </p:blipFill>
        <p:spPr>
          <a:xfrm>
            <a:off x="0" y="0"/>
            <a:ext cx="9144000" cy="685800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739443"/>
            <a:ext cx="4717132" cy="47171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1840" y="1124744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From 15 to 18 years old</a:t>
            </a:r>
            <a:endParaRPr lang="fr-FR" sz="24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9592" y="2204864"/>
            <a:ext cx="2448272" cy="584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La seconde</a:t>
            </a:r>
            <a:endParaRPr lang="fr-FR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899592" y="3284984"/>
            <a:ext cx="2448272" cy="5847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La première</a:t>
            </a:r>
            <a:endParaRPr lang="fr-FR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899592" y="4388314"/>
            <a:ext cx="2448272" cy="5847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La </a:t>
            </a:r>
            <a:r>
              <a:rPr lang="en-AU" sz="3200" dirty="0" err="1"/>
              <a:t>terminale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180481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 animBg="1"/>
      <p:bldP spid="9" grpId="0" animBg="1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832" y="20016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Les sections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27" b="47520"/>
          <a:stretch/>
        </p:blipFill>
        <p:spPr>
          <a:xfrm>
            <a:off x="-22067" y="0"/>
            <a:ext cx="9166067" cy="6858000"/>
          </a:xfrm>
        </p:spPr>
      </p:pic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217776286"/>
              </p:ext>
            </p:extLst>
          </p:nvPr>
        </p:nvGraphicFramePr>
        <p:xfrm>
          <a:off x="3538736" y="3190981"/>
          <a:ext cx="2520280" cy="21602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20635" y="2403141"/>
            <a:ext cx="242511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Littéraire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588859" y="2403141"/>
            <a:ext cx="2423664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Economique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43899" y="2401381"/>
            <a:ext cx="2423664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Scientifique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16" y="3333637"/>
            <a:ext cx="2407223" cy="201758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899" y="3317441"/>
            <a:ext cx="2407949" cy="203378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0636" y="1196752"/>
            <a:ext cx="7631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The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specialty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you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choose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at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the </a:t>
            </a:r>
            <a:r>
              <a:rPr lang="fr-FR" sz="3200" dirty="0" err="1">
                <a:solidFill>
                  <a:schemeClr val="bg1"/>
                </a:solidFill>
                <a:latin typeface="Gabriola" pitchFamily="82" charset="0"/>
              </a:rPr>
              <a:t>beginning</a:t>
            </a:r>
            <a:r>
              <a:rPr lang="fr-FR" sz="3200" dirty="0">
                <a:solidFill>
                  <a:schemeClr val="bg1"/>
                </a:solidFill>
                <a:latin typeface="Gabriola" pitchFamily="82" charset="0"/>
              </a:rPr>
              <a:t> of </a:t>
            </a:r>
            <a:r>
              <a:rPr lang="fr-FR" sz="3200" b="1" dirty="0">
                <a:solidFill>
                  <a:schemeClr val="bg1"/>
                </a:solidFill>
                <a:latin typeface="Gabriola" pitchFamily="82" charset="0"/>
              </a:rPr>
              <a:t>la première</a:t>
            </a:r>
          </a:p>
        </p:txBody>
      </p:sp>
    </p:spTree>
    <p:extLst>
      <p:ext uri="{BB962C8B-B14F-4D97-AF65-F5344CB8AC3E}">
        <p14:creationId xmlns:p14="http://schemas.microsoft.com/office/powerpoint/2010/main" val="319575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5" grpId="0">
        <p:bldAsOne/>
      </p:bldGraphic>
      <p:bldP spid="7" grpId="0" animBg="1"/>
      <p:bldP spid="8" grpId="0" animBg="1"/>
      <p:bldP spid="9" grpId="0" animBg="1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11560" y="-29666"/>
            <a:ext cx="8229600" cy="1143000"/>
          </a:xfrm>
        </p:spPr>
        <p:txBody>
          <a:bodyPr>
            <a:normAutofit/>
          </a:bodyPr>
          <a:lstStyle/>
          <a:p>
            <a:r>
              <a:rPr lang="fr-FR" sz="5400" dirty="0">
                <a:solidFill>
                  <a:schemeClr val="bg1"/>
                </a:solidFill>
                <a:latin typeface="Gabriola" pitchFamily="82" charset="0"/>
              </a:rPr>
              <a:t>Le Baccalauréat – le bac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980728"/>
            <a:ext cx="5851033" cy="4104456"/>
          </a:xfrm>
        </p:spPr>
      </p:pic>
      <p:sp>
        <p:nvSpPr>
          <p:cNvPr id="8" name="TextBox 7"/>
          <p:cNvSpPr txBox="1"/>
          <p:nvPr/>
        </p:nvSpPr>
        <p:spPr>
          <a:xfrm>
            <a:off x="899592" y="5013176"/>
            <a:ext cx="76328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At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the end of </a:t>
            </a:r>
            <a:r>
              <a:rPr lang="fr-FR" sz="2800" b="1" dirty="0">
                <a:solidFill>
                  <a:schemeClr val="bg1"/>
                </a:solidFill>
                <a:latin typeface="Gabriola" pitchFamily="82" charset="0"/>
              </a:rPr>
              <a:t>la Terminale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,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you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will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sit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for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your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b="1" dirty="0">
                <a:solidFill>
                  <a:schemeClr val="bg1"/>
                </a:solidFill>
                <a:latin typeface="Gabriola" pitchFamily="82" charset="0"/>
              </a:rPr>
              <a:t>Bac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.</a:t>
            </a: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It has 9 to 10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compulsory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subjects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..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Some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are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written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exams,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some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are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speaking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exams.</a:t>
            </a:r>
          </a:p>
          <a:p>
            <a:pPr algn="ctr"/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The </a:t>
            </a:r>
            <a:r>
              <a:rPr lang="fr-FR" sz="2800" b="1" dirty="0">
                <a:solidFill>
                  <a:schemeClr val="bg1"/>
                </a:solidFill>
                <a:latin typeface="Gabriola" pitchFamily="82" charset="0"/>
              </a:rPr>
              <a:t>bac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is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necessary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to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enrol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 for </a:t>
            </a:r>
            <a:r>
              <a:rPr lang="fr-FR" sz="2800" dirty="0" err="1">
                <a:solidFill>
                  <a:schemeClr val="bg1"/>
                </a:solidFill>
                <a:latin typeface="Gabriola" pitchFamily="82" charset="0"/>
              </a:rPr>
              <a:t>university</a:t>
            </a:r>
            <a:r>
              <a:rPr lang="fr-FR" sz="2800" dirty="0">
                <a:solidFill>
                  <a:schemeClr val="bg1"/>
                </a:solidFill>
                <a:latin typeface="Gabriola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40936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91607" y="1459632"/>
            <a:ext cx="8229600" cy="1143000"/>
          </a:xfrm>
        </p:spPr>
        <p:txBody>
          <a:bodyPr>
            <a:noAutofit/>
          </a:bodyPr>
          <a:lstStyle/>
          <a:p>
            <a:r>
              <a:rPr lang="en-AU" sz="8000" dirty="0">
                <a:solidFill>
                  <a:schemeClr val="bg1"/>
                </a:solidFill>
                <a:latin typeface="Gabriola" pitchFamily="82" charset="0"/>
              </a:rPr>
              <a:t>Les </a:t>
            </a:r>
            <a:r>
              <a:rPr lang="en-AU" sz="8000" dirty="0" err="1">
                <a:solidFill>
                  <a:schemeClr val="bg1"/>
                </a:solidFill>
                <a:latin typeface="Gabriola" pitchFamily="82" charset="0"/>
              </a:rPr>
              <a:t>matières</a:t>
            </a:r>
            <a:endParaRPr lang="fr-FR" sz="8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38" y="188913"/>
            <a:ext cx="8526462" cy="6480175"/>
          </a:xfrm>
        </p:spPr>
      </p:pic>
    </p:spTree>
    <p:extLst>
      <p:ext uri="{BB962C8B-B14F-4D97-AF65-F5344CB8AC3E}">
        <p14:creationId xmlns:p14="http://schemas.microsoft.com/office/powerpoint/2010/main" val="4905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-21704" y="17475"/>
            <a:ext cx="9165704" cy="68405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48177">
            <a:off x="6084168" y="1988840"/>
            <a:ext cx="2442809" cy="3675023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446348" y="188640"/>
            <a:ext cx="8229600" cy="1143000"/>
          </a:xfrm>
        </p:spPr>
        <p:txBody>
          <a:bodyPr>
            <a:noAutofit/>
          </a:bodyPr>
          <a:lstStyle/>
          <a:p>
            <a:r>
              <a:rPr lang="en-AU" sz="7200" dirty="0">
                <a:solidFill>
                  <a:schemeClr val="bg1"/>
                </a:solidFill>
                <a:latin typeface="Gabriola" pitchFamily="82" charset="0"/>
              </a:rPr>
              <a:t>Le </a:t>
            </a:r>
            <a:r>
              <a:rPr lang="en-AU" sz="7200" dirty="0" err="1">
                <a:solidFill>
                  <a:schemeClr val="bg1"/>
                </a:solidFill>
                <a:latin typeface="Gabriola" pitchFamily="82" charset="0"/>
              </a:rPr>
              <a:t>français</a:t>
            </a:r>
            <a:endParaRPr lang="fr-FR" sz="72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8742">
            <a:off x="611560" y="2062204"/>
            <a:ext cx="3435410" cy="2751065"/>
          </a:xfrm>
        </p:spPr>
      </p:pic>
      <p:pic>
        <p:nvPicPr>
          <p:cNvPr id="1027" name="Picture 3" descr="C:\Users\cbriend\AppData\Local\Microsoft\Windows\Temporary Internet Files\Content.IE5\VSB1JVH4\MC90035883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837" y="3237350"/>
            <a:ext cx="2402568" cy="2622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882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L’anglais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6246" y="1412776"/>
            <a:ext cx="3302626" cy="49685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6993">
            <a:off x="830002" y="2523843"/>
            <a:ext cx="4131781" cy="2746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Les maths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979" y="1825625"/>
            <a:ext cx="5822041" cy="4351338"/>
          </a:xfrm>
        </p:spPr>
      </p:pic>
    </p:spTree>
    <p:extLst>
      <p:ext uri="{BB962C8B-B14F-4D97-AF65-F5344CB8AC3E}">
        <p14:creationId xmlns:p14="http://schemas.microsoft.com/office/powerpoint/2010/main" val="391262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4800" dirty="0">
                <a:solidFill>
                  <a:schemeClr val="bg1"/>
                </a:solidFill>
                <a:latin typeface="Gabriola" pitchFamily="82" charset="0"/>
              </a:rPr>
              <a:t>Le SVT (Sciences de la Vie et de la Terre)</a:t>
            </a:r>
            <a:endParaRPr lang="fr-FR" sz="48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756478"/>
            <a:ext cx="3222078" cy="4489781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41905"/>
            <a:ext cx="3312368" cy="441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5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8000" dirty="0" err="1">
                <a:solidFill>
                  <a:schemeClr val="bg1"/>
                </a:solidFill>
                <a:latin typeface="Gabriola" pitchFamily="82" charset="0"/>
              </a:rPr>
              <a:t>L’histoire</a:t>
            </a:r>
            <a:endParaRPr lang="fr-FR" sz="8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204864"/>
            <a:ext cx="3461543" cy="294872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204864"/>
            <a:ext cx="4406032" cy="2932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960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géographie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532" y="3500452"/>
            <a:ext cx="1034935" cy="1001684"/>
          </a:xfrm>
        </p:spPr>
      </p:pic>
    </p:spTree>
    <p:extLst>
      <p:ext uri="{BB962C8B-B14F-4D97-AF65-F5344CB8AC3E}">
        <p14:creationId xmlns:p14="http://schemas.microsoft.com/office/powerpoint/2010/main" val="3577795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physique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772816"/>
            <a:ext cx="4311922" cy="4311922"/>
          </a:xfrm>
        </p:spPr>
      </p:pic>
    </p:spTree>
    <p:extLst>
      <p:ext uri="{BB962C8B-B14F-4D97-AF65-F5344CB8AC3E}">
        <p14:creationId xmlns:p14="http://schemas.microsoft.com/office/powerpoint/2010/main" val="2575503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chimie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550" y="1861344"/>
            <a:ext cx="6438900" cy="4279900"/>
          </a:xfrm>
        </p:spPr>
      </p:pic>
    </p:spTree>
    <p:extLst>
      <p:ext uri="{BB962C8B-B14F-4D97-AF65-F5344CB8AC3E}">
        <p14:creationId xmlns:p14="http://schemas.microsoft.com/office/powerpoint/2010/main" val="919484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Les arts </a:t>
            </a:r>
            <a:r>
              <a:rPr lang="en-AU" sz="6000" dirty="0" err="1">
                <a:solidFill>
                  <a:schemeClr val="bg1"/>
                </a:solidFill>
                <a:latin typeface="Gabriola" pitchFamily="82" charset="0"/>
              </a:rPr>
              <a:t>plastiques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700808"/>
            <a:ext cx="6055704" cy="4286622"/>
          </a:xfrm>
        </p:spPr>
      </p:pic>
    </p:spTree>
    <p:extLst>
      <p:ext uri="{BB962C8B-B14F-4D97-AF65-F5344CB8AC3E}">
        <p14:creationId xmlns:p14="http://schemas.microsoft.com/office/powerpoint/2010/main" val="3868894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musique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56792"/>
            <a:ext cx="5545214" cy="4525963"/>
          </a:xfrm>
        </p:spPr>
      </p:pic>
    </p:spTree>
    <p:extLst>
      <p:ext uri="{BB962C8B-B14F-4D97-AF65-F5344CB8AC3E}">
        <p14:creationId xmlns:p14="http://schemas.microsoft.com/office/powerpoint/2010/main" val="3143011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000" dirty="0" err="1">
                <a:solidFill>
                  <a:schemeClr val="bg1"/>
                </a:solidFill>
                <a:latin typeface="Gabriola" pitchFamily="82" charset="0"/>
              </a:rPr>
              <a:t>technologie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556792"/>
            <a:ext cx="5760640" cy="4314919"/>
          </a:xfrm>
        </p:spPr>
      </p:pic>
    </p:spTree>
    <p:extLst>
      <p:ext uri="{BB962C8B-B14F-4D97-AF65-F5344CB8AC3E}">
        <p14:creationId xmlns:p14="http://schemas.microsoft.com/office/powerpoint/2010/main" val="2255963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600" dirty="0">
                <a:solidFill>
                  <a:schemeClr val="bg1"/>
                </a:solidFill>
                <a:latin typeface="Gabriola" pitchFamily="82" charset="0"/>
              </a:rPr>
              <a:t>Les options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6912" y="1556792"/>
            <a:ext cx="6707088" cy="253023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In </a:t>
            </a:r>
            <a:r>
              <a:rPr lang="en-AU" b="1" dirty="0" err="1">
                <a:solidFill>
                  <a:schemeClr val="bg1"/>
                </a:solidFill>
                <a:latin typeface="Gabriola" pitchFamily="82" charset="0"/>
              </a:rPr>
              <a:t>quatrième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, you have to choose a second language (</a:t>
            </a:r>
            <a:r>
              <a:rPr lang="en-AU" dirty="0" err="1">
                <a:solidFill>
                  <a:schemeClr val="bg1"/>
                </a:solidFill>
                <a:latin typeface="Gabriola" pitchFamily="82" charset="0"/>
              </a:rPr>
              <a:t>allemand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, </a:t>
            </a:r>
            <a:r>
              <a:rPr lang="en-AU" dirty="0" err="1">
                <a:solidFill>
                  <a:schemeClr val="bg1"/>
                </a:solidFill>
                <a:latin typeface="Gabriola" pitchFamily="82" charset="0"/>
              </a:rPr>
              <a:t>espagnol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, </a:t>
            </a:r>
            <a:r>
              <a:rPr lang="en-AU" dirty="0" err="1">
                <a:solidFill>
                  <a:schemeClr val="bg1"/>
                </a:solidFill>
                <a:latin typeface="Gabriola" pitchFamily="82" charset="0"/>
              </a:rPr>
              <a:t>italien</a:t>
            </a:r>
            <a:r>
              <a:rPr lang="en-AU" dirty="0">
                <a:solidFill>
                  <a:schemeClr val="bg1"/>
                </a:solidFill>
                <a:latin typeface="Gabriola" pitchFamily="82" charset="0"/>
              </a:rPr>
              <a:t>)</a:t>
            </a:r>
          </a:p>
          <a:p>
            <a:pPr marL="0" indent="0" algn="r">
              <a:buNone/>
            </a:pPr>
            <a:endParaRPr lang="en-AU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4098" name="Picture 2" descr="C:\Users\cbriend\AppData\Local\Microsoft\Windows\Temporary Internet Files\Content.IE5\RPHEHEXI\MC9002344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51656"/>
            <a:ext cx="3199352" cy="3256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7544" y="5301208"/>
            <a:ext cx="705678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In </a:t>
            </a:r>
            <a:r>
              <a:rPr lang="en-AU" sz="3200" b="1" dirty="0">
                <a:solidFill>
                  <a:schemeClr val="bg1"/>
                </a:solidFill>
                <a:latin typeface="Gabriola" pitchFamily="82" charset="0"/>
              </a:rPr>
              <a:t>seconde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, you have to choose between: a new language, </a:t>
            </a:r>
            <a:r>
              <a:rPr lang="en-AU" sz="3200" dirty="0" err="1">
                <a:solidFill>
                  <a:schemeClr val="bg1"/>
                </a:solidFill>
                <a:latin typeface="Gabriola" pitchFamily="82" charset="0"/>
              </a:rPr>
              <a:t>latin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, ancient </a:t>
            </a:r>
            <a:r>
              <a:rPr lang="en-AU" sz="3200" dirty="0" err="1">
                <a:solidFill>
                  <a:schemeClr val="bg1"/>
                </a:solidFill>
                <a:latin typeface="Gabriola" pitchFamily="82" charset="0"/>
              </a:rPr>
              <a:t>greek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, economy,…</a:t>
            </a:r>
          </a:p>
          <a:p>
            <a:endParaRPr lang="en-AU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8326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3808" y="188640"/>
            <a:ext cx="3008313" cy="1162050"/>
          </a:xfrm>
        </p:spPr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Les devoirs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385" y="2906770"/>
            <a:ext cx="689956" cy="1034935"/>
          </a:xfrm>
        </p:spPr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898776" cy="4691063"/>
          </a:xfrm>
        </p:spPr>
        <p:txBody>
          <a:bodyPr>
            <a:normAutofit/>
          </a:bodyPr>
          <a:lstStyle/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Every day, </a:t>
            </a:r>
            <a:r>
              <a:rPr lang="en-AU" sz="3200" dirty="0" err="1">
                <a:solidFill>
                  <a:schemeClr val="bg1"/>
                </a:solidFill>
                <a:latin typeface="Gabriola" pitchFamily="82" charset="0"/>
              </a:rPr>
              <a:t>french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 students take their ‘</a:t>
            </a:r>
            <a:r>
              <a:rPr lang="en-AU" sz="3200" b="1" dirty="0">
                <a:solidFill>
                  <a:schemeClr val="bg1"/>
                </a:solidFill>
                <a:latin typeface="Gabriola" pitchFamily="82" charset="0"/>
              </a:rPr>
              <a:t>devoirs</a:t>
            </a:r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’ home</a:t>
            </a:r>
          </a:p>
          <a:p>
            <a:endParaRPr lang="en-AU" sz="32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3200" dirty="0">
                <a:solidFill>
                  <a:schemeClr val="bg1"/>
                </a:solidFill>
                <a:latin typeface="Gabriola" pitchFamily="82" charset="0"/>
              </a:rPr>
              <a:t>It can be either exercises to complete or lessons to learn by heart</a:t>
            </a:r>
            <a:endParaRPr lang="fr-FR" sz="32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86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75856" y="-243408"/>
            <a:ext cx="3008313" cy="1162050"/>
          </a:xfrm>
        </p:spPr>
        <p:txBody>
          <a:bodyPr>
            <a:normAutofit/>
          </a:bodyPr>
          <a:lstStyle/>
          <a:p>
            <a:r>
              <a:rPr lang="en-AU" sz="5400" dirty="0">
                <a:solidFill>
                  <a:schemeClr val="bg1"/>
                </a:solidFill>
                <a:latin typeface="Gabriola" pitchFamily="82" charset="0"/>
              </a:rPr>
              <a:t>Les </a:t>
            </a:r>
            <a:r>
              <a:rPr lang="en-AU" sz="5400" dirty="0" err="1">
                <a:solidFill>
                  <a:schemeClr val="bg1"/>
                </a:solidFill>
                <a:latin typeface="Gabriola" pitchFamily="82" charset="0"/>
              </a:rPr>
              <a:t>interros</a:t>
            </a:r>
            <a:endParaRPr lang="fr-FR" sz="54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124744"/>
            <a:ext cx="5372844" cy="403244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84" y="5157192"/>
            <a:ext cx="7571184" cy="1993900"/>
          </a:xfrm>
        </p:spPr>
        <p:txBody>
          <a:bodyPr>
            <a:normAutofit/>
          </a:bodyPr>
          <a:lstStyle/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Often, the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profs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walk in class to do an 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interro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surprise’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to check that the students have learnt their lessons properly.</a:t>
            </a:r>
          </a:p>
          <a:p>
            <a:pPr algn="ctr"/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 grade you get in these tests counts in your final grade.</a:t>
            </a:r>
          </a:p>
          <a:p>
            <a:pPr algn="ctr"/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pPr algn="ctr"/>
            <a:endParaRPr lang="fr-FR" sz="2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13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0"/>
            <a:ext cx="3008313" cy="1162050"/>
          </a:xfrm>
        </p:spPr>
        <p:txBody>
          <a:bodyPr>
            <a:normAutofit fontScale="90000"/>
          </a:bodyPr>
          <a:lstStyle/>
          <a:p>
            <a:r>
              <a:rPr lang="en-AU" sz="5400" dirty="0">
                <a:solidFill>
                  <a:schemeClr val="bg1"/>
                </a:solidFill>
                <a:latin typeface="Gabriola" pitchFamily="82" charset="0"/>
              </a:rPr>
              <a:t>Les </a:t>
            </a:r>
            <a:r>
              <a:rPr lang="en-AU" sz="5400" dirty="0" err="1">
                <a:solidFill>
                  <a:schemeClr val="bg1"/>
                </a:solidFill>
                <a:latin typeface="Gabriola" pitchFamily="82" charset="0"/>
              </a:rPr>
              <a:t>punitions</a:t>
            </a:r>
            <a:endParaRPr lang="fr-FR" sz="54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5816" y="987425"/>
            <a:ext cx="3233093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4474840" cy="5162252"/>
          </a:xfrm>
        </p:spPr>
        <p:txBody>
          <a:bodyPr>
            <a:normAutofit lnSpcReduction="10000"/>
          </a:bodyPr>
          <a:lstStyle/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If you didn’t do your homework or if your behaviour is not good, you will get a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’.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You will stay to school on Wednesday afternoon.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 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can last between 1 and 5 hours.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 students are sent in the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salle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de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colle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  under the surveillance of the ‘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pion’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They are not allowed to talk and have to produce work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23418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832" y="0"/>
            <a:ext cx="3008313" cy="1162050"/>
          </a:xfrm>
        </p:spPr>
        <p:txBody>
          <a:bodyPr>
            <a:normAutofit fontScale="90000"/>
          </a:bodyPr>
          <a:lstStyle/>
          <a:p>
            <a:pPr algn="ct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Emploi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du temps</a:t>
            </a:r>
            <a:br>
              <a:rPr lang="en-AU" dirty="0"/>
            </a:br>
            <a:endParaRPr lang="fr-FR" dirty="0"/>
          </a:p>
        </p:txBody>
      </p:sp>
      <p:pic>
        <p:nvPicPr>
          <p:cNvPr id="5122" name="Picture 2" descr="C:\Users\cbriend\AppData\Local\Microsoft\Windows\Temporary Internet Files\Content.IE5\RPHEHEXI\MC900434791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88077" y="2509952"/>
            <a:ext cx="1828571" cy="1828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7544" y="1196752"/>
            <a:ext cx="4546848" cy="5234260"/>
          </a:xfrm>
        </p:spPr>
        <p:txBody>
          <a:bodyPr>
            <a:noAutofit/>
          </a:bodyPr>
          <a:lstStyle/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French kids go to school from 8 in the morning to 4pm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They have one and a half  hour lunch break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They usually don’t have classes on  Wednesday afternoons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School goes from September to June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July and August are summer holidays</a:t>
            </a:r>
            <a:r>
              <a:rPr lang="en-AU" dirty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272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71800" y="0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6000" dirty="0" err="1">
                <a:solidFill>
                  <a:schemeClr val="bg1"/>
                </a:solidFill>
                <a:latin typeface="Gabriola" pitchFamily="82" charset="0"/>
              </a:rPr>
              <a:t>cantine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196752"/>
            <a:ext cx="5256584" cy="3498018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1520" y="4797152"/>
            <a:ext cx="8686800" cy="2353940"/>
          </a:xfrm>
        </p:spPr>
        <p:txBody>
          <a:bodyPr>
            <a:noAutofit/>
          </a:bodyPr>
          <a:lstStyle/>
          <a:p>
            <a:pPr algn="ctr"/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French students can either  stay at ‘</a:t>
            </a:r>
            <a:r>
              <a:rPr lang="en-AU" sz="2800" b="1" dirty="0">
                <a:solidFill>
                  <a:schemeClr val="bg1"/>
                </a:solidFill>
                <a:latin typeface="Gabriola" pitchFamily="82" charset="0"/>
              </a:rPr>
              <a:t>la </a:t>
            </a:r>
            <a:r>
              <a:rPr lang="en-AU" sz="2800" b="1" dirty="0" err="1">
                <a:solidFill>
                  <a:schemeClr val="bg1"/>
                </a:solidFill>
                <a:latin typeface="Gabriola" pitchFamily="82" charset="0"/>
              </a:rPr>
              <a:t>cantine</a:t>
            </a:r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’ for lunch or go back home.</a:t>
            </a:r>
          </a:p>
          <a:p>
            <a:pPr algn="ctr"/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Most French schools have ‘un self’’</a:t>
            </a:r>
          </a:p>
          <a:p>
            <a:pPr algn="ctr"/>
            <a:r>
              <a:rPr lang="en-AU" sz="2800" dirty="0">
                <a:solidFill>
                  <a:schemeClr val="bg1"/>
                </a:solidFill>
                <a:latin typeface="Gabriola" pitchFamily="82" charset="0"/>
              </a:rPr>
              <a:t>French students pay a small price to eat a full meal</a:t>
            </a:r>
          </a:p>
          <a:p>
            <a:pPr marL="285750" indent="-285750">
              <a:buFontTx/>
              <a:buChar char="-"/>
            </a:pP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87384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5816" y="0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en-AU" sz="4400" b="0" dirty="0">
                <a:solidFill>
                  <a:schemeClr val="bg1"/>
                </a:solidFill>
                <a:latin typeface="Gabriola" pitchFamily="82" charset="0"/>
              </a:rPr>
              <a:t>Les notes</a:t>
            </a:r>
            <a:endParaRPr lang="fr-FR" sz="4400" b="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7544" y="1196752"/>
            <a:ext cx="5410944" cy="4691063"/>
          </a:xfrm>
        </p:spPr>
        <p:txBody>
          <a:bodyPr>
            <a:noAutofit/>
          </a:bodyPr>
          <a:lstStyle/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Every mark you get is part of your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’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 grade.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At the end of each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’, the teachers add up the marks and give an average grade in each topic.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These grades will give your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moyenne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trimestrielle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At the end of the year, we add up the three ‘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moyennes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trimestrielles</a:t>
            </a:r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’ to give your final mark.</a:t>
            </a:r>
          </a:p>
          <a:p>
            <a:endParaRPr lang="en-AU" sz="2400" dirty="0">
              <a:solidFill>
                <a:schemeClr val="bg1"/>
              </a:solidFill>
              <a:latin typeface="Gabriola" pitchFamily="82" charset="0"/>
            </a:endParaRP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If your grade is over 10 out of 20, you are allowed to move to the next year</a:t>
            </a:r>
          </a:p>
          <a:p>
            <a:r>
              <a:rPr lang="en-AU" sz="2400" dirty="0">
                <a:solidFill>
                  <a:schemeClr val="bg1"/>
                </a:solidFill>
                <a:latin typeface="Gabriola" pitchFamily="82" charset="0"/>
              </a:rPr>
              <a:t>If your grade is under 10, you will “</a:t>
            </a:r>
            <a:r>
              <a:rPr lang="en-AU" sz="2400" b="1" dirty="0" err="1">
                <a:solidFill>
                  <a:schemeClr val="bg1"/>
                </a:solidFill>
                <a:latin typeface="Gabriola" pitchFamily="82" charset="0"/>
              </a:rPr>
              <a:t>redoubler</a:t>
            </a:r>
            <a:r>
              <a:rPr lang="en-AU" sz="2400" b="1" dirty="0">
                <a:solidFill>
                  <a:schemeClr val="bg1"/>
                </a:solidFill>
                <a:latin typeface="Gabriola" pitchFamily="82" charset="0"/>
              </a:rPr>
              <a:t>”</a:t>
            </a:r>
            <a:endParaRPr lang="fr-FR" sz="2400" b="1" dirty="0">
              <a:solidFill>
                <a:schemeClr val="bg1"/>
              </a:solidFill>
              <a:latin typeface="Gabriola" pitchFamily="82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17" name="Ink 16"/>
              <p14:cNvContentPartPr/>
              <p14:nvPr/>
            </p14:nvContentPartPr>
            <p14:xfrm>
              <a:off x="6449040" y="2379960"/>
              <a:ext cx="950760" cy="965160"/>
            </p14:xfrm>
          </p:contentPart>
        </mc:Choice>
        <mc:Fallback xmlns="">
          <p:pic>
            <p:nvPicPr>
              <p:cNvPr id="17" name="Ink 1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10880" y="2341800"/>
                <a:ext cx="1027080" cy="1041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9" name="Ink 28"/>
              <p14:cNvContentPartPr/>
              <p14:nvPr/>
            </p14:nvContentPartPr>
            <p14:xfrm>
              <a:off x="6617520" y="2815560"/>
              <a:ext cx="1179360" cy="1131120"/>
            </p14:xfrm>
          </p:contentPart>
        </mc:Choice>
        <mc:Fallback xmlns="">
          <p:pic>
            <p:nvPicPr>
              <p:cNvPr id="29" name="Ink 28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579360" y="2777400"/>
                <a:ext cx="1255680" cy="120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30" name="Ink 29"/>
              <p14:cNvContentPartPr/>
              <p14:nvPr/>
            </p14:nvContentPartPr>
            <p14:xfrm>
              <a:off x="6885360" y="3753360"/>
              <a:ext cx="1179000" cy="681840"/>
            </p14:xfrm>
          </p:contentPart>
        </mc:Choice>
        <mc:Fallback xmlns="">
          <p:pic>
            <p:nvPicPr>
              <p:cNvPr id="30" name="Ink 29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847200" y="3715200"/>
                <a:ext cx="1255320" cy="758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2075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35050"/>
          <a:stretch/>
        </p:blipFill>
        <p:spPr>
          <a:xfrm>
            <a:off x="302375" y="222107"/>
            <a:ext cx="8590105" cy="6334315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en-AU" sz="6600" dirty="0" err="1">
                <a:solidFill>
                  <a:schemeClr val="bg1"/>
                </a:solidFill>
                <a:latin typeface="Gabriola" pitchFamily="82" charset="0"/>
              </a:rPr>
              <a:t>Exemples</a:t>
            </a:r>
            <a:endParaRPr lang="fr-FR" sz="66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Louise et Jean are both in </a:t>
            </a:r>
            <a:r>
              <a:rPr lang="en-AU" sz="4000" b="1" dirty="0">
                <a:solidFill>
                  <a:schemeClr val="bg1"/>
                </a:solidFill>
                <a:latin typeface="Gabriola" pitchFamily="82" charset="0"/>
              </a:rPr>
              <a:t>Seconde</a:t>
            </a: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In which class will they be next year?</a:t>
            </a: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Here are their grades for the year</a:t>
            </a:r>
          </a:p>
          <a:p>
            <a:pPr marL="0" indent="0" algn="r">
              <a:buNone/>
            </a:pP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let’s see how they went.</a:t>
            </a:r>
          </a:p>
        </p:txBody>
      </p:sp>
    </p:spTree>
    <p:extLst>
      <p:ext uri="{BB962C8B-B14F-4D97-AF65-F5344CB8AC3E}">
        <p14:creationId xmlns:p14="http://schemas.microsoft.com/office/powerpoint/2010/main" val="8892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491"/>
          <a:stretch/>
        </p:blipFill>
        <p:spPr>
          <a:xfrm>
            <a:off x="323528" y="209550"/>
            <a:ext cx="8676120" cy="6459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6000" dirty="0">
                <a:solidFill>
                  <a:schemeClr val="bg1"/>
                </a:solidFill>
                <a:latin typeface="Gabriola" pitchFamily="82" charset="0"/>
              </a:rPr>
              <a:t>Louise</a:t>
            </a:r>
            <a:endParaRPr lang="fr-FR" sz="60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57600" lvl="8" indent="0" algn="ctr">
              <a:buNone/>
            </a:pPr>
            <a:r>
              <a:rPr lang="en-AU" sz="40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 1</a:t>
            </a:r>
          </a:p>
          <a:p>
            <a:pPr algn="r"/>
            <a:r>
              <a:rPr lang="en-AU" sz="4000" dirty="0" err="1">
                <a:solidFill>
                  <a:schemeClr val="bg1"/>
                </a:solidFill>
                <a:latin typeface="Gabriola" pitchFamily="82" charset="0"/>
              </a:rPr>
              <a:t>Français</a:t>
            </a: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: 11/20</a:t>
            </a:r>
          </a:p>
          <a:p>
            <a:pPr algn="r"/>
            <a:r>
              <a:rPr lang="en-AU" sz="4000" dirty="0" err="1">
                <a:solidFill>
                  <a:schemeClr val="bg1"/>
                </a:solidFill>
                <a:latin typeface="Gabriola" pitchFamily="82" charset="0"/>
              </a:rPr>
              <a:t>Anglais</a:t>
            </a:r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: 12/20</a:t>
            </a: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Maths:8/20</a:t>
            </a:r>
          </a:p>
          <a:p>
            <a:pPr algn="ctr"/>
            <a:endParaRPr lang="en-AU" sz="4000" dirty="0">
              <a:solidFill>
                <a:schemeClr val="bg1"/>
              </a:solidFill>
              <a:latin typeface="Gabriola" pitchFamily="82" charset="0"/>
            </a:endParaRPr>
          </a:p>
          <a:p>
            <a:pPr algn="r"/>
            <a:r>
              <a:rPr lang="en-AU" sz="4000" dirty="0">
                <a:solidFill>
                  <a:schemeClr val="bg1"/>
                </a:solidFill>
                <a:latin typeface="Gabriola" pitchFamily="82" charset="0"/>
              </a:rPr>
              <a:t>Total:10.33/20</a:t>
            </a:r>
          </a:p>
        </p:txBody>
      </p:sp>
    </p:spTree>
    <p:extLst>
      <p:ext uri="{BB962C8B-B14F-4D97-AF65-F5344CB8AC3E}">
        <p14:creationId xmlns:p14="http://schemas.microsoft.com/office/powerpoint/2010/main" val="3669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54"/>
          <a:stretch/>
        </p:blipFill>
        <p:spPr>
          <a:xfrm>
            <a:off x="279400" y="209550"/>
            <a:ext cx="8541072" cy="6350874"/>
          </a:xfrm>
          <a:prstGeom prst="rect">
            <a:avLst/>
          </a:prstGeom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>
            <a:normAutofit/>
          </a:bodyPr>
          <a:lstStyle/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1: 10.33/20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2: 12/20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3: 9.5/20</a:t>
            </a:r>
          </a:p>
          <a:p>
            <a:pPr algn="r"/>
            <a:endParaRPr lang="en-AU" sz="4400" dirty="0">
              <a:solidFill>
                <a:schemeClr val="bg1"/>
              </a:solidFill>
              <a:latin typeface="Gabriola" pitchFamily="82" charset="0"/>
            </a:endParaRPr>
          </a:p>
          <a:p>
            <a:pPr algn="r"/>
            <a:r>
              <a:rPr lang="en-AU" sz="4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Total: 10.61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Louise </a:t>
            </a: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passe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en première!</a:t>
            </a:r>
            <a:endParaRPr lang="fr-FR" sz="4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6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54"/>
          <a:stretch/>
        </p:blipFill>
        <p:spPr>
          <a:xfrm>
            <a:off x="279400" y="209550"/>
            <a:ext cx="8541072" cy="63508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sz="7200" dirty="0">
                <a:solidFill>
                  <a:schemeClr val="bg1"/>
                </a:solidFill>
                <a:latin typeface="Gabriola" pitchFamily="82" charset="0"/>
              </a:rPr>
              <a:t>Jean</a:t>
            </a:r>
            <a:endParaRPr lang="fr-FR" sz="7200" dirty="0">
              <a:solidFill>
                <a:schemeClr val="bg1"/>
              </a:solidFill>
              <a:latin typeface="Gabriola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1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Français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: 7/20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Anglais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: 6/20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Maths: 11/20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Total: 8/20</a:t>
            </a:r>
          </a:p>
          <a:p>
            <a:pPr algn="r"/>
            <a:endParaRPr lang="en-AU" sz="4400" dirty="0">
              <a:solidFill>
                <a:schemeClr val="bg1"/>
              </a:solidFill>
              <a:latin typeface="Gabriola" pitchFamily="82" charset="0"/>
            </a:endParaRPr>
          </a:p>
          <a:p>
            <a:pPr marL="0" indent="0" algn="r">
              <a:buNone/>
            </a:pPr>
            <a:endParaRPr lang="fr-FR" sz="4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36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854"/>
          <a:stretch/>
        </p:blipFill>
        <p:spPr>
          <a:xfrm>
            <a:off x="279400" y="209550"/>
            <a:ext cx="8541072" cy="635087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102" y="836712"/>
            <a:ext cx="8229600" cy="4525963"/>
          </a:xfrm>
        </p:spPr>
        <p:txBody>
          <a:bodyPr>
            <a:noAutofit/>
          </a:bodyPr>
          <a:lstStyle/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1: 8/20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2: 9/20</a:t>
            </a:r>
          </a:p>
          <a:p>
            <a:pPr algn="r"/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Trimestre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3: 11/20</a:t>
            </a:r>
          </a:p>
          <a:p>
            <a:pPr algn="r"/>
            <a:endParaRPr lang="en-AU" sz="4400" dirty="0">
              <a:solidFill>
                <a:schemeClr val="bg1"/>
              </a:solidFill>
              <a:latin typeface="Gabriola" pitchFamily="82" charset="0"/>
            </a:endParaRP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Total: 9.33/20</a:t>
            </a:r>
          </a:p>
          <a:p>
            <a:pPr algn="r"/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Jean </a:t>
            </a: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doit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 </a:t>
            </a:r>
            <a:r>
              <a:rPr lang="en-AU" sz="4400" dirty="0" err="1">
                <a:solidFill>
                  <a:schemeClr val="bg1"/>
                </a:solidFill>
                <a:latin typeface="Gabriola" pitchFamily="82" charset="0"/>
              </a:rPr>
              <a:t>redoubler</a:t>
            </a:r>
            <a:r>
              <a:rPr lang="en-AU" sz="4400" dirty="0">
                <a:solidFill>
                  <a:schemeClr val="bg1"/>
                </a:solidFill>
                <a:latin typeface="Gabriola" pitchFamily="82" charset="0"/>
              </a:rPr>
              <a:t>.</a:t>
            </a:r>
            <a:endParaRPr lang="fr-FR" sz="4400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30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5009F-E1F3-4330-B54A-19E95186AD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u="sng" dirty="0" err="1"/>
              <a:t>Comparaisons</a:t>
            </a:r>
            <a:r>
              <a:rPr lang="en-GB" u="sng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0BAF3B-3100-42D2-9B1D-14D87601C0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Can you think of any similarities with </a:t>
            </a:r>
            <a:r>
              <a:rPr lang="en-GB"/>
              <a:t>our schools </a:t>
            </a:r>
            <a:r>
              <a:rPr lang="en-GB" dirty="0"/>
              <a:t>in England ?</a:t>
            </a:r>
          </a:p>
          <a:p>
            <a:r>
              <a:rPr lang="en-GB" dirty="0"/>
              <a:t>How different is the English system in your opinion?</a:t>
            </a:r>
          </a:p>
        </p:txBody>
      </p:sp>
    </p:spTree>
    <p:extLst>
      <p:ext uri="{BB962C8B-B14F-4D97-AF65-F5344CB8AC3E}">
        <p14:creationId xmlns:p14="http://schemas.microsoft.com/office/powerpoint/2010/main" val="87296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Le système scolaire en France&amp;quot;&quot;/&gt;&lt;property id=&quot;20307&quot; value=&quot;256&quot;/&gt;&lt;/object&gt;&lt;object type=&quot;3&quot; unique_id=&quot;10005&quot;&gt;&lt;property id=&quot;20148&quot; value=&quot;5&quot;/&gt;&lt;property id=&quot;20300&quot; value=&quot;Slide 2 - &amp;quot;L’école primaire&amp;quot;&quot;/&gt;&lt;property id=&quot;20307&quot; value=&quot;257&quot;/&gt;&lt;/object&gt;&lt;object type=&quot;3&quot; unique_id=&quot;10006&quot;&gt;&lt;property id=&quot;20148&quot; value=&quot;5&quot;/&gt;&lt;property id=&quot;20300&quot; value=&quot;Slide 3 - &amp;quot;L’école Maternelle&amp;quot;&quot;/&gt;&lt;property id=&quot;20307&quot; value=&quot;258&quot;/&gt;&lt;/object&gt;&lt;object type=&quot;3&quot; unique_id=&quot;10007&quot;&gt;&lt;property id=&quot;20148&quot; value=&quot;5&quot;/&gt;&lt;property id=&quot;20300&quot; value=&quot;Slide 4 - &amp;quot;L’ école élémentaire&amp;#x0D;&amp;#x0A;&amp;quot;&quot;/&gt;&lt;property id=&quot;20307&quot; value=&quot;259&quot;/&gt;&lt;/object&gt;&lt;object type=&quot;3&quot; unique_id=&quot;10008&quot;&gt;&lt;property id=&quot;20148&quot; value=&quot;5&quot;/&gt;&lt;property id=&quot;20300&quot; value=&quot;Slide 6 - &amp;quot;Le collège&amp;quot;&quot;/&gt;&lt;property id=&quot;20307&quot; value=&quot;260&quot;/&gt;&lt;/object&gt;&lt;object type=&quot;3&quot; unique_id=&quot;10009&quot;&gt;&lt;property id=&quot;20148&quot; value=&quot;5&quot;/&gt;&lt;property id=&quot;20300&quot; value=&quot;Slide 7 - &amp;quot;Le brevet&amp;quot;&quot;/&gt;&lt;property id=&quot;20307&quot; value=&quot;261&quot;/&gt;&lt;/object&gt;&lt;object type=&quot;3&quot; unique_id=&quot;10010&quot;&gt;&lt;property id=&quot;20148&quot; value=&quot;5&quot;/&gt;&lt;property id=&quot;20300&quot; value=&quot;Slide 8&quot;/&gt;&lt;property id=&quot;20307&quot; value=&quot;267&quot;/&gt;&lt;/object&gt;&lt;object type=&quot;3&quot; unique_id=&quot;10011&quot;&gt;&lt;property id=&quot;20148&quot; value=&quot;5&quot;/&gt;&lt;property id=&quot;20300&quot; value=&quot;Slide 9 - &amp;quot;Le lycée&amp;quot;&quot;/&gt;&lt;property id=&quot;20307&quot; value=&quot;262&quot;/&gt;&lt;/object&gt;&lt;object type=&quot;3&quot; unique_id=&quot;10012&quot;&gt;&lt;property id=&quot;20148&quot; value=&quot;5&quot;/&gt;&lt;property id=&quot;20300&quot; value=&quot;Slide 10 - &amp;quot;Les sections&amp;quot;&quot;/&gt;&lt;property id=&quot;20307&quot; value=&quot;266&quot;/&gt;&lt;/object&gt;&lt;object type=&quot;3&quot; unique_id=&quot;10013&quot;&gt;&lt;property id=&quot;20148&quot; value=&quot;5&quot;/&gt;&lt;property id=&quot;20300&quot; value=&quot;Slide 13 - &amp;quot;Le français&amp;quot;&quot;/&gt;&lt;property id=&quot;20307&quot; value=&quot;263&quot;/&gt;&lt;/object&gt;&lt;object type=&quot;3&quot; unique_id=&quot;10015&quot;&gt;&lt;property id=&quot;20148&quot; value=&quot;5&quot;/&gt;&lt;property id=&quot;20300&quot; value=&quot;Slide 24 - &amp;quot;Les options&amp;quot;&quot;/&gt;&lt;property id=&quot;20307&quot; value=&quot;265&quot;/&gt;&lt;/object&gt;&lt;object type=&quot;3&quot; unique_id=&quot;10016&quot;&gt;&lt;property id=&quot;20148&quot; value=&quot;5&quot;/&gt;&lt;property id=&quot;20300&quot; value=&quot;Slide 25 - &amp;quot;Les devoirs&amp;quot;&quot;/&gt;&lt;property id=&quot;20307&quot; value=&quot;268&quot;/&gt;&lt;/object&gt;&lt;object type=&quot;3&quot; unique_id=&quot;10017&quot;&gt;&lt;property id=&quot;20148&quot; value=&quot;5&quot;/&gt;&lt;property id=&quot;20300&quot; value=&quot;Slide 26 - &amp;quot;Les interros&amp;quot;&quot;/&gt;&lt;property id=&quot;20307&quot; value=&quot;269&quot;/&gt;&lt;/object&gt;&lt;object type=&quot;3&quot; unique_id=&quot;10114&quot;&gt;&lt;property id=&quot;20148&quot; value=&quot;5&quot;/&gt;&lt;property id=&quot;20300&quot; value=&quot;Slide 27 - &amp;quot;Les punitions&amp;quot;&quot;/&gt;&lt;property id=&quot;20307&quot; value=&quot;270&quot;/&gt;&lt;/object&gt;&lt;object type=&quot;3&quot; unique_id=&quot;10115&quot;&gt;&lt;property id=&quot;20148&quot; value=&quot;5&quot;/&gt;&lt;property id=&quot;20300&quot; value=&quot;Slide 28 - &amp;quot;Emploi du temps&amp;#x0D;&amp;#x0A;&amp;quot;&quot;/&gt;&lt;property id=&quot;20307&quot; value=&quot;271&quot;/&gt;&lt;/object&gt;&lt;object type=&quot;3&quot; unique_id=&quot;10116&quot;&gt;&lt;property id=&quot;20148&quot; value=&quot;5&quot;/&gt;&lt;property id=&quot;20300&quot; value=&quot;Slide 29 - &amp;quot;La cantine&amp;quot;&quot;/&gt;&lt;property id=&quot;20307&quot; value=&quot;272&quot;/&gt;&lt;/object&gt;&lt;object type=&quot;3&quot; unique_id=&quot;10117&quot;&gt;&lt;property id=&quot;20148&quot; value=&quot;5&quot;/&gt;&lt;property id=&quot;20300&quot; value=&quot;Slide 30 - &amp;quot;Les notes&amp;quot;&quot;/&gt;&lt;property id=&quot;20307&quot; value=&quot;273&quot;/&gt;&lt;/object&gt;&lt;object type=&quot;3&quot; unique_id=&quot;10118&quot;&gt;&lt;property id=&quot;20148&quot; value=&quot;5&quot;/&gt;&lt;property id=&quot;20300&quot; value=&quot;Slide 31 - &amp;quot;Exemples&amp;quot;&quot;/&gt;&lt;property id=&quot;20307&quot; value=&quot;276&quot;/&gt;&lt;/object&gt;&lt;object type=&quot;3&quot; unique_id=&quot;10119&quot;&gt;&lt;property id=&quot;20148&quot; value=&quot;5&quot;/&gt;&lt;property id=&quot;20300&quot; value=&quot;Slide 32 - &amp;quot;Louise&amp;quot;&quot;/&gt;&lt;property id=&quot;20307&quot; value=&quot;274&quot;/&gt;&lt;/object&gt;&lt;object type=&quot;3&quot; unique_id=&quot;10120&quot;&gt;&lt;property id=&quot;20148&quot; value=&quot;5&quot;/&gt;&lt;property id=&quot;20300&quot; value=&quot;Slide 33&quot;/&gt;&lt;property id=&quot;20307&quot; value=&quot;277&quot;/&gt;&lt;/object&gt;&lt;object type=&quot;3&quot; unique_id=&quot;10121&quot;&gt;&lt;property id=&quot;20148&quot; value=&quot;5&quot;/&gt;&lt;property id=&quot;20300&quot; value=&quot;Slide 34 - &amp;quot;Jean&amp;quot;&quot;/&gt;&lt;property id=&quot;20307&quot; value=&quot;275&quot;/&gt;&lt;/object&gt;&lt;object type=&quot;3&quot; unique_id=&quot;10122&quot;&gt;&lt;property id=&quot;20148&quot; value=&quot;5&quot;/&gt;&lt;property id=&quot;20300&quot; value=&quot;Slide 35&quot;/&gt;&lt;property id=&quot;20307&quot; value=&quot;278&quot;/&gt;&lt;/object&gt;&lt;object type=&quot;3&quot; unique_id=&quot;10123&quot;&gt;&lt;property id=&quot;20148&quot; value=&quot;5&quot;/&gt;&lt;property id=&quot;20300&quot; value=&quot;Slide 36&quot;/&gt;&lt;property id=&quot;20307&quot; value=&quot;279&quot;/&gt;&lt;/object&gt;&lt;object type=&quot;3&quot; unique_id=&quot;10461&quot;&gt;&lt;property id=&quot;20148&quot; value=&quot;5&quot;/&gt;&lt;property id=&quot;20300&quot; value=&quot;Slide 5&quot;/&gt;&lt;property id=&quot;20307&quot; value=&quot;280&quot;/&gt;&lt;/object&gt;&lt;object type=&quot;3&quot; unique_id=&quot;10462&quot;&gt;&lt;property id=&quot;20148&quot; value=&quot;5&quot;/&gt;&lt;property id=&quot;20300&quot; value=&quot;Slide 12 - &amp;quot;Les matières&amp;quot;&quot;/&gt;&lt;property id=&quot;20307&quot; value=&quot;281&quot;/&gt;&lt;/object&gt;&lt;object type=&quot;3&quot; unique_id=&quot;10463&quot;&gt;&lt;property id=&quot;20148&quot; value=&quot;5&quot;/&gt;&lt;property id=&quot;20300&quot; value=&quot;Slide 14 - &amp;quot;L’anglais&amp;quot;&quot;/&gt;&lt;property id=&quot;20307&quot; value=&quot;282&quot;/&gt;&lt;/object&gt;&lt;object type=&quot;3&quot; unique_id=&quot;10464&quot;&gt;&lt;property id=&quot;20148&quot; value=&quot;5&quot;/&gt;&lt;property id=&quot;20300&quot; value=&quot;Slide 15 - &amp;quot;Les maths&amp;quot;&quot;/&gt;&lt;property id=&quot;20307&quot; value=&quot;283&quot;/&gt;&lt;/object&gt;&lt;object type=&quot;3&quot; unique_id=&quot;10465&quot;&gt;&lt;property id=&quot;20148&quot; value=&quot;5&quot;/&gt;&lt;property id=&quot;20300&quot; value=&quot;Slide 16 - &amp;quot;Le SVT (Sciences de la Vie et de la Terre)&amp;quot;&quot;/&gt;&lt;property id=&quot;20307&quot; value=&quot;284&quot;/&gt;&lt;/object&gt;&lt;object type=&quot;3&quot; unique_id=&quot;10466&quot;&gt;&lt;property id=&quot;20148&quot; value=&quot;5&quot;/&gt;&lt;property id=&quot;20300&quot; value=&quot;Slide 17 - &amp;quot;L’histoire&amp;quot;&quot;/&gt;&lt;property id=&quot;20307&quot; value=&quot;285&quot;/&gt;&lt;/object&gt;&lt;object type=&quot;3&quot; unique_id=&quot;10467&quot;&gt;&lt;property id=&quot;20148&quot; value=&quot;5&quot;/&gt;&lt;property id=&quot;20300&quot; value=&quot;Slide 18 - &amp;quot;La géographie&amp;quot;&quot;/&gt;&lt;property id=&quot;20307&quot; value=&quot;286&quot;/&gt;&lt;/object&gt;&lt;object type=&quot;3&quot; unique_id=&quot;10468&quot;&gt;&lt;property id=&quot;20148&quot; value=&quot;5&quot;/&gt;&lt;property id=&quot;20300&quot; value=&quot;Slide 19 - &amp;quot;La physique&amp;quot;&quot;/&gt;&lt;property id=&quot;20307&quot; value=&quot;289&quot;/&gt;&lt;/object&gt;&lt;object type=&quot;3&quot; unique_id=&quot;10469&quot;&gt;&lt;property id=&quot;20148&quot; value=&quot;5&quot;/&gt;&lt;property id=&quot;20300&quot; value=&quot;Slide 20 - &amp;quot;La chimie&amp;quot;&quot;/&gt;&lt;property id=&quot;20307&quot; value=&quot;290&quot;/&gt;&lt;/object&gt;&lt;object type=&quot;3&quot; unique_id=&quot;10470&quot;&gt;&lt;property id=&quot;20148&quot; value=&quot;5&quot;/&gt;&lt;property id=&quot;20300&quot; value=&quot;Slide 21 - &amp;quot;Les arts plastiques&amp;quot;&quot;/&gt;&lt;property id=&quot;20307&quot; value=&quot;287&quot;/&gt;&lt;/object&gt;&lt;object type=&quot;3&quot; unique_id=&quot;10471&quot;&gt;&lt;property id=&quot;20148&quot; value=&quot;5&quot;/&gt;&lt;property id=&quot;20300&quot; value=&quot;Slide 22 - &amp;quot;La musique&amp;quot;&quot;/&gt;&lt;property id=&quot;20307&quot; value=&quot;291&quot;/&gt;&lt;/object&gt;&lt;object type=&quot;3&quot; unique_id=&quot;10472&quot;&gt;&lt;property id=&quot;20148&quot; value=&quot;5&quot;/&gt;&lt;property id=&quot;20300&quot; value=&quot;Slide 23 - &amp;quot;La technologie&amp;quot;&quot;/&gt;&lt;property id=&quot;20307&quot; value=&quot;288&quot;/&gt;&lt;/object&gt;&lt;object type=&quot;3&quot; unique_id=&quot;10658&quot;&gt;&lt;property id=&quot;20148&quot; value=&quot;5&quot;/&gt;&lt;property id=&quot;20300&quot; value=&quot;Slide 11 - &amp;quot;Le Baccalauréat – le bac&amp;quot;&quot;/&gt;&lt;property id=&quot;20307&quot; value=&quot;29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642</TotalTime>
  <Words>733</Words>
  <Application>Microsoft Office PowerPoint</Application>
  <PresentationFormat>On-screen Show (4:3)</PresentationFormat>
  <Paragraphs>141</Paragraphs>
  <Slides>37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Courier New</vt:lpstr>
      <vt:lpstr>Gabriola</vt:lpstr>
      <vt:lpstr>Office Theme</vt:lpstr>
      <vt:lpstr>Lundi 13 juillet </vt:lpstr>
      <vt:lpstr>Le système scolaire en France</vt:lpstr>
      <vt:lpstr>L’école primaire</vt:lpstr>
      <vt:lpstr>L’école Maternelle</vt:lpstr>
      <vt:lpstr>L’ école élémentaire </vt:lpstr>
      <vt:lpstr>PowerPoint Presentation</vt:lpstr>
      <vt:lpstr>Le collège</vt:lpstr>
      <vt:lpstr>Le brevet</vt:lpstr>
      <vt:lpstr>PowerPoint Presentation</vt:lpstr>
      <vt:lpstr>Le lycée</vt:lpstr>
      <vt:lpstr>Les sections</vt:lpstr>
      <vt:lpstr>Le Baccalauréat – le bac</vt:lpstr>
      <vt:lpstr>Les matières</vt:lpstr>
      <vt:lpstr>Le français</vt:lpstr>
      <vt:lpstr>L’anglais</vt:lpstr>
      <vt:lpstr>Les maths</vt:lpstr>
      <vt:lpstr>Le SVT (Sciences de la Vie et de la Terre)</vt:lpstr>
      <vt:lpstr>L’histoire</vt:lpstr>
      <vt:lpstr>La géographie</vt:lpstr>
      <vt:lpstr>La physique</vt:lpstr>
      <vt:lpstr>La chimie</vt:lpstr>
      <vt:lpstr>Les arts plastiques</vt:lpstr>
      <vt:lpstr>La musique</vt:lpstr>
      <vt:lpstr>La technologie</vt:lpstr>
      <vt:lpstr>Les options</vt:lpstr>
      <vt:lpstr>Les devoirs</vt:lpstr>
      <vt:lpstr>Les interros</vt:lpstr>
      <vt:lpstr>Les punitions</vt:lpstr>
      <vt:lpstr>Emploi du temps </vt:lpstr>
      <vt:lpstr>La cantine</vt:lpstr>
      <vt:lpstr>Les notes</vt:lpstr>
      <vt:lpstr>Exemples</vt:lpstr>
      <vt:lpstr>Louise</vt:lpstr>
      <vt:lpstr>PowerPoint Presentation</vt:lpstr>
      <vt:lpstr>Jean</vt:lpstr>
      <vt:lpstr>PowerPoint Presentation</vt:lpstr>
      <vt:lpstr>Comparaisons </vt:lpstr>
    </vt:vector>
  </TitlesOfParts>
  <Company>NSW, Department of Education and Training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systeme scolaire en France</dc:title>
  <dc:creator>Briend, Camille</dc:creator>
  <cp:lastModifiedBy>Aurelie</cp:lastModifiedBy>
  <cp:revision>50</cp:revision>
  <dcterms:created xsi:type="dcterms:W3CDTF">2012-08-28T03:12:11Z</dcterms:created>
  <dcterms:modified xsi:type="dcterms:W3CDTF">2020-07-08T07:38:17Z</dcterms:modified>
</cp:coreProperties>
</file>