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5" r:id="rId3"/>
    <p:sldId id="274" r:id="rId4"/>
    <p:sldId id="276"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11" name="Rectangle 10"/>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 name="Subtitle 2"/>
          <p:cNvSpPr>
            <a:spLocks noGrp="1"/>
          </p:cNvSpPr>
          <p:nvPr>
            <p:ph type="subTitle" idx="1"/>
          </p:nvPr>
        </p:nvSpPr>
        <p:spPr>
          <a:xfrm>
            <a:off x="3743323" y="3721473"/>
            <a:ext cx="5120640" cy="1581150"/>
          </a:xfrm>
        </p:spPr>
        <p:txBody>
          <a:bodyPr>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01/07/2020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7991475" y="6429375"/>
            <a:ext cx="876300" cy="292100"/>
          </a:xfrm>
        </p:spPr>
        <p:txBody>
          <a:bodyPr/>
          <a:lstStyle/>
          <a:p>
            <a:fld id="{0F82613A-0D16-4158-BD3D-75F1959A0FD3}" type="slidenum">
              <a:rPr lang="fr-FR" smtClean="0"/>
              <a:t>‹#›</a:t>
            </a:fld>
            <a:endParaRPr lang="fr-FR"/>
          </a:p>
        </p:txBody>
      </p:sp>
      <p:sp>
        <p:nvSpPr>
          <p:cNvPr id="9"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Title 9"/>
          <p:cNvSpPr>
            <a:spLocks noGrp="1"/>
          </p:cNvSpPr>
          <p:nvPr>
            <p:ph type="title"/>
          </p:nvPr>
        </p:nvSpPr>
        <p:spPr>
          <a:xfrm>
            <a:off x="3739896" y="1417320"/>
            <a:ext cx="5120640" cy="2304288"/>
          </a:xfrm>
        </p:spPr>
        <p:txBody>
          <a:bodyPr>
            <a:normAutofit/>
          </a:bodyPr>
          <a:lstStyle>
            <a:lvl1pPr>
              <a:defRPr sz="4000" cap="all" baseline="0"/>
            </a:lvl1pPr>
          </a:lstStyle>
          <a:p>
            <a:r>
              <a:rPr lang="fr-FR"/>
              <a:t>Modifiez le style du titre</a:t>
            </a:r>
            <a:endParaRPr lang="en-US" dirty="0"/>
          </a:p>
        </p:txBody>
      </p:sp>
      <p:sp>
        <p:nvSpPr>
          <p:cNvPr id="13"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9" name="Freeform 8"/>
          <p:cNvSpPr>
            <a:spLocks noChangeAspect="1" noEditPoints="1"/>
          </p:cNvSpPr>
          <p:nvPr/>
        </p:nvSpPr>
        <p:spPr bwMode="auto">
          <a:xfrm>
            <a:off x="5489634" y="0"/>
            <a:ext cx="3393768" cy="6858000"/>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10"/>
          </p:nvPr>
        </p:nvSpPr>
        <p:spPr/>
        <p:txBody>
          <a:bodyPr/>
          <a:lstStyle/>
          <a:p>
            <a:fld id="{47791FC3-E640-40F8-9293-3C86D68A4CFC}" type="datetimeFigureOut">
              <a:rPr lang="fr-FR" smtClean="0"/>
              <a:t>01/07/2020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
        <p:nvSpPr>
          <p:cNvPr id="25" name="Title Placeholder 1"/>
          <p:cNvSpPr>
            <a:spLocks noGrp="1"/>
          </p:cNvSpPr>
          <p:nvPr>
            <p:ph type="title"/>
          </p:nvPr>
        </p:nvSpPr>
        <p:spPr>
          <a:xfrm>
            <a:off x="276225" y="228600"/>
            <a:ext cx="8591550" cy="1066801"/>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1" name="Content Placeholder 30"/>
          <p:cNvSpPr>
            <a:spLocks noGrp="1"/>
          </p:cNvSpPr>
          <p:nvPr>
            <p:ph sz="quarter" idx="13"/>
          </p:nvPr>
        </p:nvSpPr>
        <p:spPr>
          <a:xfrm>
            <a:off x="274320" y="1298448"/>
            <a:ext cx="8595360" cy="4937760"/>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9" name="Rectangle 8"/>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01/07/2020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
        <p:nvSpPr>
          <p:cNvPr id="15" name="Subtitle 2"/>
          <p:cNvSpPr>
            <a:spLocks noGrp="1"/>
          </p:cNvSpPr>
          <p:nvPr>
            <p:ph type="subTitle" idx="1"/>
          </p:nvPr>
        </p:nvSpPr>
        <p:spPr>
          <a:xfrm>
            <a:off x="3743324" y="1400174"/>
            <a:ext cx="5120640" cy="1476375"/>
          </a:xfrm>
        </p:spPr>
        <p:txBody>
          <a:bodyPr anchor="b" anchorCtr="0">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10" name="Freeform 7"/>
          <p:cNvSpPr>
            <a:spLocks noChangeAspect="1" noEditPoints="1"/>
          </p:cNvSpPr>
          <p:nvPr/>
        </p:nvSpPr>
        <p:spPr bwMode="auto">
          <a:xfrm>
            <a:off x="34289" y="136641"/>
            <a:ext cx="3326149" cy="6721359"/>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Title 11"/>
          <p:cNvSpPr>
            <a:spLocks noGrp="1"/>
          </p:cNvSpPr>
          <p:nvPr>
            <p:ph type="title"/>
          </p:nvPr>
        </p:nvSpPr>
        <p:spPr>
          <a:xfrm>
            <a:off x="3733800" y="2895599"/>
            <a:ext cx="5129543" cy="2667001"/>
          </a:xfrm>
        </p:spPr>
        <p:txBody>
          <a:bodyPr anchor="t">
            <a:normAutofit/>
          </a:bodyPr>
          <a:lstStyle>
            <a:lvl1pPr>
              <a:defRPr kumimoji="0" lang="en-US" sz="4000" b="0" i="0" u="none" strike="noStrike" kern="1200" cap="all" spc="0" normalizeH="0" baseline="0" noProof="0" dirty="0" smtClean="0">
                <a:ln>
                  <a:noFill/>
                </a:ln>
                <a:solidFill>
                  <a:schemeClr val="tx2"/>
                </a:solidFill>
                <a:effectLst/>
                <a:uLnTx/>
                <a:uFillTx/>
                <a:latin typeface="+mj-lt"/>
                <a:ea typeface="+mj-ea"/>
                <a:cs typeface="Tunga" pitchFamily="2"/>
              </a:defRPr>
            </a:lvl1pPr>
          </a:lstStyle>
          <a:p>
            <a:r>
              <a:rPr lang="fr-FR"/>
              <a:t>Modifiez le style du titre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7791FC3-E640-40F8-9293-3C86D68A4CFC}" type="datetimeFigureOut">
              <a:rPr lang="fr-FR" smtClean="0"/>
              <a:t>01/07/2020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82613A-0D16-4158-BD3D-75F1959A0FD3}" type="slidenum">
              <a:rPr lang="fr-FR" smtClean="0"/>
              <a:t>‹#›</a:t>
            </a:fld>
            <a:endParaRPr lang="fr-FR"/>
          </a:p>
        </p:txBody>
      </p:sp>
      <p:sp>
        <p:nvSpPr>
          <p:cNvPr id="9"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12" name="Content Placeholder 11"/>
          <p:cNvSpPr>
            <a:spLocks noGrp="1"/>
          </p:cNvSpPr>
          <p:nvPr>
            <p:ph sz="quarter" idx="13"/>
          </p:nvPr>
        </p:nvSpPr>
        <p:spPr>
          <a:xfrm>
            <a:off x="27622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13" name="Content Placeholder 11"/>
          <p:cNvSpPr>
            <a:spLocks noGrp="1"/>
          </p:cNvSpPr>
          <p:nvPr>
            <p:ph sz="quarter" idx="14"/>
          </p:nvPr>
        </p:nvSpPr>
        <p:spPr>
          <a:xfrm>
            <a:off x="461581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47791FC3-E640-40F8-9293-3C86D68A4CFC}" type="datetimeFigureOut">
              <a:rPr lang="fr-FR" smtClean="0"/>
              <a:t>01/07/2020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F82613A-0D16-4158-BD3D-75F1959A0FD3}" type="slidenum">
              <a:rPr lang="fr-FR" smtClean="0"/>
              <a:t>‹#›</a:t>
            </a:fld>
            <a:endParaRPr lang="fr-FR"/>
          </a:p>
        </p:txBody>
      </p:sp>
      <p:sp>
        <p:nvSpPr>
          <p:cNvPr id="1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14" name="Content Placeholder 11"/>
          <p:cNvSpPr>
            <a:spLocks noGrp="1"/>
          </p:cNvSpPr>
          <p:nvPr>
            <p:ph sz="quarter" idx="13"/>
          </p:nvPr>
        </p:nvSpPr>
        <p:spPr>
          <a:xfrm>
            <a:off x="27622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5" name="Content Placeholder 11"/>
          <p:cNvSpPr>
            <a:spLocks noGrp="1"/>
          </p:cNvSpPr>
          <p:nvPr>
            <p:ph sz="quarter" idx="14"/>
          </p:nvPr>
        </p:nvSpPr>
        <p:spPr>
          <a:xfrm>
            <a:off x="461581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20" name="Text Placeholder 3"/>
          <p:cNvSpPr>
            <a:spLocks noGrp="1"/>
          </p:cNvSpPr>
          <p:nvPr>
            <p:ph type="body" sz="half" idx="2"/>
          </p:nvPr>
        </p:nvSpPr>
        <p:spPr>
          <a:xfrm>
            <a:off x="276225" y="1298448"/>
            <a:ext cx="4248150" cy="509587"/>
          </a:xfrm>
        </p:spPr>
        <p:txBody>
          <a:bodyPr anchor="ctr">
            <a:normAutofit/>
          </a:bodyPr>
          <a:lstStyle>
            <a:lvl1pPr marL="0" indent="0" algn="l">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21" name="Text Placeholder 3"/>
          <p:cNvSpPr>
            <a:spLocks noGrp="1"/>
          </p:cNvSpPr>
          <p:nvPr>
            <p:ph type="body" sz="half" idx="15"/>
          </p:nvPr>
        </p:nvSpPr>
        <p:spPr>
          <a:xfrm>
            <a:off x="4615815" y="1298448"/>
            <a:ext cx="4248150" cy="509587"/>
          </a:xfrm>
        </p:spPr>
        <p:txBody>
          <a:bodyPr anchor="ctr">
            <a:normAutofit/>
          </a:bodyPr>
          <a:lstStyle>
            <a:lvl1pPr marL="0" indent="0">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tx2"/>
                </a:solidFill>
              </a:defRPr>
            </a:lvl1pPr>
          </a:lstStyle>
          <a:p>
            <a:fld id="{47791FC3-E640-40F8-9293-3C86D68A4CFC}" type="datetimeFigureOut">
              <a:rPr lang="fr-FR" smtClean="0"/>
              <a:t>01/07/2020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F82613A-0D16-4158-BD3D-75F1959A0FD3}" type="slidenum">
              <a:rPr lang="fr-FR" smtClean="0"/>
              <a:t>‹#›</a:t>
            </a:fld>
            <a:endParaRPr lang="fr-FR"/>
          </a:p>
        </p:txBody>
      </p:sp>
      <p:sp>
        <p:nvSpPr>
          <p:cNvPr id="17"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791FC3-E640-40F8-9293-3C86D68A4CFC}" type="datetimeFigureOut">
              <a:rPr lang="fr-FR" smtClean="0"/>
              <a:t>01/07/2020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F82613A-0D16-4158-BD3D-75F1959A0FD3}"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Rectangle 7"/>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01/07/2020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82613A-0D16-4158-BD3D-75F1959A0FD3}" type="slidenum">
              <a:rPr lang="fr-FR" smtClean="0"/>
              <a:t>‹#›</a:t>
            </a:fld>
            <a:endParaRPr lang="fr-FR"/>
          </a:p>
        </p:txBody>
      </p:sp>
      <p:sp>
        <p:nvSpPr>
          <p:cNvPr id="9" name="Title Placeholder 1"/>
          <p:cNvSpPr>
            <a:spLocks noGrp="1"/>
          </p:cNvSpPr>
          <p:nvPr>
            <p:ph type="title"/>
          </p:nvPr>
        </p:nvSpPr>
        <p:spPr>
          <a:xfrm>
            <a:off x="276225" y="228601"/>
            <a:ext cx="2834640" cy="1298448"/>
          </a:xfrm>
          <a:prstGeom prst="rect">
            <a:avLst/>
          </a:prstGeom>
        </p:spPr>
        <p:txBody>
          <a:bodyPr vert="horz" lIns="91440" tIns="45720" rIns="91440" bIns="45720" rtlCol="0" anchor="b" anchorCtr="0">
            <a:normAutofit/>
          </a:bodyPr>
          <a:lstStyle>
            <a:lvl1pPr>
              <a:defRPr sz="2400">
                <a:solidFill>
                  <a:schemeClr val="bg2"/>
                </a:solidFill>
              </a:defRPr>
            </a:lvl1pPr>
          </a:lstStyle>
          <a:p>
            <a:r>
              <a:rPr lang="fr-FR"/>
              <a:t>Modifiez le style du titre</a:t>
            </a:r>
            <a:endParaRPr lang="en-US" dirty="0"/>
          </a:p>
        </p:txBody>
      </p:sp>
      <p:sp>
        <p:nvSpPr>
          <p:cNvPr id="10" name="Content Placeholder 11"/>
          <p:cNvSpPr>
            <a:spLocks noGrp="1"/>
          </p:cNvSpPr>
          <p:nvPr>
            <p:ph sz="quarter" idx="14"/>
          </p:nvPr>
        </p:nvSpPr>
        <p:spPr>
          <a:xfrm>
            <a:off x="3775935" y="533400"/>
            <a:ext cx="5063266" cy="5702808"/>
          </a:xfrm>
        </p:spPr>
        <p:txBody>
          <a:bodyPr>
            <a:normAutofit/>
          </a:bodyPr>
          <a:lstStyle>
            <a:lvl1pPr>
              <a:defRPr sz="2000"/>
            </a:lvl1pPr>
            <a:lvl2pPr>
              <a:defRPr sz="1800"/>
            </a:lvl2pPr>
            <a:lvl3pPr>
              <a:defRPr sz="1600"/>
            </a:lvl3pPr>
            <a:lvl4pPr>
              <a:defRPr sz="1600"/>
            </a:lvl4pPr>
            <a:lvl5pPr>
              <a:defRPr sz="1600"/>
            </a:lvl5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1" name="Text Placeholder 3"/>
          <p:cNvSpPr>
            <a:spLocks noGrp="1"/>
          </p:cNvSpPr>
          <p:nvPr>
            <p:ph type="body" sz="half" idx="2"/>
          </p:nvPr>
        </p:nvSpPr>
        <p:spPr>
          <a:xfrm>
            <a:off x="276224" y="1539240"/>
            <a:ext cx="2834640" cy="4709160"/>
          </a:xfrm>
        </p:spPr>
        <p:txBody>
          <a:bodyPr>
            <a:normAutofit/>
          </a:bodyPr>
          <a:lstStyle>
            <a:lvl1pPr marL="0" indent="0">
              <a:buNone/>
              <a:defRPr lang="en-US" sz="1600" b="0" i="0" kern="1200" cap="none" spc="30" baseline="0" dirty="0" smtClean="0">
                <a:solidFill>
                  <a:schemeClr val="bg2"/>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600"/>
              </a:spcBef>
              <a:spcAft>
                <a:spcPts val="0"/>
              </a:spcAft>
              <a:buClr>
                <a:schemeClr val="accent1"/>
              </a:buClr>
              <a:buFont typeface="Arial" pitchFamily="34" charset="0"/>
              <a:buNone/>
            </a:pPr>
            <a:r>
              <a:rPr lang="fr-FR"/>
              <a:t>Modifiez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13" name="Rectangle 12"/>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3409950" y="0"/>
            <a:ext cx="5734050" cy="6858000"/>
          </a:xfrm>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lstStyle>
          <a:p>
            <a:fld id="{47791FC3-E640-40F8-9293-3C86D68A4CFC}" type="datetimeFigureOut">
              <a:rPr lang="fr-FR" smtClean="0"/>
              <a:t>01/07/2020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82613A-0D16-4158-BD3D-75F1959A0FD3}" type="slidenum">
              <a:rPr lang="fr-FR" smtClean="0"/>
              <a:t>‹#›</a:t>
            </a:fld>
            <a:endParaRPr lang="fr-FR"/>
          </a:p>
        </p:txBody>
      </p:sp>
      <p:sp>
        <p:nvSpPr>
          <p:cNvPr id="21" name="Title Placeholder 1"/>
          <p:cNvSpPr>
            <a:spLocks noGrp="1"/>
          </p:cNvSpPr>
          <p:nvPr>
            <p:ph type="title"/>
          </p:nvPr>
        </p:nvSpPr>
        <p:spPr>
          <a:xfrm>
            <a:off x="276224" y="228600"/>
            <a:ext cx="2834640" cy="1295399"/>
          </a:xfrm>
          <a:prstGeom prst="rect">
            <a:avLst/>
          </a:prstGeom>
        </p:spPr>
        <p:txBody>
          <a:bodyPr vert="horz" lIns="91440" tIns="45720" rIns="91440" bIns="45720" rtlCol="0" anchor="b" anchorCtr="0">
            <a:normAutofit/>
          </a:bodyPr>
          <a:lstStyle>
            <a:lvl1pPr>
              <a:defRPr sz="2400">
                <a:solidFill>
                  <a:schemeClr val="bg2"/>
                </a:solidFill>
              </a:defRPr>
            </a:lvl1pPr>
          </a:lstStyle>
          <a:p>
            <a:r>
              <a:rPr lang="fr-FR"/>
              <a:t>Modifiez le style du titre</a:t>
            </a:r>
            <a:endParaRPr lang="en-US" dirty="0"/>
          </a:p>
        </p:txBody>
      </p:sp>
      <p:sp>
        <p:nvSpPr>
          <p:cNvPr id="25" name="Text Placeholder 24"/>
          <p:cNvSpPr>
            <a:spLocks noGrp="1"/>
          </p:cNvSpPr>
          <p:nvPr>
            <p:ph type="body" sz="quarter" idx="13"/>
          </p:nvPr>
        </p:nvSpPr>
        <p:spPr>
          <a:xfrm>
            <a:off x="274320" y="1536192"/>
            <a:ext cx="2834640" cy="4712208"/>
          </a:xfrm>
        </p:spPr>
        <p:txBody>
          <a:bodyPr>
            <a:normAutofit/>
          </a:bodyPr>
          <a:lstStyle>
            <a:lvl1pPr marL="0" indent="0">
              <a:buNone/>
              <a:defRPr sz="1600">
                <a:solidFill>
                  <a:schemeClr val="bg2"/>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fr-FR"/>
              <a:t>Modifiez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47791FC3-E640-40F8-9293-3C86D68A4CFC}" type="datetimeFigureOut">
              <a:rPr lang="fr-FR" smtClean="0"/>
              <a:t>01/07/2020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a:t>Modifiez le style du titre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47791FC3-E640-40F8-9293-3C86D68A4CFC}" type="datetimeFigureOut">
              <a:rPr lang="fr-FR" smtClean="0"/>
              <a:t>01/07/2020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82613A-0D16-4158-BD3D-75F1959A0FD3}"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 name="Text Placeholder 2"/>
          <p:cNvSpPr>
            <a:spLocks noGrp="1"/>
          </p:cNvSpPr>
          <p:nvPr>
            <p:ph type="body" idx="1"/>
          </p:nvPr>
        </p:nvSpPr>
        <p:spPr>
          <a:xfrm>
            <a:off x="276225" y="1295400"/>
            <a:ext cx="8591550" cy="4933949"/>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276225" y="6429375"/>
            <a:ext cx="2133600" cy="292100"/>
          </a:xfrm>
          <a:prstGeom prst="rect">
            <a:avLst/>
          </a:prstGeom>
        </p:spPr>
        <p:txBody>
          <a:bodyPr vert="horz" lIns="91440" tIns="45720" rIns="91440" bIns="45720" rtlCol="0" anchor="ctr">
            <a:normAutofit/>
          </a:bodyPr>
          <a:lstStyle>
            <a:lvl1pPr algn="l">
              <a:defRPr sz="1050" b="1">
                <a:solidFill>
                  <a:schemeClr val="tx2"/>
                </a:solidFill>
              </a:defRPr>
            </a:lvl1pPr>
          </a:lstStyle>
          <a:p>
            <a:fld id="{47791FC3-E640-40F8-9293-3C86D68A4CFC}" type="datetimeFigureOut">
              <a:rPr lang="fr-FR" smtClean="0"/>
              <a:t>01/07/2020</a:t>
            </a:fld>
            <a:endParaRPr lang="fr-FR"/>
          </a:p>
        </p:txBody>
      </p:sp>
      <p:sp>
        <p:nvSpPr>
          <p:cNvPr id="5" name="Footer Placeholder 4"/>
          <p:cNvSpPr>
            <a:spLocks noGrp="1"/>
          </p:cNvSpPr>
          <p:nvPr>
            <p:ph type="ftr" sz="quarter" idx="3"/>
          </p:nvPr>
        </p:nvSpPr>
        <p:spPr>
          <a:xfrm>
            <a:off x="3743324" y="6429375"/>
            <a:ext cx="4086225" cy="292100"/>
          </a:xfrm>
          <a:prstGeom prst="rect">
            <a:avLst/>
          </a:prstGeom>
        </p:spPr>
        <p:txBody>
          <a:bodyPr vert="horz" lIns="91440" tIns="45720" rIns="91440" bIns="45720" rtlCol="0" anchor="ctr">
            <a:normAutofit/>
          </a:bodyPr>
          <a:lstStyle>
            <a:lvl1pPr algn="l">
              <a:defRPr sz="1050" b="1">
                <a:solidFill>
                  <a:schemeClr val="tx2"/>
                </a:solidFill>
              </a:defRPr>
            </a:lvl1pPr>
          </a:lstStyle>
          <a:p>
            <a:endParaRPr lang="fr-FR"/>
          </a:p>
        </p:txBody>
      </p:sp>
      <p:sp>
        <p:nvSpPr>
          <p:cNvPr id="6" name="Slide Number Placeholder 5"/>
          <p:cNvSpPr>
            <a:spLocks noGrp="1"/>
          </p:cNvSpPr>
          <p:nvPr>
            <p:ph type="sldNum" sz="quarter" idx="4"/>
          </p:nvPr>
        </p:nvSpPr>
        <p:spPr>
          <a:xfrm>
            <a:off x="7991475" y="6429375"/>
            <a:ext cx="876300" cy="292100"/>
          </a:xfrm>
          <a:prstGeom prst="rect">
            <a:avLst/>
          </a:prstGeom>
        </p:spPr>
        <p:txBody>
          <a:bodyPr vert="horz" lIns="91440" tIns="45720" rIns="91440" bIns="45720" rtlCol="0" anchor="ctr">
            <a:normAutofit/>
          </a:bodyPr>
          <a:lstStyle>
            <a:lvl1pPr algn="r">
              <a:defRPr sz="1600" b="1">
                <a:solidFill>
                  <a:schemeClr val="tx2"/>
                </a:solidFill>
              </a:defRPr>
            </a:lvl1pPr>
          </a:lstStyle>
          <a:p>
            <a:fld id="{0F82613A-0D16-4158-BD3D-75F1959A0FD3}" type="slidenum">
              <a:rPr lang="fr-FR" smtClean="0"/>
              <a:t>‹#›</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ts val="400"/>
        </a:spcBef>
        <a:buNone/>
        <a:defRPr sz="3600" b="0" kern="1200" cap="none" spc="0" baseline="0">
          <a:solidFill>
            <a:schemeClr val="tx2"/>
          </a:solidFill>
          <a:latin typeface="+mj-lt"/>
          <a:ea typeface="+mj-ea"/>
          <a:cs typeface="Tunga" pitchFamily="2"/>
        </a:defRPr>
      </a:lvl1pPr>
    </p:titleStyle>
    <p:bodyStyle>
      <a:lvl1pPr marL="171450" indent="-173736" algn="l" defTabSz="914400" rtl="0" eaLnBrk="1" latinLnBrk="0" hangingPunct="1">
        <a:spcBef>
          <a:spcPts val="600"/>
        </a:spcBef>
        <a:spcAft>
          <a:spcPts val="0"/>
        </a:spcAft>
        <a:buClr>
          <a:schemeClr val="accent1"/>
        </a:buClr>
        <a:buFont typeface="Arial" pitchFamily="34" charset="0"/>
        <a:buChar char="•"/>
        <a:defRPr sz="2200" b="0" i="0" kern="1200" cap="none" spc="30" baseline="0">
          <a:solidFill>
            <a:schemeClr val="tx2"/>
          </a:solidFill>
          <a:latin typeface="+mn-lt"/>
          <a:ea typeface="+mn-ea"/>
          <a:cs typeface="Tahoma" pitchFamily="34" charset="0"/>
        </a:defRPr>
      </a:lvl1pPr>
      <a:lvl2pPr marL="344488" indent="-173736" algn="l" defTabSz="914400" rtl="0" eaLnBrk="1" latinLnBrk="0" hangingPunct="1">
        <a:spcBef>
          <a:spcPts val="600"/>
        </a:spcBef>
        <a:buClr>
          <a:schemeClr val="accent1"/>
        </a:buClr>
        <a:buFont typeface="Arial" pitchFamily="34" charset="0"/>
        <a:buChar char="•"/>
        <a:defRPr sz="2000" kern="1200">
          <a:solidFill>
            <a:schemeClr val="tx2"/>
          </a:solidFill>
          <a:latin typeface="+mn-lt"/>
          <a:ea typeface="+mn-ea"/>
          <a:cs typeface="Tahoma" pitchFamily="34" charset="0"/>
        </a:defRPr>
      </a:lvl2pPr>
      <a:lvl3pPr marL="515938" indent="-173736" algn="l" defTabSz="914400" rtl="0" eaLnBrk="1" latinLnBrk="0" hangingPunct="1">
        <a:spcBef>
          <a:spcPts val="600"/>
        </a:spcBef>
        <a:buClr>
          <a:schemeClr val="accent1"/>
        </a:buClr>
        <a:buFont typeface="Arial" pitchFamily="34" charset="0"/>
        <a:buChar char="•"/>
        <a:defRPr sz="1800" kern="1200">
          <a:solidFill>
            <a:schemeClr val="tx2"/>
          </a:solidFill>
          <a:latin typeface="+mn-lt"/>
          <a:ea typeface="+mn-ea"/>
          <a:cs typeface="Tahoma" pitchFamily="34" charset="0"/>
        </a:defRPr>
      </a:lvl3pPr>
      <a:lvl4pPr marL="688975" indent="-173736" algn="l" defTabSz="914400" rtl="0" eaLnBrk="1" latinLnBrk="0" hangingPunct="1">
        <a:spcBef>
          <a:spcPts val="600"/>
        </a:spcBef>
        <a:buClr>
          <a:schemeClr val="accent1"/>
        </a:buClr>
        <a:buFont typeface="Arial" pitchFamily="34" charset="0"/>
        <a:buChar char="•"/>
        <a:defRPr sz="1600" kern="1200">
          <a:solidFill>
            <a:schemeClr val="tx2"/>
          </a:solidFill>
          <a:latin typeface="+mn-lt"/>
          <a:ea typeface="+mn-ea"/>
          <a:cs typeface="Tahoma" pitchFamily="34" charset="0"/>
        </a:defRPr>
      </a:lvl4pPr>
      <a:lvl5pPr marL="860425" indent="-173736" algn="l" defTabSz="914400" rtl="0" eaLnBrk="1" latinLnBrk="0" hangingPunct="1">
        <a:spcBef>
          <a:spcPts val="600"/>
        </a:spcBef>
        <a:buClr>
          <a:schemeClr val="accent1"/>
        </a:buClr>
        <a:buFont typeface="Arial" pitchFamily="34" charset="0"/>
        <a:buChar char="•"/>
        <a:defRPr sz="1600" kern="1200" baseline="0">
          <a:solidFill>
            <a:schemeClr val="tx2"/>
          </a:solidFill>
          <a:latin typeface="+mn-lt"/>
          <a:ea typeface="+mn-ea"/>
          <a:cs typeface="Tahoma" pitchFamily="34" charset="0"/>
        </a:defRPr>
      </a:lvl5pPr>
      <a:lvl6pPr marL="105156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123444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141732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8pPr>
      <a:lvl9pPr marL="160020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p:txBody>
          <a:bodyPr/>
          <a:lstStyle/>
          <a:p>
            <a:r>
              <a:rPr lang="fr-FR" u="sng" dirty="0"/>
              <a:t>Lundi 6 juillet 2020 </a:t>
            </a:r>
          </a:p>
        </p:txBody>
      </p:sp>
      <p:sp>
        <p:nvSpPr>
          <p:cNvPr id="2" name="Titre 1"/>
          <p:cNvSpPr>
            <a:spLocks noGrp="1"/>
          </p:cNvSpPr>
          <p:nvPr>
            <p:ph type="title"/>
          </p:nvPr>
        </p:nvSpPr>
        <p:spPr/>
        <p:txBody>
          <a:bodyPr/>
          <a:lstStyle/>
          <a:p>
            <a:r>
              <a:rPr lang="fr-FR" dirty="0"/>
              <a:t>Un calendrier français </a:t>
            </a:r>
          </a:p>
        </p:txBody>
      </p:sp>
    </p:spTree>
    <p:extLst>
      <p:ext uri="{BB962C8B-B14F-4D97-AF65-F5344CB8AC3E}">
        <p14:creationId xmlns:p14="http://schemas.microsoft.com/office/powerpoint/2010/main" val="1469085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FA604-5BFE-47FF-BF97-EA2D967E2C4C}"/>
              </a:ext>
            </a:extLst>
          </p:cNvPr>
          <p:cNvSpPr>
            <a:spLocks noGrp="1"/>
          </p:cNvSpPr>
          <p:nvPr>
            <p:ph type="title"/>
          </p:nvPr>
        </p:nvSpPr>
        <p:spPr/>
        <p:txBody>
          <a:bodyPr/>
          <a:lstStyle/>
          <a:p>
            <a:pPr algn="ctr"/>
            <a:r>
              <a:rPr lang="en-GB" u="sng" dirty="0"/>
              <a:t> Un </a:t>
            </a:r>
            <a:r>
              <a:rPr lang="en-GB" u="sng" dirty="0" err="1"/>
              <a:t>calendrier</a:t>
            </a:r>
            <a:r>
              <a:rPr lang="en-GB" u="sng" dirty="0"/>
              <a:t> </a:t>
            </a:r>
          </a:p>
        </p:txBody>
      </p:sp>
      <p:sp>
        <p:nvSpPr>
          <p:cNvPr id="3" name="Content Placeholder 2">
            <a:extLst>
              <a:ext uri="{FF2B5EF4-FFF2-40B4-BE49-F238E27FC236}">
                <a16:creationId xmlns:a16="http://schemas.microsoft.com/office/drawing/2014/main" id="{7F1E2DC6-1E19-4C76-91ED-F044F4F5F1EB}"/>
              </a:ext>
            </a:extLst>
          </p:cNvPr>
          <p:cNvSpPr>
            <a:spLocks noGrp="1"/>
          </p:cNvSpPr>
          <p:nvPr>
            <p:ph sz="quarter" idx="13"/>
          </p:nvPr>
        </p:nvSpPr>
        <p:spPr/>
        <p:txBody>
          <a:bodyPr/>
          <a:lstStyle/>
          <a:p>
            <a:pPr marL="0" indent="0">
              <a:buNone/>
            </a:pPr>
            <a:r>
              <a:rPr lang="en-GB" dirty="0"/>
              <a:t>Can you look at each festival and write down in French when it is ?</a:t>
            </a:r>
          </a:p>
          <a:p>
            <a:pPr marL="0" indent="0">
              <a:buNone/>
            </a:pPr>
            <a:endParaRPr lang="en-GB" dirty="0"/>
          </a:p>
          <a:p>
            <a:pPr marL="0" indent="0">
              <a:buNone/>
            </a:pPr>
            <a:r>
              <a:rPr lang="en-GB" dirty="0"/>
              <a:t>Example : </a:t>
            </a:r>
          </a:p>
          <a:p>
            <a:pPr marL="0" indent="0">
              <a:buNone/>
            </a:pPr>
            <a:r>
              <a:rPr lang="en-GB" dirty="0"/>
              <a:t>Noël </a:t>
            </a:r>
            <a:r>
              <a:rPr lang="en-GB" dirty="0" err="1"/>
              <a:t>c’est</a:t>
            </a:r>
            <a:r>
              <a:rPr lang="en-GB" dirty="0"/>
              <a:t> le 25 </a:t>
            </a:r>
            <a:r>
              <a:rPr lang="en-GB" dirty="0" err="1"/>
              <a:t>décembre</a:t>
            </a:r>
            <a:r>
              <a:rPr lang="en-GB" dirty="0"/>
              <a:t> </a:t>
            </a:r>
          </a:p>
          <a:p>
            <a:pPr marL="0" indent="0">
              <a:buNone/>
            </a:pPr>
            <a:r>
              <a:rPr lang="en-GB" dirty="0"/>
              <a:t>Christmas is on the 25</a:t>
            </a:r>
            <a:r>
              <a:rPr lang="en-GB" baseline="30000" dirty="0"/>
              <a:t>th</a:t>
            </a:r>
            <a:r>
              <a:rPr lang="en-GB" dirty="0"/>
              <a:t> December </a:t>
            </a:r>
          </a:p>
          <a:p>
            <a:pPr marL="0" indent="0">
              <a:buNone/>
            </a:pPr>
            <a:endParaRPr lang="en-GB" dirty="0"/>
          </a:p>
          <a:p>
            <a:pPr marL="0" indent="0">
              <a:buNone/>
            </a:pPr>
            <a:r>
              <a:rPr lang="en-GB" dirty="0"/>
              <a:t>!!! Remember … no capital letters for the months of the year !!! </a:t>
            </a:r>
          </a:p>
          <a:p>
            <a:pPr marL="0" indent="0">
              <a:buNone/>
            </a:pPr>
            <a:endParaRPr lang="en-GB" dirty="0"/>
          </a:p>
        </p:txBody>
      </p:sp>
    </p:spTree>
    <p:extLst>
      <p:ext uri="{BB962C8B-B14F-4D97-AF65-F5344CB8AC3E}">
        <p14:creationId xmlns:p14="http://schemas.microsoft.com/office/powerpoint/2010/main" val="1656627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FABE6-4780-42CD-AAAB-FA677AD3C376}"/>
              </a:ext>
            </a:extLst>
          </p:cNvPr>
          <p:cNvSpPr>
            <a:spLocks noGrp="1"/>
          </p:cNvSpPr>
          <p:nvPr>
            <p:ph type="title"/>
          </p:nvPr>
        </p:nvSpPr>
        <p:spPr/>
        <p:txBody>
          <a:bodyPr/>
          <a:lstStyle/>
          <a:p>
            <a:endParaRPr lang="en-GB"/>
          </a:p>
        </p:txBody>
      </p:sp>
      <p:pic>
        <p:nvPicPr>
          <p:cNvPr id="5" name="Content Placeholder 4" descr="A close up of text on a white background&#10;&#10;Description automatically generated">
            <a:extLst>
              <a:ext uri="{FF2B5EF4-FFF2-40B4-BE49-F238E27FC236}">
                <a16:creationId xmlns:a16="http://schemas.microsoft.com/office/drawing/2014/main" id="{B7D35B3E-A7A0-4433-BC2B-9FE9AED7E699}"/>
              </a:ext>
            </a:extLst>
          </p:cNvPr>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rot="5400000">
            <a:off x="1502505" y="-1226280"/>
            <a:ext cx="6235700" cy="8688264"/>
          </a:xfrm>
        </p:spPr>
      </p:pic>
    </p:spTree>
    <p:extLst>
      <p:ext uri="{BB962C8B-B14F-4D97-AF65-F5344CB8AC3E}">
        <p14:creationId xmlns:p14="http://schemas.microsoft.com/office/powerpoint/2010/main" val="354835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94275-9CA7-464C-8DCD-2C42E91E3AB6}"/>
              </a:ext>
            </a:extLst>
          </p:cNvPr>
          <p:cNvSpPr>
            <a:spLocks noGrp="1"/>
          </p:cNvSpPr>
          <p:nvPr>
            <p:ph type="title"/>
          </p:nvPr>
        </p:nvSpPr>
        <p:spPr/>
        <p:txBody>
          <a:bodyPr/>
          <a:lstStyle/>
          <a:p>
            <a:pPr algn="ctr"/>
            <a:r>
              <a:rPr lang="en-GB" u="sng" dirty="0"/>
              <a:t>Answers </a:t>
            </a:r>
          </a:p>
        </p:txBody>
      </p:sp>
      <p:sp>
        <p:nvSpPr>
          <p:cNvPr id="3" name="Content Placeholder 2">
            <a:extLst>
              <a:ext uri="{FF2B5EF4-FFF2-40B4-BE49-F238E27FC236}">
                <a16:creationId xmlns:a16="http://schemas.microsoft.com/office/drawing/2014/main" id="{F75160C9-DA18-45D9-B12A-01EA8BF569A4}"/>
              </a:ext>
            </a:extLst>
          </p:cNvPr>
          <p:cNvSpPr>
            <a:spLocks noGrp="1"/>
          </p:cNvSpPr>
          <p:nvPr>
            <p:ph sz="quarter" idx="13"/>
          </p:nvPr>
        </p:nvSpPr>
        <p:spPr/>
        <p:txBody>
          <a:bodyPr/>
          <a:lstStyle/>
          <a:p>
            <a:pPr marL="457200" indent="-457200">
              <a:buAutoNum type="arabicParenR"/>
            </a:pPr>
            <a:r>
              <a:rPr lang="en-GB" dirty="0"/>
              <a:t>La Fête du travail </a:t>
            </a:r>
            <a:r>
              <a:rPr lang="en-GB" dirty="0" err="1"/>
              <a:t>c’est</a:t>
            </a:r>
            <a:r>
              <a:rPr lang="en-GB" dirty="0"/>
              <a:t> le 1er </a:t>
            </a:r>
            <a:r>
              <a:rPr lang="en-GB" dirty="0" err="1"/>
              <a:t>mai</a:t>
            </a:r>
            <a:endParaRPr lang="en-GB" dirty="0"/>
          </a:p>
          <a:p>
            <a:pPr marL="457200" indent="-457200">
              <a:buAutoNum type="arabicParenR"/>
            </a:pPr>
            <a:r>
              <a:rPr lang="en-GB" dirty="0"/>
              <a:t>Noël </a:t>
            </a:r>
            <a:r>
              <a:rPr lang="en-GB" dirty="0" err="1"/>
              <a:t>c’est</a:t>
            </a:r>
            <a:r>
              <a:rPr lang="en-GB" dirty="0"/>
              <a:t> le 25 </a:t>
            </a:r>
            <a:r>
              <a:rPr lang="en-GB" dirty="0" err="1"/>
              <a:t>décembre</a:t>
            </a:r>
            <a:endParaRPr lang="en-GB" dirty="0"/>
          </a:p>
          <a:p>
            <a:pPr marL="457200" indent="-457200">
              <a:buAutoNum type="arabicParenR"/>
            </a:pPr>
            <a:r>
              <a:rPr lang="en-GB" dirty="0"/>
              <a:t>Le </a:t>
            </a:r>
            <a:r>
              <a:rPr lang="en-GB" dirty="0" err="1"/>
              <a:t>Nouvel</a:t>
            </a:r>
            <a:r>
              <a:rPr lang="en-GB" dirty="0"/>
              <a:t> An </a:t>
            </a:r>
            <a:r>
              <a:rPr lang="en-GB" dirty="0" err="1"/>
              <a:t>c’est</a:t>
            </a:r>
            <a:r>
              <a:rPr lang="en-GB" dirty="0"/>
              <a:t> le 1er Janvier</a:t>
            </a:r>
          </a:p>
          <a:p>
            <a:pPr marL="457200" indent="-457200">
              <a:buAutoNum type="arabicParenR"/>
            </a:pPr>
            <a:r>
              <a:rPr lang="en-GB" dirty="0" err="1"/>
              <a:t>Pâques</a:t>
            </a:r>
            <a:r>
              <a:rPr lang="en-GB" dirty="0"/>
              <a:t> </a:t>
            </a:r>
            <a:r>
              <a:rPr lang="en-GB" dirty="0" err="1"/>
              <a:t>c’est</a:t>
            </a:r>
            <a:r>
              <a:rPr lang="en-GB" dirty="0"/>
              <a:t> le 20 </a:t>
            </a:r>
            <a:r>
              <a:rPr lang="en-GB" dirty="0" err="1"/>
              <a:t>avril</a:t>
            </a:r>
            <a:endParaRPr lang="en-GB" dirty="0"/>
          </a:p>
          <a:p>
            <a:pPr marL="457200" indent="-457200">
              <a:buAutoNum type="arabicParenR"/>
            </a:pPr>
            <a:r>
              <a:rPr lang="en-GB" dirty="0"/>
              <a:t>Le Jour des </a:t>
            </a:r>
            <a:r>
              <a:rPr lang="en-GB" dirty="0" err="1"/>
              <a:t>Rois</a:t>
            </a:r>
            <a:r>
              <a:rPr lang="en-GB" dirty="0"/>
              <a:t> </a:t>
            </a:r>
            <a:r>
              <a:rPr lang="en-GB" dirty="0" err="1"/>
              <a:t>c’est</a:t>
            </a:r>
            <a:r>
              <a:rPr lang="en-GB" dirty="0"/>
              <a:t> le 6 Janvier</a:t>
            </a:r>
          </a:p>
          <a:p>
            <a:pPr marL="457200" indent="-457200">
              <a:buAutoNum type="arabicParenR"/>
            </a:pPr>
            <a:r>
              <a:rPr lang="en-GB" dirty="0"/>
              <a:t>Mardi Gras </a:t>
            </a:r>
            <a:r>
              <a:rPr lang="en-GB" dirty="0" err="1"/>
              <a:t>c’est</a:t>
            </a:r>
            <a:r>
              <a:rPr lang="en-GB" dirty="0"/>
              <a:t> le 4 mars</a:t>
            </a:r>
          </a:p>
          <a:p>
            <a:pPr marL="457200" indent="-457200">
              <a:buAutoNum type="arabicParenR"/>
            </a:pPr>
            <a:r>
              <a:rPr lang="en-GB" dirty="0"/>
              <a:t>La Fête </a:t>
            </a:r>
            <a:r>
              <a:rPr lang="en-GB" dirty="0" err="1"/>
              <a:t>Nationale</a:t>
            </a:r>
            <a:r>
              <a:rPr lang="en-GB" dirty="0"/>
              <a:t> </a:t>
            </a:r>
            <a:r>
              <a:rPr lang="en-GB" dirty="0" err="1"/>
              <a:t>c’est</a:t>
            </a:r>
            <a:r>
              <a:rPr lang="en-GB" dirty="0"/>
              <a:t> le 14 </a:t>
            </a:r>
            <a:r>
              <a:rPr lang="en-GB" dirty="0" err="1"/>
              <a:t>juillet</a:t>
            </a:r>
            <a:endParaRPr lang="en-GB" dirty="0"/>
          </a:p>
          <a:p>
            <a:pPr marL="457200" indent="-457200">
              <a:buAutoNum type="arabicParenR"/>
            </a:pPr>
            <a:r>
              <a:rPr lang="en-GB" dirty="0"/>
              <a:t>La Saint Valentin </a:t>
            </a:r>
            <a:r>
              <a:rPr lang="en-GB" dirty="0" err="1"/>
              <a:t>c’est</a:t>
            </a:r>
            <a:r>
              <a:rPr lang="en-GB" dirty="0"/>
              <a:t> le 14 </a:t>
            </a:r>
            <a:r>
              <a:rPr lang="en-GB" dirty="0" err="1"/>
              <a:t>février</a:t>
            </a:r>
            <a:endParaRPr lang="en-GB" dirty="0"/>
          </a:p>
          <a:p>
            <a:pPr marL="457200" indent="-457200">
              <a:buAutoNum type="arabicParenR"/>
            </a:pPr>
            <a:r>
              <a:rPr lang="en-GB" dirty="0"/>
              <a:t>La Toussaint </a:t>
            </a:r>
            <a:r>
              <a:rPr lang="en-GB" dirty="0" err="1"/>
              <a:t>c’est</a:t>
            </a:r>
            <a:r>
              <a:rPr lang="en-GB" dirty="0"/>
              <a:t> le 1er </a:t>
            </a:r>
            <a:r>
              <a:rPr lang="en-GB" dirty="0" err="1"/>
              <a:t>novembre</a:t>
            </a:r>
            <a:r>
              <a:rPr lang="en-GB" dirty="0"/>
              <a:t> </a:t>
            </a:r>
          </a:p>
        </p:txBody>
      </p:sp>
    </p:spTree>
    <p:extLst>
      <p:ext uri="{BB962C8B-B14F-4D97-AF65-F5344CB8AC3E}">
        <p14:creationId xmlns:p14="http://schemas.microsoft.com/office/powerpoint/2010/main" val="1633894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6225" y="228601"/>
            <a:ext cx="8591550" cy="824135"/>
          </a:xfrm>
        </p:spPr>
        <p:txBody>
          <a:bodyPr>
            <a:normAutofit/>
          </a:bodyPr>
          <a:lstStyle/>
          <a:p>
            <a:r>
              <a:rPr lang="fr-FR" sz="4000" b="1" dirty="0"/>
              <a:t>There are 11 public holidays in France</a:t>
            </a:r>
          </a:p>
        </p:txBody>
      </p:sp>
      <p:sp>
        <p:nvSpPr>
          <p:cNvPr id="3" name="Espace réservé du contenu 2"/>
          <p:cNvSpPr>
            <a:spLocks noGrp="1"/>
          </p:cNvSpPr>
          <p:nvPr>
            <p:ph sz="quarter" idx="13"/>
          </p:nvPr>
        </p:nvSpPr>
        <p:spPr/>
        <p:txBody>
          <a:bodyPr/>
          <a:lstStyle/>
          <a:p>
            <a:r>
              <a:rPr lang="fr-FR" dirty="0"/>
              <a:t>Le Jour de l’An (New Year’s Day)</a:t>
            </a:r>
          </a:p>
          <a:p>
            <a:r>
              <a:rPr lang="fr-FR" dirty="0"/>
              <a:t>Lundi de Pâques (Easter Monday)</a:t>
            </a:r>
          </a:p>
          <a:p>
            <a:r>
              <a:rPr lang="fr-FR" dirty="0"/>
              <a:t>La fête du travail (May Day)</a:t>
            </a:r>
          </a:p>
          <a:p>
            <a:r>
              <a:rPr lang="fr-FR" dirty="0"/>
              <a:t>Victoire 1945 (Victory in WW2)</a:t>
            </a:r>
          </a:p>
          <a:p>
            <a:r>
              <a:rPr lang="fr-FR" dirty="0"/>
              <a:t>Ascension</a:t>
            </a:r>
          </a:p>
          <a:p>
            <a:r>
              <a:rPr lang="fr-FR" dirty="0"/>
              <a:t>Lundi de Pentecôte (Whit Monday)</a:t>
            </a:r>
          </a:p>
          <a:p>
            <a:r>
              <a:rPr lang="fr-FR" dirty="0"/>
              <a:t>La Fête Nationale (Bastille Day)</a:t>
            </a:r>
          </a:p>
          <a:p>
            <a:r>
              <a:rPr lang="fr-FR" dirty="0"/>
              <a:t>Assomption (Assumption)</a:t>
            </a:r>
          </a:p>
          <a:p>
            <a:r>
              <a:rPr lang="fr-FR" dirty="0"/>
              <a:t>Toussaint (All Saint’s Day)</a:t>
            </a:r>
          </a:p>
          <a:p>
            <a:r>
              <a:rPr lang="fr-FR" dirty="0"/>
              <a:t>Armistice 1918 (Armistice Day)</a:t>
            </a:r>
          </a:p>
          <a:p>
            <a:r>
              <a:rPr lang="fr-FR" dirty="0"/>
              <a:t>Noël (Christmas)</a:t>
            </a:r>
          </a:p>
        </p:txBody>
      </p:sp>
    </p:spTree>
    <p:extLst>
      <p:ext uri="{BB962C8B-B14F-4D97-AF65-F5344CB8AC3E}">
        <p14:creationId xmlns:p14="http://schemas.microsoft.com/office/powerpoint/2010/main" val="3975255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dirty="0"/>
              <a:t>Le jour de l’An (New Year’s Day)</a:t>
            </a:r>
            <a:br>
              <a:rPr lang="fr-FR" sz="4000" b="1" dirty="0"/>
            </a:br>
            <a:endParaRPr lang="fr-FR" sz="4000" b="1" dirty="0"/>
          </a:p>
        </p:txBody>
      </p:sp>
      <p:sp>
        <p:nvSpPr>
          <p:cNvPr id="3" name="Espace réservé du contenu 2"/>
          <p:cNvSpPr>
            <a:spLocks noGrp="1"/>
          </p:cNvSpPr>
          <p:nvPr>
            <p:ph sz="quarter" idx="13"/>
          </p:nvPr>
        </p:nvSpPr>
        <p:spPr/>
        <p:txBody>
          <a:bodyPr/>
          <a:lstStyle/>
          <a:p>
            <a:r>
              <a:rPr lang="fr-FR" dirty="0"/>
              <a:t> As in England and in most part of the world, this festival is dedicated to the coming year. After having celebrating New Year’s Eve, the first of January is a day off.</a:t>
            </a:r>
          </a:p>
          <a:p>
            <a:endParaRPr lang="fr-FR" dirty="0"/>
          </a:p>
          <a:p>
            <a:r>
              <a:rPr lang="fr-FR" dirty="0"/>
              <a:t>In France, the most popular place to spend New Year’s Eve is the Effel Tower in Paris. Each year, thousand and thousand of people gather around it to celebrate this day. To this extent, the Effel Tower usually uses giant fireworks and change colours for a moment.</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4437112"/>
            <a:ext cx="2353444" cy="2353444"/>
          </a:xfrm>
          <a:prstGeom prst="rect">
            <a:avLst/>
          </a:prstGeom>
        </p:spPr>
      </p:pic>
    </p:spTree>
    <p:extLst>
      <p:ext uri="{BB962C8B-B14F-4D97-AF65-F5344CB8AC3E}">
        <p14:creationId xmlns:p14="http://schemas.microsoft.com/office/powerpoint/2010/main" val="829001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Lundi de Pâques (Easter Monday)</a:t>
            </a:r>
          </a:p>
        </p:txBody>
      </p:sp>
      <p:sp>
        <p:nvSpPr>
          <p:cNvPr id="3" name="Espace réservé du contenu 2"/>
          <p:cNvSpPr>
            <a:spLocks noGrp="1"/>
          </p:cNvSpPr>
          <p:nvPr>
            <p:ph sz="quarter" idx="13"/>
          </p:nvPr>
        </p:nvSpPr>
        <p:spPr/>
        <p:txBody>
          <a:bodyPr/>
          <a:lstStyle/>
          <a:p>
            <a:endParaRPr lang="fr-FR" dirty="0"/>
          </a:p>
          <a:p>
            <a:r>
              <a:rPr lang="en-US" dirty="0"/>
              <a:t> Easter Monday is the day after Easter Sunday and is celebrated as a holiday in some largely Christian cultures. Religiously, this festival celebrates the resurrection of Jesus-Christ.</a:t>
            </a:r>
          </a:p>
          <a:p>
            <a:endParaRPr lang="fr-FR" dirty="0"/>
          </a:p>
          <a:p>
            <a:endParaRPr lang="fr-FR" dirty="0"/>
          </a:p>
          <a:p>
            <a:r>
              <a:rPr lang="fr-FR" dirty="0"/>
              <a:t> What is specific on this day is that, when you are young, children usually receive chocolate. Parents also usually hide the chocolate eggs in the garden or in the house, and in the morning the children have to find all of them.</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5338" y="5265356"/>
            <a:ext cx="1876425" cy="1247775"/>
          </a:xfrm>
          <a:prstGeom prst="rect">
            <a:avLst/>
          </a:prstGeom>
        </p:spPr>
      </p:pic>
    </p:spTree>
    <p:extLst>
      <p:ext uri="{BB962C8B-B14F-4D97-AF65-F5344CB8AC3E}">
        <p14:creationId xmlns:p14="http://schemas.microsoft.com/office/powerpoint/2010/main" val="3121788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La fête du travail (May Day)</a:t>
            </a:r>
            <a:br>
              <a:rPr lang="fr-FR" dirty="0"/>
            </a:br>
            <a:r>
              <a:rPr lang="fr-FR" sz="2700" dirty="0"/>
              <a:t>Date : May 1st</a:t>
            </a:r>
          </a:p>
        </p:txBody>
      </p:sp>
      <p:sp>
        <p:nvSpPr>
          <p:cNvPr id="3" name="Espace réservé du contenu 2"/>
          <p:cNvSpPr>
            <a:spLocks noGrp="1"/>
          </p:cNvSpPr>
          <p:nvPr>
            <p:ph sz="quarter" idx="13"/>
          </p:nvPr>
        </p:nvSpPr>
        <p:spPr/>
        <p:txBody>
          <a:bodyPr/>
          <a:lstStyle/>
          <a:p>
            <a:endParaRPr lang="fr-FR" dirty="0"/>
          </a:p>
          <a:p>
            <a:r>
              <a:rPr lang="fr-FR" dirty="0"/>
              <a:t> May Day mainly celebrate the achievements of workers.</a:t>
            </a:r>
          </a:p>
          <a:p>
            <a:endParaRPr lang="fr-FR" dirty="0"/>
          </a:p>
          <a:p>
            <a:r>
              <a:rPr lang="fr-FR" dirty="0"/>
              <a:t> In France, it became a custom for workers to demonstrate on that very day. Each year, millions of people gather in the street. It is usually a protest march leading by activists in order to show their dissatisfaction.</a:t>
            </a:r>
          </a:p>
          <a:p>
            <a:endParaRPr lang="fr-FR" dirty="0"/>
          </a:p>
          <a:p>
            <a:r>
              <a:rPr lang="fr-FR" dirty="0"/>
              <a:t> This is also the day when people give flowers to each other.</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4869160"/>
            <a:ext cx="2619375" cy="1743075"/>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8344" y="4869160"/>
            <a:ext cx="1104528" cy="1743075"/>
          </a:xfrm>
          <a:prstGeom prst="rect">
            <a:avLst/>
          </a:prstGeom>
        </p:spPr>
      </p:pic>
    </p:spTree>
    <p:extLst>
      <p:ext uri="{BB962C8B-B14F-4D97-AF65-F5344CB8AC3E}">
        <p14:creationId xmlns:p14="http://schemas.microsoft.com/office/powerpoint/2010/main" val="445213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Victoire 1945 (Victory in Europe Day)</a:t>
            </a:r>
            <a:br>
              <a:rPr lang="fr-FR" dirty="0"/>
            </a:br>
            <a:r>
              <a:rPr lang="fr-FR" sz="2700" dirty="0"/>
              <a:t>Date : May 8th</a:t>
            </a:r>
          </a:p>
        </p:txBody>
      </p:sp>
      <p:sp>
        <p:nvSpPr>
          <p:cNvPr id="3" name="Espace réservé du contenu 2"/>
          <p:cNvSpPr>
            <a:spLocks noGrp="1"/>
          </p:cNvSpPr>
          <p:nvPr>
            <p:ph sz="quarter" idx="13"/>
          </p:nvPr>
        </p:nvSpPr>
        <p:spPr/>
        <p:txBody>
          <a:bodyPr/>
          <a:lstStyle/>
          <a:p>
            <a:endParaRPr lang="fr-FR" dirty="0"/>
          </a:p>
          <a:p>
            <a:r>
              <a:rPr lang="fr-FR" dirty="0"/>
              <a:t>« Victoire 1945 » </a:t>
            </a:r>
            <a:r>
              <a:rPr lang="en-US" dirty="0"/>
              <a:t>marks the date when the World War II Allies formally accepted the unconditional surrender of the armed forces of Nazi Germany and the end of Adolf Hitler's Third Reich, thus ending the war in Europe. </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3808" y="4005064"/>
            <a:ext cx="3528393" cy="2088232"/>
          </a:xfrm>
          <a:prstGeom prst="rect">
            <a:avLst/>
          </a:prstGeom>
        </p:spPr>
      </p:pic>
    </p:spTree>
    <p:extLst>
      <p:ext uri="{BB962C8B-B14F-4D97-AF65-F5344CB8AC3E}">
        <p14:creationId xmlns:p14="http://schemas.microsoft.com/office/powerpoint/2010/main" val="3977950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L’Ascension (Ascension Day)</a:t>
            </a:r>
          </a:p>
        </p:txBody>
      </p:sp>
      <p:sp>
        <p:nvSpPr>
          <p:cNvPr id="3" name="Espace réservé du contenu 2"/>
          <p:cNvSpPr>
            <a:spLocks noGrp="1"/>
          </p:cNvSpPr>
          <p:nvPr>
            <p:ph sz="quarter" idx="13"/>
          </p:nvPr>
        </p:nvSpPr>
        <p:spPr/>
        <p:txBody>
          <a:bodyPr/>
          <a:lstStyle/>
          <a:p>
            <a:endParaRPr lang="fr-FR" dirty="0"/>
          </a:p>
          <a:p>
            <a:r>
              <a:rPr lang="fr-FR" dirty="0"/>
              <a:t> Ascension Day </a:t>
            </a:r>
            <a:r>
              <a:rPr lang="en-US" dirty="0"/>
              <a:t>commemorates the bodily ascension of Jesus into heaven. It is a moveable date, because it depends on the date of Easter. It has to take place on a Thursday, 39 days after Easter.</a:t>
            </a:r>
          </a:p>
          <a:p>
            <a:endParaRPr lang="en-US" dirty="0"/>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3212976"/>
            <a:ext cx="2160240" cy="3240359"/>
          </a:xfrm>
          <a:prstGeom prst="rect">
            <a:avLst/>
          </a:prstGeom>
        </p:spPr>
      </p:pic>
    </p:spTree>
    <p:extLst>
      <p:ext uri="{BB962C8B-B14F-4D97-AF65-F5344CB8AC3E}">
        <p14:creationId xmlns:p14="http://schemas.microsoft.com/office/powerpoint/2010/main" val="1531478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a:t>Lundi de Pentecôte (Whit Monday)</a:t>
            </a:r>
          </a:p>
        </p:txBody>
      </p:sp>
      <p:sp>
        <p:nvSpPr>
          <p:cNvPr id="3" name="Espace réservé du contenu 2"/>
          <p:cNvSpPr>
            <a:spLocks noGrp="1"/>
          </p:cNvSpPr>
          <p:nvPr>
            <p:ph sz="quarter" idx="13"/>
          </p:nvPr>
        </p:nvSpPr>
        <p:spPr/>
        <p:txBody>
          <a:bodyPr/>
          <a:lstStyle/>
          <a:p>
            <a:endParaRPr lang="fr-FR" dirty="0"/>
          </a:p>
          <a:p>
            <a:r>
              <a:rPr lang="fr-FR" dirty="0"/>
              <a:t> As for the Ascension Day, the « Lundi de Pentecôte » is a moveable date because it is determined by the date of Easter. It takes place 50 days after Easter.</a:t>
            </a:r>
          </a:p>
          <a:p>
            <a:endParaRPr lang="fr-FR" dirty="0"/>
          </a:p>
          <a:p>
            <a:endParaRPr lang="fr-FR" dirty="0"/>
          </a:p>
          <a:p>
            <a:r>
              <a:rPr lang="fr-FR" dirty="0"/>
              <a:t>In France, it is also the « Jour de solidarité » (Day of solidarity) created to support the elderly and persons with disabilities.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3848" y="4725353"/>
            <a:ext cx="2619375" cy="1743075"/>
          </a:xfrm>
          <a:prstGeom prst="rect">
            <a:avLst/>
          </a:prstGeom>
        </p:spPr>
      </p:pic>
    </p:spTree>
    <p:extLst>
      <p:ext uri="{BB962C8B-B14F-4D97-AF65-F5344CB8AC3E}">
        <p14:creationId xmlns:p14="http://schemas.microsoft.com/office/powerpoint/2010/main" val="1863960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La fête Nationale (Bastille Day)</a:t>
            </a:r>
            <a:br>
              <a:rPr lang="fr-FR" dirty="0"/>
            </a:br>
            <a:r>
              <a:rPr lang="fr-FR" dirty="0"/>
              <a:t>Date : July 14th</a:t>
            </a:r>
          </a:p>
        </p:txBody>
      </p:sp>
      <p:sp>
        <p:nvSpPr>
          <p:cNvPr id="3" name="Espace réservé du contenu 2"/>
          <p:cNvSpPr>
            <a:spLocks noGrp="1"/>
          </p:cNvSpPr>
          <p:nvPr>
            <p:ph sz="quarter" idx="13"/>
          </p:nvPr>
        </p:nvSpPr>
        <p:spPr/>
        <p:txBody>
          <a:bodyPr/>
          <a:lstStyle/>
          <a:p>
            <a:endParaRPr lang="fr-FR" dirty="0"/>
          </a:p>
          <a:p>
            <a:r>
              <a:rPr lang="fr-FR" dirty="0"/>
              <a:t> It is the National Day in France </a:t>
            </a:r>
            <a:r>
              <a:rPr lang="en-US" dirty="0"/>
              <a:t>which is celebrated on the 14th of July each year. </a:t>
            </a:r>
          </a:p>
          <a:p>
            <a:endParaRPr lang="en-US" dirty="0"/>
          </a:p>
          <a:p>
            <a:r>
              <a:rPr lang="en-US" dirty="0"/>
              <a:t>The main event takes place on the Champs-Elysées avenue. The traffic is stopped and instead is a military parade.</a:t>
            </a:r>
          </a:p>
          <a:p>
            <a:endParaRPr lang="en-US" dirty="0"/>
          </a:p>
          <a:p>
            <a:endParaRPr lang="en-US"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5896" y="3645024"/>
            <a:ext cx="2215108" cy="2905472"/>
          </a:xfrm>
          <a:prstGeom prst="rect">
            <a:avLst/>
          </a:prstGeom>
        </p:spPr>
      </p:pic>
    </p:spTree>
    <p:extLst>
      <p:ext uri="{BB962C8B-B14F-4D97-AF65-F5344CB8AC3E}">
        <p14:creationId xmlns:p14="http://schemas.microsoft.com/office/powerpoint/2010/main" val="3814476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Assomption (Assumption of Mary to Heaven)</a:t>
            </a:r>
            <a:br>
              <a:rPr lang="fr-FR" dirty="0"/>
            </a:br>
            <a:r>
              <a:rPr lang="fr-FR" dirty="0"/>
              <a:t>Date : August 15th</a:t>
            </a:r>
          </a:p>
        </p:txBody>
      </p:sp>
      <p:sp>
        <p:nvSpPr>
          <p:cNvPr id="3" name="Espace réservé du contenu 2"/>
          <p:cNvSpPr>
            <a:spLocks noGrp="1"/>
          </p:cNvSpPr>
          <p:nvPr>
            <p:ph sz="quarter" idx="13"/>
          </p:nvPr>
        </p:nvSpPr>
        <p:spPr/>
        <p:txBody>
          <a:bodyPr/>
          <a:lstStyle/>
          <a:p>
            <a:endParaRPr lang="fr-FR" dirty="0"/>
          </a:p>
          <a:p>
            <a:r>
              <a:rPr lang="en-US" dirty="0"/>
              <a:t>This festival celebrates the bodily taking up of the Virgin Mary into Heaven at the end of her earthly life.</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2708920"/>
            <a:ext cx="2376264" cy="3384376"/>
          </a:xfrm>
          <a:prstGeom prst="rect">
            <a:avLst/>
          </a:prstGeom>
        </p:spPr>
      </p:pic>
    </p:spTree>
    <p:extLst>
      <p:ext uri="{BB962C8B-B14F-4D97-AF65-F5344CB8AC3E}">
        <p14:creationId xmlns:p14="http://schemas.microsoft.com/office/powerpoint/2010/main" val="2428125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La Toussaint ( All Saints’ Day)</a:t>
            </a:r>
            <a:br>
              <a:rPr lang="fr-FR" dirty="0"/>
            </a:br>
            <a:r>
              <a:rPr lang="fr-FR" dirty="0"/>
              <a:t>Date : November 1st</a:t>
            </a:r>
          </a:p>
        </p:txBody>
      </p:sp>
      <p:sp>
        <p:nvSpPr>
          <p:cNvPr id="3" name="Espace réservé du contenu 2"/>
          <p:cNvSpPr>
            <a:spLocks noGrp="1"/>
          </p:cNvSpPr>
          <p:nvPr>
            <p:ph sz="quarter" idx="13"/>
          </p:nvPr>
        </p:nvSpPr>
        <p:spPr/>
        <p:txBody>
          <a:bodyPr/>
          <a:lstStyle/>
          <a:p>
            <a:endParaRPr lang="fr-FR" dirty="0"/>
          </a:p>
          <a:p>
            <a:r>
              <a:rPr lang="fr-FR" dirty="0"/>
              <a:t> The religious meaning is an honour of all the saints, known and unknown.</a:t>
            </a:r>
          </a:p>
          <a:p>
            <a:endParaRPr lang="fr-FR" dirty="0"/>
          </a:p>
          <a:p>
            <a:r>
              <a:rPr lang="fr-FR" dirty="0"/>
              <a:t>In France, </a:t>
            </a:r>
            <a:r>
              <a:rPr lang="en-US" dirty="0"/>
              <a:t>people usually take flowers to the graves of dead relatives, or light candles.</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5776" y="3850584"/>
            <a:ext cx="3816424" cy="2520280"/>
          </a:xfrm>
          <a:prstGeom prst="rect">
            <a:avLst/>
          </a:prstGeom>
        </p:spPr>
      </p:pic>
    </p:spTree>
    <p:extLst>
      <p:ext uri="{BB962C8B-B14F-4D97-AF65-F5344CB8AC3E}">
        <p14:creationId xmlns:p14="http://schemas.microsoft.com/office/powerpoint/2010/main" val="3117813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Armistice 1918 (Armistice Day)</a:t>
            </a:r>
            <a:br>
              <a:rPr lang="fr-FR" dirty="0"/>
            </a:br>
            <a:r>
              <a:rPr lang="fr-FR" dirty="0"/>
              <a:t>Date : November 11th</a:t>
            </a:r>
          </a:p>
        </p:txBody>
      </p:sp>
      <p:sp>
        <p:nvSpPr>
          <p:cNvPr id="3" name="Espace réservé du contenu 2"/>
          <p:cNvSpPr>
            <a:spLocks noGrp="1"/>
          </p:cNvSpPr>
          <p:nvPr>
            <p:ph sz="quarter" idx="13"/>
          </p:nvPr>
        </p:nvSpPr>
        <p:spPr/>
        <p:txBody>
          <a:bodyPr/>
          <a:lstStyle/>
          <a:p>
            <a:endParaRPr lang="fr-FR" dirty="0"/>
          </a:p>
          <a:p>
            <a:r>
              <a:rPr lang="fr-FR" dirty="0"/>
              <a:t> It </a:t>
            </a:r>
            <a:r>
              <a:rPr lang="en-US" dirty="0"/>
              <a:t>commemorates the armistice signed between the Allies of World War I and Germany at Compiègne, France, for the cessation of hostilities on the Western Front of World War I, which took effect at eleven o'clock in the morning.</a:t>
            </a:r>
          </a:p>
          <a:p>
            <a:endParaRPr lang="en-US" dirty="0"/>
          </a:p>
          <a:p>
            <a:r>
              <a:rPr lang="en-US" dirty="0"/>
              <a:t> In France, there are people and sometimes pupils in school who observe two consecutive minutes of silence at 11:00 a.m as a sign of respect : the first minute is for the roughly 20 million people who died in the war, and the second minute is dedicated to the living left behind, generally understood to be wives, children and families left behind but deeply affected by the conflict.</a:t>
            </a:r>
            <a:endParaRPr lang="fr-FR" dirty="0"/>
          </a:p>
        </p:txBody>
      </p:sp>
    </p:spTree>
    <p:extLst>
      <p:ext uri="{BB962C8B-B14F-4D97-AF65-F5344CB8AC3E}">
        <p14:creationId xmlns:p14="http://schemas.microsoft.com/office/powerpoint/2010/main" val="1658655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Noël (Christmas)</a:t>
            </a:r>
          </a:p>
        </p:txBody>
      </p:sp>
      <p:sp>
        <p:nvSpPr>
          <p:cNvPr id="3" name="Espace réservé du contenu 2"/>
          <p:cNvSpPr>
            <a:spLocks noGrp="1"/>
          </p:cNvSpPr>
          <p:nvPr>
            <p:ph sz="quarter" idx="13"/>
          </p:nvPr>
        </p:nvSpPr>
        <p:spPr/>
        <p:txBody>
          <a:bodyPr/>
          <a:lstStyle/>
          <a:p>
            <a:endParaRPr lang="fr-FR" dirty="0"/>
          </a:p>
          <a:p>
            <a:r>
              <a:rPr lang="fr-FR" dirty="0"/>
              <a:t> It is the last public holiday of the year in France. As in many countries, the tradition is to eat turkey during Christmas Eve.</a:t>
            </a:r>
          </a:p>
          <a:p>
            <a:endParaRPr lang="fr-FR" dirty="0"/>
          </a:p>
          <a:p>
            <a:r>
              <a:rPr lang="fr-FR" dirty="0"/>
              <a:t> What differ from one family to the other is when parents give the presents to the children. Some families give them on Christmas Eve, but others give them in the morning of the 25th of December. </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856" y="4437112"/>
            <a:ext cx="2736304" cy="1944216"/>
          </a:xfrm>
          <a:prstGeom prst="rect">
            <a:avLst/>
          </a:prstGeom>
        </p:spPr>
      </p:pic>
    </p:spTree>
    <p:extLst>
      <p:ext uri="{BB962C8B-B14F-4D97-AF65-F5344CB8AC3E}">
        <p14:creationId xmlns:p14="http://schemas.microsoft.com/office/powerpoint/2010/main" val="4070225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There are 4 main others festival recognized by the society but without a day-off</a:t>
            </a:r>
          </a:p>
        </p:txBody>
      </p:sp>
      <p:sp>
        <p:nvSpPr>
          <p:cNvPr id="3" name="Espace réservé du contenu 2"/>
          <p:cNvSpPr>
            <a:spLocks noGrp="1"/>
          </p:cNvSpPr>
          <p:nvPr>
            <p:ph sz="quarter" idx="13"/>
          </p:nvPr>
        </p:nvSpPr>
        <p:spPr/>
        <p:txBody>
          <a:bodyPr/>
          <a:lstStyle/>
          <a:p>
            <a:endParaRPr lang="fr-FR" dirty="0"/>
          </a:p>
          <a:p>
            <a:endParaRPr lang="fr-FR" dirty="0"/>
          </a:p>
          <a:p>
            <a:pPr marL="342900" indent="-342900"/>
            <a:r>
              <a:rPr lang="fr-FR" dirty="0"/>
              <a:t>Mardi-Gras (Shrove/Pancake Tuesday)</a:t>
            </a:r>
          </a:p>
          <a:p>
            <a:endParaRPr lang="fr-FR" dirty="0"/>
          </a:p>
          <a:p>
            <a:r>
              <a:rPr lang="fr-FR" dirty="0"/>
              <a:t> La fête des Pères / La fête des Mères (Father’s/Mother’s day)</a:t>
            </a:r>
          </a:p>
          <a:p>
            <a:endParaRPr lang="fr-FR" dirty="0"/>
          </a:p>
          <a:p>
            <a:r>
              <a:rPr lang="fr-FR" dirty="0"/>
              <a:t>La Saint-Valentin (Valentine’s Day)</a:t>
            </a:r>
          </a:p>
          <a:p>
            <a:endParaRPr lang="fr-FR" dirty="0"/>
          </a:p>
          <a:p>
            <a:r>
              <a:rPr lang="fr-FR" dirty="0"/>
              <a:t>La fête de la Musique (World Music Day)</a:t>
            </a:r>
          </a:p>
        </p:txBody>
      </p:sp>
    </p:spTree>
    <p:extLst>
      <p:ext uri="{BB962C8B-B14F-4D97-AF65-F5344CB8AC3E}">
        <p14:creationId xmlns:p14="http://schemas.microsoft.com/office/powerpoint/2010/main" val="15765101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Mardi-Gras (Shrove/Pancake Day)</a:t>
            </a:r>
            <a:br>
              <a:rPr lang="fr-FR" dirty="0"/>
            </a:br>
            <a:endParaRPr lang="fr-FR" dirty="0"/>
          </a:p>
        </p:txBody>
      </p:sp>
      <p:sp>
        <p:nvSpPr>
          <p:cNvPr id="3" name="Espace réservé du contenu 2"/>
          <p:cNvSpPr>
            <a:spLocks noGrp="1"/>
          </p:cNvSpPr>
          <p:nvPr>
            <p:ph sz="quarter" idx="13"/>
          </p:nvPr>
        </p:nvSpPr>
        <p:spPr/>
        <p:txBody>
          <a:bodyPr/>
          <a:lstStyle/>
          <a:p>
            <a:r>
              <a:rPr lang="fr-FR" dirty="0"/>
              <a:t> It’s a moveable date. As in many countries, children dress-up as they want : clowns, pirates, super-heros, princess..</a:t>
            </a:r>
          </a:p>
          <a:p>
            <a:r>
              <a:rPr lang="fr-FR" dirty="0"/>
              <a:t> It also leads to parades in the streets with a lot of floats and circus. The biggest carnival in France is the one from Nice, in the south-west of France.</a:t>
            </a:r>
          </a:p>
          <a:p>
            <a:r>
              <a:rPr lang="fr-FR" dirty="0"/>
              <a:t> It is also an occasion to cook pancakes or « crêpes » as we call it in French.</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4221088"/>
            <a:ext cx="3312368" cy="2376264"/>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4221088"/>
            <a:ext cx="3672408" cy="2376264"/>
          </a:xfrm>
          <a:prstGeom prst="rect">
            <a:avLst/>
          </a:prstGeom>
        </p:spPr>
      </p:pic>
    </p:spTree>
    <p:extLst>
      <p:ext uri="{BB962C8B-B14F-4D97-AF65-F5344CB8AC3E}">
        <p14:creationId xmlns:p14="http://schemas.microsoft.com/office/powerpoint/2010/main" val="35903467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La fête des mères/des pères (Mother/Father’s day)</a:t>
            </a:r>
          </a:p>
        </p:txBody>
      </p:sp>
      <p:sp>
        <p:nvSpPr>
          <p:cNvPr id="3" name="Espace réservé du contenu 2"/>
          <p:cNvSpPr>
            <a:spLocks noGrp="1"/>
          </p:cNvSpPr>
          <p:nvPr>
            <p:ph sz="quarter" idx="13"/>
          </p:nvPr>
        </p:nvSpPr>
        <p:spPr/>
        <p:txBody>
          <a:bodyPr/>
          <a:lstStyle/>
          <a:p>
            <a:endParaRPr lang="fr-FR" dirty="0"/>
          </a:p>
          <a:p>
            <a:r>
              <a:rPr lang="fr-FR" dirty="0"/>
              <a:t> In France, this festival takes place on </a:t>
            </a:r>
            <a:r>
              <a:rPr lang="fr-FR"/>
              <a:t>a moveable date</a:t>
            </a:r>
            <a:r>
              <a:rPr lang="fr-FR" dirty="0"/>
              <a:t>, but generally in June. It is separated into two different dates, one for the mother, one for the father.</a:t>
            </a:r>
          </a:p>
          <a:p>
            <a:endParaRPr lang="fr-FR" dirty="0"/>
          </a:p>
          <a:p>
            <a:r>
              <a:rPr lang="fr-FR" dirty="0"/>
              <a:t> The tradition is for the children to draw a picture or make something up at school through their own imagination and then giving it to their father/mother : it can be a poem, a necklace..</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5817" y="4437112"/>
            <a:ext cx="3672408" cy="2088232"/>
          </a:xfrm>
          <a:prstGeom prst="rect">
            <a:avLst/>
          </a:prstGeom>
        </p:spPr>
      </p:pic>
    </p:spTree>
    <p:extLst>
      <p:ext uri="{BB962C8B-B14F-4D97-AF65-F5344CB8AC3E}">
        <p14:creationId xmlns:p14="http://schemas.microsoft.com/office/powerpoint/2010/main" val="561451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t>La fête de la musique (World Music Day)</a:t>
            </a:r>
            <a:br>
              <a:rPr lang="fr-FR" b="1" dirty="0"/>
            </a:br>
            <a:endParaRPr lang="fr-FR" b="1" dirty="0"/>
          </a:p>
        </p:txBody>
      </p:sp>
      <p:sp>
        <p:nvSpPr>
          <p:cNvPr id="3" name="Espace réservé du contenu 2"/>
          <p:cNvSpPr>
            <a:spLocks noGrp="1"/>
          </p:cNvSpPr>
          <p:nvPr>
            <p:ph sz="quarter" idx="13"/>
          </p:nvPr>
        </p:nvSpPr>
        <p:spPr>
          <a:xfrm>
            <a:off x="274320" y="1298448"/>
            <a:ext cx="8595360" cy="5082880"/>
          </a:xfrm>
        </p:spPr>
        <p:txBody>
          <a:bodyPr/>
          <a:lstStyle/>
          <a:p>
            <a:r>
              <a:rPr lang="fr-FR" dirty="0"/>
              <a:t> Conceptualized in France in 1976, first took place in 1982 in Paris.</a:t>
            </a:r>
          </a:p>
          <a:p>
            <a:endParaRPr lang="fr-FR" dirty="0"/>
          </a:p>
          <a:p>
            <a:r>
              <a:rPr lang="fr-FR" dirty="0"/>
              <a:t> It become a worldwide phenomenon with over 32 countries celebrating it.</a:t>
            </a:r>
          </a:p>
          <a:p>
            <a:endParaRPr lang="fr-FR" dirty="0"/>
          </a:p>
          <a:p>
            <a:r>
              <a:rPr lang="fr-FR" dirty="0"/>
              <a:t> It is an opportunity to see famous bands for free, and to discover amateur bands as well.</a:t>
            </a:r>
          </a:p>
          <a:p>
            <a:pPr marL="0" indent="0">
              <a:buNone/>
            </a:pP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3728" y="4005065"/>
            <a:ext cx="4680520" cy="2736304"/>
          </a:xfrm>
          <a:prstGeom prst="rect">
            <a:avLst/>
          </a:prstGeom>
        </p:spPr>
      </p:pic>
    </p:spTree>
    <p:extLst>
      <p:ext uri="{BB962C8B-B14F-4D97-AF65-F5344CB8AC3E}">
        <p14:creationId xmlns:p14="http://schemas.microsoft.com/office/powerpoint/2010/main" val="38654192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ho">
  <a:themeElements>
    <a:clrScheme name="SOHO">
      <a:dk1>
        <a:srgbClr val="2E2224"/>
      </a:dk1>
      <a:lt1>
        <a:sysClr val="window" lastClr="FFFFFF"/>
      </a:lt1>
      <a:dk2>
        <a:srgbClr val="48231E"/>
      </a:dk2>
      <a:lt2>
        <a:srgbClr val="CBD8DD"/>
      </a:lt2>
      <a:accent1>
        <a:srgbClr val="61625E"/>
      </a:accent1>
      <a:accent2>
        <a:srgbClr val="964D2C"/>
      </a:accent2>
      <a:accent3>
        <a:srgbClr val="66553E"/>
      </a:accent3>
      <a:accent4>
        <a:srgbClr val="848058"/>
      </a:accent4>
      <a:accent5>
        <a:srgbClr val="AFA14B"/>
      </a:accent5>
      <a:accent6>
        <a:srgbClr val="AD7D4D"/>
      </a:accent6>
      <a:hlink>
        <a:srgbClr val="FFDE66"/>
      </a:hlink>
      <a:folHlink>
        <a:srgbClr val="C0AEBC"/>
      </a:folHlink>
    </a:clrScheme>
    <a:fontScheme name="SOHO">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HO">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7000"/>
                <a:satMod val="150000"/>
              </a:schemeClr>
            </a:gs>
            <a:gs pos="30000">
              <a:schemeClr val="phClr">
                <a:shade val="94000"/>
                <a:satMod val="130000"/>
              </a:schemeClr>
            </a:gs>
            <a:gs pos="45000">
              <a:schemeClr val="phClr">
                <a:shade val="100000"/>
                <a:satMod val="120000"/>
              </a:schemeClr>
            </a:gs>
            <a:gs pos="55000">
              <a:schemeClr val="phClr">
                <a:shade val="100000"/>
                <a:satMod val="118000"/>
              </a:schemeClr>
            </a:gs>
            <a:gs pos="73000">
              <a:schemeClr val="phClr">
                <a:shade val="94000"/>
                <a:satMod val="130000"/>
              </a:schemeClr>
            </a:gs>
            <a:gs pos="100000">
              <a:schemeClr val="phClr">
                <a:shade val="67000"/>
                <a:satMod val="15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2700000" algn="br" rotWithShape="0">
              <a:srgbClr val="000000">
                <a:alpha val="40000"/>
              </a:srgbClr>
            </a:outerShdw>
          </a:effectLst>
        </a:effectStyle>
        <a:effectStyle>
          <a:effectLst>
            <a:outerShdw blurRad="50800" dist="38100" dir="2700000" algn="br" rotWithShape="0">
              <a:srgbClr val="000000">
                <a:alpha val="40000"/>
              </a:srgbClr>
            </a:outerShdw>
          </a:effectLst>
        </a:effectStyle>
        <a:effectStyle>
          <a:effectLst>
            <a:outerShdw blurRad="50800" dist="38100" dir="2700000" algn="br" rotWithShape="0">
              <a:srgbClr val="000000">
                <a:alpha val="40000"/>
              </a:srgbClr>
            </a:outerShdw>
          </a:effectLst>
          <a:scene3d>
            <a:camera prst="orthographicFront">
              <a:rot lat="0" lon="0" rev="0"/>
            </a:camera>
            <a:lightRig rig="threePt" dir="t">
              <a:rot lat="0" lon="0" rev="2700000"/>
            </a:lightRig>
          </a:scene3d>
          <a:sp3d contourW="19050">
            <a:bevelT w="31750" h="38100"/>
            <a:contourClr>
              <a:schemeClr val="phClr">
                <a:shade val="15000"/>
                <a:satMod val="110000"/>
              </a:schemeClr>
            </a:contourClr>
          </a:sp3d>
        </a:effectStyle>
      </a:effectStyleLst>
      <a:bgFillStyleLst>
        <a:solidFill>
          <a:schemeClr val="phClr"/>
        </a:solidFill>
        <a:gradFill rotWithShape="1">
          <a:gsLst>
            <a:gs pos="0">
              <a:schemeClr val="phClr">
                <a:tint val="64000"/>
                <a:satMod val="210000"/>
              </a:schemeClr>
            </a:gs>
            <a:gs pos="40000">
              <a:schemeClr val="phClr">
                <a:tint val="72000"/>
                <a:shade val="99000"/>
                <a:satMod val="200000"/>
              </a:schemeClr>
            </a:gs>
            <a:gs pos="100000">
              <a:schemeClr val="phClr">
                <a:tint val="100000"/>
                <a:shade val="30000"/>
                <a:alpha val="100000"/>
                <a:satMod val="175000"/>
                <a:lumMod val="100000"/>
              </a:schemeClr>
            </a:gs>
          </a:gsLst>
          <a:path path="circle">
            <a:fillToRect l="50000" t="-80000" r="50000" b="180000"/>
          </a:path>
        </a:gradFill>
        <a:blipFill rotWithShape="1">
          <a:blip xmlns:r="http://schemas.openxmlformats.org/officeDocument/2006/relationships" r:embed="rId1">
            <a:duotone>
              <a:schemeClr val="phClr">
                <a:tint val="86000"/>
                <a:alpha val="90000"/>
              </a:schemeClr>
              <a:schemeClr val="phClr">
                <a:shade val="49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SOHO</Template>
  <TotalTime>296</TotalTime>
  <Words>1109</Words>
  <Application>Microsoft Office PowerPoint</Application>
  <PresentationFormat>On-screen Show (4:3)</PresentationFormat>
  <Paragraphs>109</Paragraphs>
  <Slides>20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Candara</vt:lpstr>
      <vt:lpstr>Soho</vt:lpstr>
      <vt:lpstr>Un calendrier français </vt:lpstr>
      <vt:lpstr> Un calendrier </vt:lpstr>
      <vt:lpstr>PowerPoint Presentation</vt:lpstr>
      <vt:lpstr>Answers </vt:lpstr>
      <vt:lpstr>There are 11 public holidays in France</vt:lpstr>
      <vt:lpstr>Le jour de l’An (New Year’s Day) </vt:lpstr>
      <vt:lpstr>Lundi de Pâques (Easter Monday)</vt:lpstr>
      <vt:lpstr>La fête du travail (May Day) Date : May 1st</vt:lpstr>
      <vt:lpstr>Victoire 1945 (Victory in Europe Day) Date : May 8th</vt:lpstr>
      <vt:lpstr>L’Ascension (Ascension Day)</vt:lpstr>
      <vt:lpstr>Lundi de Pentecôte (Whit Monday)</vt:lpstr>
      <vt:lpstr>La fête Nationale (Bastille Day) Date : July 14th</vt:lpstr>
      <vt:lpstr>Assomption (Assumption of Mary to Heaven) Date : August 15th</vt:lpstr>
      <vt:lpstr>La Toussaint ( All Saints’ Day) Date : November 1st</vt:lpstr>
      <vt:lpstr>Armistice 1918 (Armistice Day) Date : November 11th</vt:lpstr>
      <vt:lpstr>Noël (Christmas)</vt:lpstr>
      <vt:lpstr>There are 4 main others festival recognized by the society but without a day-off</vt:lpstr>
      <vt:lpstr>Mardi-Gras (Shrove/Pancake Day) </vt:lpstr>
      <vt:lpstr>La fête des mères/des pères (Mother/Father’s day)</vt:lpstr>
      <vt:lpstr>La fête de la musique (World Music Day)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Festivals in france</dc:title>
  <dc:creator>Steven</dc:creator>
  <cp:lastModifiedBy>Aurelie</cp:lastModifiedBy>
  <cp:revision>29</cp:revision>
  <dcterms:created xsi:type="dcterms:W3CDTF">2012-11-08T21:33:38Z</dcterms:created>
  <dcterms:modified xsi:type="dcterms:W3CDTF">2020-07-01T08:53:22Z</dcterms:modified>
</cp:coreProperties>
</file>