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61" r:id="rId2"/>
    <p:sldId id="258" r:id="rId3"/>
    <p:sldId id="263" r:id="rId4"/>
    <p:sldId id="494" r:id="rId5"/>
    <p:sldId id="456" r:id="rId6"/>
    <p:sldId id="495" r:id="rId7"/>
    <p:sldId id="493" r:id="rId8"/>
    <p:sldId id="486" r:id="rId9"/>
    <p:sldId id="487" r:id="rId10"/>
    <p:sldId id="488" r:id="rId11"/>
    <p:sldId id="490" r:id="rId12"/>
    <p:sldId id="492" r:id="rId13"/>
    <p:sldId id="491" r:id="rId14"/>
    <p:sldId id="350"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Sassoon Infant Rg" panose="02000503030000020003" charset="0"/>
      <p:regular r:id="rId22"/>
      <p:bold r:id="rId23"/>
    </p:embeddedFont>
    <p:embeddedFont>
      <p:font typeface="BPreplay" panose="02000503000000020004" charset="0"/>
      <p:regular r:id="rId24"/>
      <p:bold r:id="rId25"/>
      <p:italic r:id="rId26"/>
      <p:boldItalic r:id="rId27"/>
    </p:embeddedFont>
    <p:embeddedFont>
      <p:font typeface="Sassoon Infant Md" panose="02000603050000020003" charset="0"/>
      <p:regular r:id="rId28"/>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xmlns="">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44B"/>
    <a:srgbClr val="FFD550"/>
    <a:srgbClr val="F8A9A9"/>
    <a:srgbClr val="DE7E7E"/>
    <a:srgbClr val="D04847"/>
    <a:srgbClr val="6588D3"/>
    <a:srgbClr val="5C7ECF"/>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911" autoAdjust="0"/>
    <p:restoredTop sz="86400" autoAdjust="0"/>
  </p:normalViewPr>
  <p:slideViewPr>
    <p:cSldViewPr snapToGrid="0">
      <p:cViewPr>
        <p:scale>
          <a:sx n="98" d="100"/>
          <a:sy n="98" d="100"/>
        </p:scale>
        <p:origin x="-1962" y="-510"/>
      </p:cViewPr>
      <p:guideLst>
        <p:guide orient="horz" pos="2183"/>
        <p:guide orient="horz" pos="3997"/>
        <p:guide orient="horz" pos="1502"/>
        <p:guide orient="horz" pos="459"/>
        <p:guide orient="horz" pos="3884"/>
        <p:guide pos="2880"/>
        <p:guide pos="5307"/>
        <p:guide pos="521"/>
        <p:guide pos="5216"/>
      </p:guideLst>
    </p:cSldViewPr>
  </p:slideViewPr>
  <p:outlineViewPr>
    <p:cViewPr>
      <p:scale>
        <a:sx n="33" d="100"/>
        <a:sy n="33" d="100"/>
      </p:scale>
      <p:origin x="258" y="4116"/>
    </p:cViewPr>
  </p:outlin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B0FF04-5985-44A4-B917-AADAE11E2EB7}" type="datetimeFigureOut">
              <a:rPr lang="en-GB"/>
              <a:pPr>
                <a:defRPr/>
              </a:pPr>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2E63EC7-BFF7-48BC-A834-7F81B172AFE7}" type="slidenum">
              <a:rPr lang="en-GB"/>
              <a:pPr>
                <a:defRPr/>
              </a:pPr>
              <a:t>‹#›</a:t>
            </a:fld>
            <a:endParaRPr lang="en-GB"/>
          </a:p>
        </p:txBody>
      </p:sp>
    </p:spTree>
    <p:extLst>
      <p:ext uri="{BB962C8B-B14F-4D97-AF65-F5344CB8AC3E}">
        <p14:creationId xmlns:p14="http://schemas.microsoft.com/office/powerpoint/2010/main" val="3638132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64DE4F-AAC5-40F5-A9E6-975B9D53E470}" type="datetimeFigureOut">
              <a:rPr lang="en-GB"/>
              <a:pPr>
                <a:defRPr/>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59A408-0040-4D19-BB16-2C7C1C86F07D}" type="slidenum">
              <a:rPr lang="en-GB"/>
              <a:pPr>
                <a:defRPr/>
              </a:pPr>
              <a:t>‹#›</a:t>
            </a:fld>
            <a:endParaRPr lang="en-GB"/>
          </a:p>
        </p:txBody>
      </p:sp>
    </p:spTree>
    <p:extLst>
      <p:ext uri="{BB962C8B-B14F-4D97-AF65-F5344CB8AC3E}">
        <p14:creationId xmlns:p14="http://schemas.microsoft.com/office/powerpoint/2010/main" val="1543729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0219B2-60B7-4565-991B-D2CA95F84BF6}"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21323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808796D-975A-4EEA-A777-59A55BEF9C41}"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232339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7130E3F-D756-4F49-B51D-61D80ED4EF5D}" type="slidenum">
              <a:rPr lang="en-GB" altLang="en-US" smtClean="0">
                <a:latin typeface="Calibri" panose="020F0502020204030204" pitchFamily="34" charset="0"/>
              </a:rPr>
              <a:pPr fontAlgn="base">
                <a:spcBef>
                  <a:spcPct val="0"/>
                </a:spcBef>
                <a:spcAft>
                  <a:spcPct val="0"/>
                </a:spcAft>
              </a:pPr>
              <a:t>10</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379552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11</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1DAEBA5D-715E-452D-9DC5-0C3050BD035D}" type="slidenum">
              <a:rPr lang="en-GB" altLang="en-US" smtClean="0">
                <a:latin typeface="Calibri" panose="020F0502020204030204" pitchFamily="34" charset="0"/>
              </a:rPr>
              <a:pPr fontAlgn="base">
                <a:spcBef>
                  <a:spcPct val="0"/>
                </a:spcBef>
                <a:spcAft>
                  <a:spcPct val="0"/>
                </a:spcAft>
              </a:pPr>
              <a:t>12</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114548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13</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2270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799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1978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52531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169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235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1" r:id="rId4"/>
    <p:sldLayoutId id="2147483812" r:id="rId5"/>
    <p:sldLayoutId id="21474838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www.dkfindout.com/uk/human-body/skeleton-and-bones/skeleton/"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BPreplay" panose="02000503000000020004" pitchFamily="50" charset="0"/>
              </a:rPr>
              <a:t>Science</a:t>
            </a:r>
            <a:r>
              <a:rPr lang="en-GB" altLang="en-US" sz="800">
                <a:solidFill>
                  <a:schemeClr val="bg1"/>
                </a:solidFill>
                <a:latin typeface="BPreplay" panose="02000503000000020004" pitchFamily="50" charset="0"/>
              </a:rPr>
              <a:t> | Year 6 | Animals Including Humans | The Circulatory System: Parts | Lesson 1</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smtClean="0"/>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dirty="0" smtClean="0"/>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p:nvSpPr>
        <p:spPr>
          <a:xfrm rot="20865855">
            <a:off x="5116750" y="4581727"/>
            <a:ext cx="2859932" cy="1371600"/>
          </a:xfrm>
          <a:prstGeom prst="roundRect">
            <a:avLst/>
          </a:prstGeom>
          <a:solidFill>
            <a:schemeClr val="bg1"/>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chemeClr val="tx2">
                    <a:lumMod val="60000"/>
                    <a:lumOff val="40000"/>
                  </a:schemeClr>
                </a:solidFill>
              </a:rPr>
              <a:t>And skeleton recap!</a:t>
            </a:r>
            <a:endParaRPr lang="en-GB" sz="3200" b="1" dirty="0">
              <a:solidFill>
                <a:schemeClr val="tx2">
                  <a:lumMod val="60000"/>
                  <a:lumOff val="40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651754"/>
            <a:ext cx="8137525" cy="569031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1304554"/>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6000" b="1" dirty="0" smtClean="0">
                <a:solidFill>
                  <a:schemeClr val="tx1"/>
                </a:solidFill>
                <a:latin typeface="Sassoon Infant Md" panose="02000603050000020003" pitchFamily="50" charset="0"/>
              </a:rPr>
              <a:t>Before we start!</a:t>
            </a:r>
            <a:endParaRPr lang="en-US" altLang="en-US" sz="6000" b="1" dirty="0">
              <a:solidFill>
                <a:schemeClr val="tx1"/>
              </a:solidFill>
              <a:latin typeface="Sassoon Infant Md" panose="02000603050000020003" pitchFamily="50" charset="0"/>
            </a:endParaRPr>
          </a:p>
        </p:txBody>
      </p:sp>
      <p:sp>
        <p:nvSpPr>
          <p:cNvPr id="9223" name="Content Placeholder 15"/>
          <p:cNvSpPr txBox="1">
            <a:spLocks/>
          </p:cNvSpPr>
          <p:nvPr/>
        </p:nvSpPr>
        <p:spPr bwMode="auto">
          <a:xfrm>
            <a:off x="628650" y="2431914"/>
            <a:ext cx="7886700" cy="3613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marL="0" indent="0" algn="ctr">
              <a:buNone/>
            </a:pPr>
            <a:r>
              <a:rPr lang="en-GB" altLang="en-US" sz="3200" dirty="0" smtClean="0"/>
              <a:t>Look at page 11 of your booklet.</a:t>
            </a:r>
          </a:p>
          <a:p>
            <a:pPr marL="0" indent="0" algn="ctr">
              <a:buNone/>
            </a:pPr>
            <a:endParaRPr lang="en-GB" altLang="en-US" sz="3200" dirty="0" smtClean="0"/>
          </a:p>
          <a:p>
            <a:pPr marL="0" indent="0" algn="ctr">
              <a:buNone/>
            </a:pPr>
            <a:r>
              <a:rPr lang="en-GB" altLang="en-US" sz="3200" dirty="0" smtClean="0"/>
              <a:t>You have 5 minutes to see what you know!</a:t>
            </a:r>
          </a:p>
          <a:p>
            <a:pPr marL="0" indent="0" algn="ctr">
              <a:buNone/>
            </a:pPr>
            <a:r>
              <a:rPr lang="en-GB" altLang="en-US" sz="3200" dirty="0"/>
              <a:t> </a:t>
            </a:r>
            <a:endParaRPr lang="en-GB" altLang="en-US" sz="3200" dirty="0" smtClean="0"/>
          </a:p>
          <a:p>
            <a:pPr marL="0" indent="0" algn="ctr">
              <a:buNone/>
            </a:pPr>
            <a:r>
              <a:rPr lang="en-GB" altLang="en-US" sz="3200" dirty="0" smtClean="0"/>
              <a:t>Your time starts now!</a:t>
            </a:r>
            <a:endParaRPr lang="en-GB" altLang="en-US"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dirty="0" smtClean="0"/>
              <a:t>To revise the bones of the body.</a:t>
            </a:r>
          </a:p>
          <a:p>
            <a:pPr eaLnBrk="1" hangingPunct="1"/>
            <a:r>
              <a:rPr lang="en-GB" altLang="en-US" dirty="0" smtClean="0"/>
              <a:t>I can identify and name the parts of the human circulatory system.</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dirty="0" smtClean="0"/>
              <a:t>I can identify different bones in the human body and explain some of their functions. </a:t>
            </a:r>
          </a:p>
          <a:p>
            <a:r>
              <a:rPr lang="en-GB" altLang="en-US" dirty="0" smtClean="0"/>
              <a:t>I </a:t>
            </a:r>
            <a:r>
              <a:rPr lang="en-GB" altLang="en-US" dirty="0"/>
              <a:t>can identify the parts of the circulatory system.</a:t>
            </a:r>
          </a:p>
          <a:p>
            <a:r>
              <a:rPr lang="en-GB" altLang="en-US" dirty="0"/>
              <a:t>I can name the parts of the circulatory system.</a:t>
            </a:r>
          </a:p>
        </p:txBody>
      </p:sp>
    </p:spTree>
    <p:extLst>
      <p:ext uri="{BB962C8B-B14F-4D97-AF65-F5344CB8AC3E}">
        <p14:creationId xmlns:p14="http://schemas.microsoft.com/office/powerpoint/2010/main" val="11224620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a:t>
            </a:r>
            <a:r>
              <a:rPr lang="en-GB" dirty="0" smtClean="0"/>
              <a:t>Body:</a:t>
            </a:r>
            <a:br>
              <a:rPr lang="en-GB" dirty="0" smtClean="0"/>
            </a:br>
            <a:r>
              <a:rPr lang="en-GB" dirty="0" smtClean="0"/>
              <a:t>a </a:t>
            </a:r>
            <a:r>
              <a:rPr lang="en-GB" dirty="0"/>
              <a:t>Reminder</a:t>
            </a:r>
            <a:endParaRPr lang="en-GB" altLang="en-US" dirty="0" smtClean="0"/>
          </a:p>
        </p:txBody>
      </p:sp>
      <p:sp>
        <p:nvSpPr>
          <p:cNvPr id="10244" name="Rectangle 1"/>
          <p:cNvSpPr>
            <a:spLocks noChangeArrowheads="1"/>
          </p:cNvSpPr>
          <p:nvPr/>
        </p:nvSpPr>
        <p:spPr bwMode="auto">
          <a:xfrm>
            <a:off x="719137" y="1611313"/>
            <a:ext cx="7812088" cy="97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smtClean="0"/>
              <a:t>There are a number of systems in the human body. </a:t>
            </a:r>
            <a:r>
              <a:rPr lang="en-GB" altLang="en-US" b="1" dirty="0" smtClean="0"/>
              <a:t>Look on page 1 </a:t>
            </a:r>
            <a:r>
              <a:rPr lang="en-GB" altLang="en-US" dirty="0" smtClean="0"/>
              <a:t>of</a:t>
            </a:r>
            <a:r>
              <a:rPr lang="en-GB" altLang="en-US" b="1" dirty="0" smtClean="0"/>
              <a:t> </a:t>
            </a:r>
            <a:r>
              <a:rPr lang="en-GB" altLang="en-US" dirty="0" smtClean="0"/>
              <a:t>your booklet, can you recognise which is which? </a:t>
            </a:r>
          </a:p>
          <a:p>
            <a:pPr algn="ctr">
              <a:buFont typeface="Arial" panose="020B0604020202020204" pitchFamily="34" charset="0"/>
              <a:buNone/>
            </a:pPr>
            <a:endParaRPr lang="en-GB" altLang="en-US" dirty="0"/>
          </a:p>
        </p:txBody>
      </p:sp>
      <p:pic>
        <p:nvPicPr>
          <p:cNvPr id="4" name="Picture 3"/>
          <p:cNvPicPr>
            <a:picLocks noChangeAspect="1"/>
          </p:cNvPicPr>
          <p:nvPr/>
        </p:nvPicPr>
        <p:blipFill rotWithShape="1">
          <a:blip r:embed="rId4"/>
          <a:srcRect b="2752"/>
          <a:stretch/>
        </p:blipFill>
        <p:spPr>
          <a:xfrm>
            <a:off x="3787471" y="2624138"/>
            <a:ext cx="2039938" cy="3559175"/>
          </a:xfrm>
          <a:prstGeom prst="rect">
            <a:avLst/>
          </a:prstGeom>
          <a:effectLst>
            <a:outerShdw blurRad="50800" dist="38100" dir="18900000" algn="bl" rotWithShape="0">
              <a:prstClr val="black">
                <a:alpha val="40000"/>
              </a:prstClr>
            </a:outerShdw>
          </a:effectLst>
        </p:spPr>
      </p:pic>
      <p:pic>
        <p:nvPicPr>
          <p:cNvPr id="10247" name="Individual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rotWithShape="1">
          <a:blip r:embed="rId6"/>
          <a:srcRect b="27009"/>
          <a:stretch/>
        </p:blipFill>
        <p:spPr>
          <a:xfrm>
            <a:off x="6057664" y="2624138"/>
            <a:ext cx="1870075" cy="3549650"/>
          </a:xfrm>
          <a:prstGeom prst="rect">
            <a:avLst/>
          </a:prstGeom>
          <a:effectLst>
            <a:outerShdw blurRad="50800" dist="38100" dir="18900000" algn="bl" rotWithShape="0">
              <a:prstClr val="black">
                <a:alpha val="40000"/>
              </a:prstClr>
            </a:outerShdw>
          </a:effectLst>
        </p:spPr>
      </p:pic>
      <p:pic>
        <p:nvPicPr>
          <p:cNvPr id="6" name="Picture 5"/>
          <p:cNvPicPr>
            <a:picLocks noChangeAspect="1"/>
          </p:cNvPicPr>
          <p:nvPr/>
        </p:nvPicPr>
        <p:blipFill rotWithShape="1">
          <a:blip r:embed="rId7"/>
          <a:srcRect b="21889"/>
          <a:stretch/>
        </p:blipFill>
        <p:spPr>
          <a:xfrm>
            <a:off x="561975" y="2495550"/>
            <a:ext cx="3014663" cy="3678238"/>
          </a:xfrm>
          <a:prstGeom prst="rect">
            <a:avLst/>
          </a:prstGeom>
          <a:effectLst>
            <a:outerShdw blurRad="50800" dist="38100" dir="18900000" algn="bl" rotWithShape="0">
              <a:prstClr val="black">
                <a:alpha val="40000"/>
              </a:prst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a:t>
            </a:r>
            <a:r>
              <a:rPr lang="en-GB" dirty="0" smtClean="0"/>
              <a:t>Body:</a:t>
            </a:r>
            <a:br>
              <a:rPr lang="en-GB" dirty="0" smtClean="0"/>
            </a:br>
            <a:r>
              <a:rPr lang="en-GB" dirty="0" smtClean="0"/>
              <a:t>a </a:t>
            </a:r>
            <a:r>
              <a:rPr lang="en-GB" dirty="0"/>
              <a:t>Reminder</a:t>
            </a:r>
            <a:endParaRPr lang="en-GB" altLang="en-US" dirty="0" smtClean="0"/>
          </a:p>
        </p:txBody>
      </p:sp>
      <p:sp>
        <p:nvSpPr>
          <p:cNvPr id="10244" name="Rectangle 1"/>
          <p:cNvSpPr>
            <a:spLocks noChangeArrowheads="1"/>
          </p:cNvSpPr>
          <p:nvPr/>
        </p:nvSpPr>
        <p:spPr bwMode="auto">
          <a:xfrm>
            <a:off x="719137" y="1611313"/>
            <a:ext cx="7812088" cy="34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b="1" dirty="0" smtClean="0"/>
              <a:t>Page 1 answers</a:t>
            </a:r>
            <a:endParaRPr lang="en-GB" altLang="en-US" b="1" dirty="0"/>
          </a:p>
        </p:txBody>
      </p:sp>
      <p:pic>
        <p:nvPicPr>
          <p:cNvPr id="10247"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p:nvPr/>
        </p:nvPicPr>
        <p:blipFill>
          <a:blip r:embed="rId5">
            <a:extLst>
              <a:ext uri="{28A0092B-C50C-407E-A947-70E740481C1C}">
                <a14:useLocalDpi xmlns:a14="http://schemas.microsoft.com/office/drawing/2010/main" val="0"/>
              </a:ext>
            </a:extLst>
          </a:blip>
          <a:stretch>
            <a:fillRect/>
          </a:stretch>
        </p:blipFill>
        <p:spPr>
          <a:xfrm>
            <a:off x="699681" y="2626468"/>
            <a:ext cx="7751930" cy="2600500"/>
          </a:xfrm>
          <a:prstGeom prst="rect">
            <a:avLst/>
          </a:prstGeom>
        </p:spPr>
      </p:pic>
      <p:sp>
        <p:nvSpPr>
          <p:cNvPr id="2" name="TextBox 1"/>
          <p:cNvSpPr txBox="1"/>
          <p:nvPr/>
        </p:nvSpPr>
        <p:spPr>
          <a:xfrm>
            <a:off x="719137" y="5321030"/>
            <a:ext cx="1109663" cy="646331"/>
          </a:xfrm>
          <a:prstGeom prst="rect">
            <a:avLst/>
          </a:prstGeom>
          <a:noFill/>
        </p:spPr>
        <p:txBody>
          <a:bodyPr wrap="square" rtlCol="0">
            <a:spAutoFit/>
          </a:bodyPr>
          <a:lstStyle/>
          <a:p>
            <a:pPr algn="ctr"/>
            <a:r>
              <a:rPr lang="en-GB" dirty="0" smtClean="0"/>
              <a:t>Skeletal system</a:t>
            </a:r>
            <a:endParaRPr lang="en-GB" dirty="0"/>
          </a:p>
        </p:txBody>
      </p:sp>
      <p:sp>
        <p:nvSpPr>
          <p:cNvPr id="11" name="TextBox 10"/>
          <p:cNvSpPr txBox="1"/>
          <p:nvPr/>
        </p:nvSpPr>
        <p:spPr>
          <a:xfrm>
            <a:off x="1828800" y="5317788"/>
            <a:ext cx="1109663" cy="646331"/>
          </a:xfrm>
          <a:prstGeom prst="rect">
            <a:avLst/>
          </a:prstGeom>
          <a:noFill/>
        </p:spPr>
        <p:txBody>
          <a:bodyPr wrap="square" rtlCol="0">
            <a:spAutoFit/>
          </a:bodyPr>
          <a:lstStyle/>
          <a:p>
            <a:pPr algn="ctr"/>
            <a:r>
              <a:rPr lang="en-GB" dirty="0" smtClean="0"/>
              <a:t>Muscular system</a:t>
            </a:r>
            <a:endParaRPr lang="en-GB" dirty="0"/>
          </a:p>
        </p:txBody>
      </p:sp>
      <p:sp>
        <p:nvSpPr>
          <p:cNvPr id="12" name="TextBox 11"/>
          <p:cNvSpPr txBox="1"/>
          <p:nvPr/>
        </p:nvSpPr>
        <p:spPr>
          <a:xfrm>
            <a:off x="2938463" y="5317787"/>
            <a:ext cx="1109663" cy="646331"/>
          </a:xfrm>
          <a:prstGeom prst="rect">
            <a:avLst/>
          </a:prstGeom>
          <a:noFill/>
        </p:spPr>
        <p:txBody>
          <a:bodyPr wrap="square" rtlCol="0">
            <a:spAutoFit/>
          </a:bodyPr>
          <a:lstStyle/>
          <a:p>
            <a:pPr algn="ctr"/>
            <a:r>
              <a:rPr lang="en-GB" dirty="0" smtClean="0"/>
              <a:t>Nervous system</a:t>
            </a:r>
            <a:endParaRPr lang="en-GB" dirty="0"/>
          </a:p>
        </p:txBody>
      </p:sp>
      <p:sp>
        <p:nvSpPr>
          <p:cNvPr id="13" name="TextBox 12"/>
          <p:cNvSpPr txBox="1"/>
          <p:nvPr/>
        </p:nvSpPr>
        <p:spPr>
          <a:xfrm>
            <a:off x="4013993" y="5317786"/>
            <a:ext cx="1109663" cy="646331"/>
          </a:xfrm>
          <a:prstGeom prst="rect">
            <a:avLst/>
          </a:prstGeom>
          <a:noFill/>
        </p:spPr>
        <p:txBody>
          <a:bodyPr wrap="square" rtlCol="0">
            <a:spAutoFit/>
          </a:bodyPr>
          <a:lstStyle/>
          <a:p>
            <a:pPr algn="ctr"/>
            <a:r>
              <a:rPr lang="en-GB" dirty="0" smtClean="0"/>
              <a:t>Digestive system</a:t>
            </a:r>
            <a:endParaRPr lang="en-GB" dirty="0"/>
          </a:p>
        </p:txBody>
      </p:sp>
      <p:sp>
        <p:nvSpPr>
          <p:cNvPr id="14" name="TextBox 13"/>
          <p:cNvSpPr txBox="1"/>
          <p:nvPr/>
        </p:nvSpPr>
        <p:spPr>
          <a:xfrm>
            <a:off x="5123656" y="5337243"/>
            <a:ext cx="1109663" cy="646331"/>
          </a:xfrm>
          <a:prstGeom prst="rect">
            <a:avLst/>
          </a:prstGeom>
          <a:noFill/>
        </p:spPr>
        <p:txBody>
          <a:bodyPr wrap="square" rtlCol="0">
            <a:spAutoFit/>
          </a:bodyPr>
          <a:lstStyle/>
          <a:p>
            <a:pPr algn="ctr"/>
            <a:r>
              <a:rPr lang="en-GB" dirty="0" smtClean="0"/>
              <a:t>Renal</a:t>
            </a:r>
          </a:p>
          <a:p>
            <a:pPr algn="ctr"/>
            <a:r>
              <a:rPr lang="en-GB" dirty="0" smtClean="0"/>
              <a:t>system</a:t>
            </a:r>
            <a:endParaRPr lang="en-GB" dirty="0"/>
          </a:p>
        </p:txBody>
      </p:sp>
      <p:sp>
        <p:nvSpPr>
          <p:cNvPr id="15" name="TextBox 14"/>
          <p:cNvSpPr txBox="1"/>
          <p:nvPr/>
        </p:nvSpPr>
        <p:spPr>
          <a:xfrm>
            <a:off x="6155495" y="5337243"/>
            <a:ext cx="1234012" cy="646331"/>
          </a:xfrm>
          <a:prstGeom prst="rect">
            <a:avLst/>
          </a:prstGeom>
          <a:noFill/>
        </p:spPr>
        <p:txBody>
          <a:bodyPr wrap="square" rtlCol="0">
            <a:spAutoFit/>
          </a:bodyPr>
          <a:lstStyle/>
          <a:p>
            <a:pPr algn="ctr"/>
            <a:r>
              <a:rPr lang="en-GB" dirty="0" smtClean="0"/>
              <a:t>Circulatory</a:t>
            </a:r>
          </a:p>
          <a:p>
            <a:pPr algn="ctr"/>
            <a:r>
              <a:rPr lang="en-GB" dirty="0" smtClean="0"/>
              <a:t>system</a:t>
            </a:r>
            <a:endParaRPr lang="en-GB" dirty="0"/>
          </a:p>
        </p:txBody>
      </p:sp>
      <p:sp>
        <p:nvSpPr>
          <p:cNvPr id="16" name="TextBox 15"/>
          <p:cNvSpPr txBox="1"/>
          <p:nvPr/>
        </p:nvSpPr>
        <p:spPr>
          <a:xfrm>
            <a:off x="7247104" y="5337243"/>
            <a:ext cx="1303506" cy="646331"/>
          </a:xfrm>
          <a:prstGeom prst="rect">
            <a:avLst/>
          </a:prstGeom>
          <a:noFill/>
        </p:spPr>
        <p:txBody>
          <a:bodyPr wrap="square" rtlCol="0">
            <a:spAutoFit/>
          </a:bodyPr>
          <a:lstStyle/>
          <a:p>
            <a:pPr algn="ctr"/>
            <a:r>
              <a:rPr lang="en-GB" dirty="0" smtClean="0"/>
              <a:t>Respiratory system</a:t>
            </a:r>
            <a:endParaRPr lang="en-GB" dirty="0"/>
          </a:p>
        </p:txBody>
      </p:sp>
    </p:spTree>
    <p:extLst>
      <p:ext uri="{BB962C8B-B14F-4D97-AF65-F5344CB8AC3E}">
        <p14:creationId xmlns:p14="http://schemas.microsoft.com/office/powerpoint/2010/main" val="24435001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a:t>
            </a:r>
            <a:r>
              <a:rPr lang="en-GB" dirty="0" smtClean="0"/>
              <a:t>Body:</a:t>
            </a:r>
            <a:br>
              <a:rPr lang="en-GB" dirty="0" smtClean="0"/>
            </a:br>
            <a:r>
              <a:rPr lang="en-GB" dirty="0" smtClean="0"/>
              <a:t>a Reminder – Skeletal system </a:t>
            </a:r>
            <a:endParaRPr lang="en-GB" altLang="en-US" dirty="0" smtClean="0"/>
          </a:p>
        </p:txBody>
      </p:sp>
      <p:sp>
        <p:nvSpPr>
          <p:cNvPr id="10244" name="Rectangle 1"/>
          <p:cNvSpPr>
            <a:spLocks noChangeArrowheads="1"/>
          </p:cNvSpPr>
          <p:nvPr/>
        </p:nvSpPr>
        <p:spPr bwMode="auto">
          <a:xfrm>
            <a:off x="719137" y="1611313"/>
            <a:ext cx="7812088" cy="968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b="1" dirty="0" smtClean="0"/>
              <a:t>Look at page 2 </a:t>
            </a:r>
            <a:r>
              <a:rPr lang="en-GB" altLang="en-US" dirty="0" smtClean="0"/>
              <a:t>of your booklet. Can you remember what the bones in the body are called and some of their functions?</a:t>
            </a:r>
          </a:p>
          <a:p>
            <a:pPr algn="ctr">
              <a:buFont typeface="Arial" panose="020B0604020202020204" pitchFamily="34" charset="0"/>
              <a:buNone/>
            </a:pPr>
            <a:endParaRPr lang="en-GB" altLang="en-US" dirty="0"/>
          </a:p>
        </p:txBody>
      </p:sp>
      <p:pic>
        <p:nvPicPr>
          <p:cNvPr id="10247"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435813" y="2579783"/>
            <a:ext cx="3939701" cy="3416320"/>
          </a:xfrm>
          <a:prstGeom prst="rect">
            <a:avLst/>
          </a:prstGeom>
          <a:noFill/>
        </p:spPr>
        <p:txBody>
          <a:bodyPr wrap="square" rtlCol="0">
            <a:spAutoFit/>
          </a:bodyPr>
          <a:lstStyle/>
          <a:p>
            <a:r>
              <a:rPr lang="en-GB" dirty="0" smtClean="0"/>
              <a:t>Click on the picture to see a labelled diagram of the skeleton.</a:t>
            </a:r>
          </a:p>
          <a:p>
            <a:endParaRPr lang="en-GB" dirty="0"/>
          </a:p>
          <a:p>
            <a:r>
              <a:rPr lang="en-GB" dirty="0" smtClean="0"/>
              <a:t>To find out more, have a look at this interactive diagram of the human skeleton: </a:t>
            </a:r>
            <a:r>
              <a:rPr lang="en-GB" dirty="0" smtClean="0">
                <a:hlinkClick r:id="rId5"/>
              </a:rPr>
              <a:t>https</a:t>
            </a:r>
            <a:r>
              <a:rPr lang="en-GB" dirty="0">
                <a:hlinkClick r:id="rId5"/>
              </a:rPr>
              <a:t>://www.dkfindout.com/uk/human-body/skeleton-and-bones/skeleton</a:t>
            </a:r>
            <a:r>
              <a:rPr lang="en-GB" dirty="0" smtClean="0">
                <a:hlinkClick r:id="rId5"/>
              </a:rPr>
              <a:t>/</a:t>
            </a:r>
            <a:endParaRPr lang="en-GB" dirty="0" smtClean="0"/>
          </a:p>
          <a:p>
            <a:endParaRPr lang="en-GB" dirty="0"/>
          </a:p>
          <a:p>
            <a:endParaRPr lang="en-GB" dirty="0" smtClean="0"/>
          </a:p>
          <a:p>
            <a:endParaRPr lang="en-GB" dirty="0"/>
          </a:p>
          <a:p>
            <a:endParaRPr lang="en-GB" dirty="0"/>
          </a:p>
        </p:txBody>
      </p:sp>
      <p:grpSp>
        <p:nvGrpSpPr>
          <p:cNvPr id="5" name="Group 4"/>
          <p:cNvGrpSpPr/>
          <p:nvPr/>
        </p:nvGrpSpPr>
        <p:grpSpPr>
          <a:xfrm>
            <a:off x="977764" y="2579783"/>
            <a:ext cx="3014663" cy="3678238"/>
            <a:chOff x="977764" y="2579783"/>
            <a:chExt cx="3014663" cy="3678238"/>
          </a:xfrm>
        </p:grpSpPr>
        <p:pic>
          <p:nvPicPr>
            <p:cNvPr id="6" name="Picture 5"/>
            <p:cNvPicPr>
              <a:picLocks noChangeAspect="1"/>
            </p:cNvPicPr>
            <p:nvPr/>
          </p:nvPicPr>
          <p:blipFill rotWithShape="1">
            <a:blip r:embed="rId6"/>
            <a:srcRect b="21889"/>
            <a:stretch/>
          </p:blipFill>
          <p:spPr>
            <a:xfrm>
              <a:off x="977764" y="2579783"/>
              <a:ext cx="3014663" cy="3678238"/>
            </a:xfrm>
            <a:prstGeom prst="rect">
              <a:avLst/>
            </a:prstGeom>
            <a:effectLst>
              <a:outerShdw blurRad="50800" dist="38100" dir="18900000" algn="bl" rotWithShape="0">
                <a:prstClr val="black">
                  <a:alpha val="40000"/>
                </a:prstClr>
              </a:outerShdw>
            </a:effectLst>
          </p:spPr>
        </p:pic>
        <p:sp>
          <p:nvSpPr>
            <p:cNvPr id="4" name="Rounded Rectangle 3"/>
            <p:cNvSpPr/>
            <p:nvPr/>
          </p:nvSpPr>
          <p:spPr>
            <a:xfrm>
              <a:off x="2791838" y="4970834"/>
              <a:ext cx="1200589" cy="1021404"/>
            </a:xfrm>
            <a:prstGeom prst="roundRect">
              <a:avLst/>
            </a:prstGeom>
            <a:solidFill>
              <a:srgbClr val="FF0000"/>
            </a:solidFill>
            <a:ln w="28575">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a:t>Click here to see diagram</a:t>
              </a:r>
              <a:endParaRPr lang="en-GB" dirty="0"/>
            </a:p>
          </p:txBody>
        </p:sp>
      </p:grpSp>
      <p:grpSp>
        <p:nvGrpSpPr>
          <p:cNvPr id="12" name="Group 11"/>
          <p:cNvGrpSpPr/>
          <p:nvPr/>
        </p:nvGrpSpPr>
        <p:grpSpPr>
          <a:xfrm>
            <a:off x="126461" y="0"/>
            <a:ext cx="8842442" cy="6898306"/>
            <a:chOff x="126461" y="0"/>
            <a:chExt cx="8842442" cy="6898306"/>
          </a:xfrm>
        </p:grpSpPr>
        <p:grpSp>
          <p:nvGrpSpPr>
            <p:cNvPr id="8" name="Group 7"/>
            <p:cNvGrpSpPr/>
            <p:nvPr/>
          </p:nvGrpSpPr>
          <p:grpSpPr>
            <a:xfrm>
              <a:off x="126461" y="0"/>
              <a:ext cx="8842442" cy="6898306"/>
              <a:chOff x="457200" y="841515"/>
              <a:chExt cx="8229600" cy="6898306"/>
            </a:xfrm>
          </p:grpSpPr>
          <p:sp>
            <p:nvSpPr>
              <p:cNvPr id="7" name="Rectangle 6"/>
              <p:cNvSpPr/>
              <p:nvPr/>
            </p:nvSpPr>
            <p:spPr>
              <a:xfrm>
                <a:off x="457200" y="841515"/>
                <a:ext cx="8229600" cy="68928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37990" y="846966"/>
                <a:ext cx="5661667" cy="68928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0" name="TextBox 9"/>
            <p:cNvSpPr txBox="1"/>
            <p:nvPr/>
          </p:nvSpPr>
          <p:spPr>
            <a:xfrm>
              <a:off x="7188741" y="5593404"/>
              <a:ext cx="1468944" cy="923330"/>
            </a:xfrm>
            <a:prstGeom prst="rect">
              <a:avLst/>
            </a:prstGeom>
            <a:noFill/>
          </p:spPr>
          <p:txBody>
            <a:bodyPr wrap="square" rtlCol="0">
              <a:spAutoFit/>
            </a:bodyPr>
            <a:lstStyle/>
            <a:p>
              <a:pPr algn="ctr"/>
              <a:r>
                <a:rPr lang="en-GB" dirty="0" smtClean="0"/>
                <a:t>Click on picture to hide</a:t>
              </a:r>
              <a:endParaRPr lang="en-GB" dirty="0"/>
            </a:p>
          </p:txBody>
        </p:sp>
      </p:grpSp>
    </p:spTree>
    <p:extLst>
      <p:ext uri="{BB962C8B-B14F-4D97-AF65-F5344CB8AC3E}">
        <p14:creationId xmlns:p14="http://schemas.microsoft.com/office/powerpoint/2010/main" val="16803767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
                  </p:tgtEl>
                </p:cond>
              </p:nextCondLst>
            </p:seq>
            <p:seq concurrent="1" nextAc="seek">
              <p:cTn id="10" restart="whenNotActive" fill="hold" evtFilter="cancelBubble" nodeType="interactiveSeq">
                <p:stCondLst>
                  <p:cond evt="onClick" delay="0">
                    <p:tgtEl>
                      <p:spTgt spid="12"/>
                    </p:tgtEl>
                  </p:cond>
                </p:stCondLst>
                <p:endSync evt="end" delay="0">
                  <p:rtn val="all"/>
                </p:endSync>
                <p:childTnLst>
                  <p:par>
                    <p:cTn id="11" fill="hold">
                      <p:stCondLst>
                        <p:cond delay="0"/>
                      </p:stCondLst>
                      <p:childTnLst>
                        <p:par>
                          <p:cTn id="12" fill="hold">
                            <p:stCondLst>
                              <p:cond delay="0"/>
                            </p:stCondLst>
                            <p:childTnLst>
                              <p:par>
                                <p:cTn id="13" presetID="2" presetClass="exit" presetSubtype="4" fill="hold" nodeType="clickEffect">
                                  <p:stCondLst>
                                    <p:cond delay="0"/>
                                  </p:stCondLst>
                                  <p:childTnLst>
                                    <p:anim calcmode="lin" valueType="num">
                                      <p:cBhvr additive="base">
                                        <p:cTn id="14" dur="500"/>
                                        <p:tgtEl>
                                          <p:spTgt spid="12"/>
                                        </p:tgtEl>
                                        <p:attrNameLst>
                                          <p:attrName>ppt_x</p:attrName>
                                        </p:attrNameLst>
                                      </p:cBhvr>
                                      <p:tavLst>
                                        <p:tav tm="0">
                                          <p:val>
                                            <p:strVal val="ppt_x"/>
                                          </p:val>
                                        </p:tav>
                                        <p:tav tm="100000">
                                          <p:val>
                                            <p:strVal val="ppt_x"/>
                                          </p:val>
                                        </p:tav>
                                      </p:tavLst>
                                    </p:anim>
                                    <p:anim calcmode="lin" valueType="num">
                                      <p:cBhvr additive="base">
                                        <p:cTn id="15" dur="500"/>
                                        <p:tgtEl>
                                          <p:spTgt spid="12"/>
                                        </p:tgtEl>
                                        <p:attrNameLst>
                                          <p:attrName>ppt_y</p:attrName>
                                        </p:attrNameLst>
                                      </p:cBhvr>
                                      <p:tavLst>
                                        <p:tav tm="0">
                                          <p:val>
                                            <p:strVal val="ppt_y"/>
                                          </p:val>
                                        </p:tav>
                                        <p:tav tm="100000">
                                          <p:val>
                                            <p:strVal val="1+ppt_h/2"/>
                                          </p:val>
                                        </p:tav>
                                      </p:tavLst>
                                    </p:anim>
                                    <p:set>
                                      <p:cBhvr>
                                        <p:cTn id="16"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 name="Rounded Rectangle 9"/>
          <p:cNvSpPr/>
          <p:nvPr/>
        </p:nvSpPr>
        <p:spPr>
          <a:xfrm>
            <a:off x="635000" y="4351338"/>
            <a:ext cx="4330700" cy="183038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35000" y="1639888"/>
            <a:ext cx="4330700" cy="25511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a:t>
            </a:r>
            <a:r>
              <a:rPr lang="en-GB" dirty="0" smtClean="0"/>
              <a:t>Your Body</a:t>
            </a:r>
            <a:endParaRPr lang="en-GB" altLang="en-US" dirty="0" smtClean="0"/>
          </a:p>
        </p:txBody>
      </p:sp>
      <p:pic>
        <p:nvPicPr>
          <p:cNvPr id="16389"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51816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1"/>
          <p:cNvSpPr>
            <a:spLocks noChangeArrowheads="1"/>
          </p:cNvSpPr>
          <p:nvPr/>
        </p:nvSpPr>
        <p:spPr bwMode="auto">
          <a:xfrm>
            <a:off x="917575" y="1920875"/>
            <a:ext cx="3730625"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dirty="0"/>
              <a:t>The system we will look at for the rest of this lesson is called the: </a:t>
            </a:r>
            <a:endParaRPr lang="en-GB" altLang="en-US" sz="2000" b="1" dirty="0"/>
          </a:p>
          <a:p>
            <a:pPr algn="ctr">
              <a:buFont typeface="Arial" panose="020B0604020202020204" pitchFamily="34" charset="0"/>
              <a:buNone/>
            </a:pPr>
            <a:r>
              <a:rPr lang="en-GB" altLang="en-US" sz="2000" b="1" dirty="0"/>
              <a:t>‘Circulatory System’. </a:t>
            </a:r>
          </a:p>
          <a:p>
            <a:pPr algn="ctr">
              <a:buFont typeface="Arial" panose="020B0604020202020204" pitchFamily="34" charset="0"/>
              <a:buNone/>
            </a:pPr>
            <a:r>
              <a:rPr lang="en-GB" altLang="en-US" sz="2000" dirty="0"/>
              <a:t>The word </a:t>
            </a:r>
            <a:r>
              <a:rPr lang="en-GB" altLang="en-US" sz="2000" dirty="0">
                <a:solidFill>
                  <a:schemeClr val="accent2"/>
                </a:solidFill>
              </a:rPr>
              <a:t>circulation</a:t>
            </a:r>
            <a:r>
              <a:rPr lang="en-GB" altLang="en-US" sz="2000" dirty="0"/>
              <a:t> means </a:t>
            </a:r>
            <a:r>
              <a:rPr lang="en-GB" altLang="en-US" sz="2000" dirty="0">
                <a:solidFill>
                  <a:schemeClr val="accent2"/>
                </a:solidFill>
              </a:rPr>
              <a:t>‘the movement to, fro or around something’.</a:t>
            </a:r>
          </a:p>
        </p:txBody>
      </p:sp>
      <p:sp>
        <p:nvSpPr>
          <p:cNvPr id="16392" name="Rectangle 1"/>
          <p:cNvSpPr>
            <a:spLocks noChangeArrowheads="1"/>
          </p:cNvSpPr>
          <p:nvPr/>
        </p:nvSpPr>
        <p:spPr bwMode="auto">
          <a:xfrm>
            <a:off x="863600" y="4525963"/>
            <a:ext cx="387350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spcAft>
                <a:spcPts val="1200"/>
              </a:spcAft>
              <a:buFontTx/>
              <a:buNone/>
            </a:pPr>
            <a:r>
              <a:rPr lang="en-GB" altLang="en-US" dirty="0" smtClean="0">
                <a:solidFill>
                  <a:schemeClr val="bg1"/>
                </a:solidFill>
              </a:rPr>
              <a:t>Have a think:</a:t>
            </a:r>
            <a:endParaRPr lang="en-GB" altLang="en-US" dirty="0">
              <a:solidFill>
                <a:schemeClr val="bg1"/>
              </a:solidFill>
            </a:endParaRPr>
          </a:p>
          <a:p>
            <a:pPr algn="ctr">
              <a:lnSpc>
                <a:spcPct val="100000"/>
              </a:lnSpc>
              <a:spcBef>
                <a:spcPct val="0"/>
              </a:spcBef>
              <a:spcAft>
                <a:spcPts val="1200"/>
              </a:spcAft>
              <a:buFontTx/>
              <a:buNone/>
            </a:pPr>
            <a:r>
              <a:rPr lang="en-GB" altLang="en-US" dirty="0">
                <a:solidFill>
                  <a:schemeClr val="bg1"/>
                </a:solidFill>
                <a:latin typeface="Sassoon Infant Md" panose="02000603050000020003" pitchFamily="50" charset="0"/>
              </a:rPr>
              <a:t>What </a:t>
            </a:r>
            <a:r>
              <a:rPr lang="en-GB" altLang="en-US" dirty="0" smtClean="0">
                <a:solidFill>
                  <a:schemeClr val="bg1"/>
                </a:solidFill>
                <a:latin typeface="Sassoon Infant Md" panose="02000603050000020003" pitchFamily="50" charset="0"/>
              </a:rPr>
              <a:t>do you think the </a:t>
            </a:r>
            <a:r>
              <a:rPr lang="en-GB" altLang="en-US" dirty="0">
                <a:solidFill>
                  <a:schemeClr val="bg1"/>
                </a:solidFill>
                <a:latin typeface="Sassoon Infant Md" panose="02000603050000020003" pitchFamily="50" charset="0"/>
              </a:rPr>
              <a:t>system </a:t>
            </a:r>
            <a:r>
              <a:rPr lang="en-GB" altLang="en-US" dirty="0" smtClean="0">
                <a:solidFill>
                  <a:schemeClr val="bg1"/>
                </a:solidFill>
                <a:latin typeface="Sassoon Infant Md" panose="02000603050000020003" pitchFamily="50" charset="0"/>
              </a:rPr>
              <a:t>does?</a:t>
            </a:r>
            <a:endParaRPr lang="en-GB" altLang="en-US" dirty="0">
              <a:solidFill>
                <a:schemeClr val="bg1"/>
              </a:solidFill>
              <a:latin typeface="Sassoon Infant Md" panose="02000603050000020003" pitchFamily="50" charset="0"/>
            </a:endParaRPr>
          </a:p>
          <a:p>
            <a:pPr algn="ctr">
              <a:lnSpc>
                <a:spcPct val="100000"/>
              </a:lnSpc>
              <a:spcBef>
                <a:spcPct val="0"/>
              </a:spcBef>
              <a:spcAft>
                <a:spcPts val="1200"/>
              </a:spcAft>
              <a:buFontTx/>
              <a:buNone/>
            </a:pPr>
            <a:r>
              <a:rPr lang="en-GB" altLang="en-US" dirty="0" smtClean="0">
                <a:solidFill>
                  <a:schemeClr val="bg1"/>
                </a:solidFill>
                <a:latin typeface="Sassoon Infant Md" panose="02000603050000020003" pitchFamily="50" charset="0"/>
              </a:rPr>
              <a:t>Do you know the names of any </a:t>
            </a:r>
            <a:r>
              <a:rPr lang="en-GB" altLang="en-US" dirty="0">
                <a:solidFill>
                  <a:schemeClr val="bg1"/>
                </a:solidFill>
                <a:latin typeface="Sassoon Infant Md" panose="02000603050000020003" pitchFamily="50" charset="0"/>
              </a:rPr>
              <a:t>parts of the system?</a:t>
            </a:r>
          </a:p>
        </p:txBody>
      </p:sp>
      <p:pic>
        <p:nvPicPr>
          <p:cNvPr id="1639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94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59425" y="2173288"/>
            <a:ext cx="24828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 name="Rounded Rectangle 16"/>
          <p:cNvSpPr/>
          <p:nvPr/>
        </p:nvSpPr>
        <p:spPr>
          <a:xfrm>
            <a:off x="4152900" y="2984500"/>
            <a:ext cx="4330700" cy="124301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4152900" y="4419600"/>
            <a:ext cx="4330700" cy="176212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4152900" y="1639888"/>
            <a:ext cx="4330700" cy="1152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Circulatory System</a:t>
            </a:r>
            <a:endParaRPr lang="en-GB" altLang="en-US" dirty="0" smtClean="0"/>
          </a:p>
        </p:txBody>
      </p:sp>
      <p:sp>
        <p:nvSpPr>
          <p:cNvPr id="7" name="Rounded Rectangle 6"/>
          <p:cNvSpPr/>
          <p:nvPr/>
        </p:nvSpPr>
        <p:spPr>
          <a:xfrm>
            <a:off x="6477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9" name="Rectangle 1"/>
          <p:cNvSpPr>
            <a:spLocks noChangeArrowheads="1"/>
          </p:cNvSpPr>
          <p:nvPr/>
        </p:nvSpPr>
        <p:spPr bwMode="auto">
          <a:xfrm>
            <a:off x="4435475" y="2047875"/>
            <a:ext cx="3730625"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What can you see? </a:t>
            </a:r>
          </a:p>
        </p:txBody>
      </p:sp>
      <p:pic>
        <p:nvPicPr>
          <p:cNvPr id="18440"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255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Rectangle 1"/>
          <p:cNvSpPr>
            <a:spLocks noChangeArrowheads="1"/>
          </p:cNvSpPr>
          <p:nvPr/>
        </p:nvSpPr>
        <p:spPr bwMode="auto">
          <a:xfrm>
            <a:off x="4448175" y="3424238"/>
            <a:ext cx="37306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Is this what you expected? </a:t>
            </a:r>
          </a:p>
        </p:txBody>
      </p:sp>
      <p:sp>
        <p:nvSpPr>
          <p:cNvPr id="18443" name="Rectangle 1"/>
          <p:cNvSpPr>
            <a:spLocks noChangeArrowheads="1"/>
          </p:cNvSpPr>
          <p:nvPr/>
        </p:nvSpPr>
        <p:spPr bwMode="auto">
          <a:xfrm>
            <a:off x="4435475" y="5030788"/>
            <a:ext cx="37306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Are there parts you did not expect to be in the circulatory system?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47700" y="1714500"/>
            <a:ext cx="4457700" cy="44672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r>
              <a:rPr lang="en-GB" dirty="0" smtClean="0"/>
              <a:t/>
            </a:r>
            <a:br>
              <a:rPr lang="en-GB" dirty="0" smtClean="0"/>
            </a:br>
            <a:r>
              <a:rPr lang="en-GB" dirty="0" smtClean="0"/>
              <a:t>System: Heart</a:t>
            </a:r>
            <a:endParaRPr lang="en-GB" altLang="en-US" dirty="0" smtClean="0"/>
          </a:p>
        </p:txBody>
      </p:sp>
      <p:sp>
        <p:nvSpPr>
          <p:cNvPr id="20484" name="TextBox 12"/>
          <p:cNvSpPr txBox="1">
            <a:spLocks noChangeArrowheads="1"/>
          </p:cNvSpPr>
          <p:nvPr/>
        </p:nvSpPr>
        <p:spPr bwMode="auto">
          <a:xfrm>
            <a:off x="895350" y="1943100"/>
            <a:ext cx="409575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heart is a powerful organ that is situated between your lungs and protected by the ribcage.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pumps blood to the lungs to get oxygen.</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then pumps this oxygenated blood around the body.</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is split between the left and right side.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As you can see, it consists of many parts!</a:t>
            </a:r>
          </a:p>
        </p:txBody>
      </p:sp>
      <p:grpSp>
        <p:nvGrpSpPr>
          <p:cNvPr id="6" name="Group 5"/>
          <p:cNvGrpSpPr>
            <a:grpSpLocks/>
          </p:cNvGrpSpPr>
          <p:nvPr/>
        </p:nvGrpSpPr>
        <p:grpSpPr bwMode="auto">
          <a:xfrm>
            <a:off x="5353050" y="4257675"/>
            <a:ext cx="3130550" cy="1924050"/>
            <a:chOff x="5353050" y="4257161"/>
            <a:chExt cx="3130549" cy="1924564"/>
          </a:xfrm>
        </p:grpSpPr>
        <p:sp>
          <p:nvSpPr>
            <p:cNvPr id="21" name="Rounded Rectangle 20"/>
            <p:cNvSpPr/>
            <p:nvPr/>
          </p:nvSpPr>
          <p:spPr>
            <a:xfrm>
              <a:off x="5353050" y="4287332"/>
              <a:ext cx="3130549" cy="189439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497"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4756" y="4257161"/>
              <a:ext cx="1174886" cy="1824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8" name="Rectangle 1"/>
            <p:cNvSpPr>
              <a:spLocks noChangeArrowheads="1"/>
            </p:cNvSpPr>
            <p:nvPr/>
          </p:nvSpPr>
          <p:spPr bwMode="auto">
            <a:xfrm>
              <a:off x="6987306" y="4814472"/>
              <a:ext cx="1268629"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Click me for a larger version!</a:t>
              </a:r>
            </a:p>
          </p:txBody>
        </p:sp>
      </p:grpSp>
      <p:grpSp>
        <p:nvGrpSpPr>
          <p:cNvPr id="5" name="Group 4"/>
          <p:cNvGrpSpPr/>
          <p:nvPr/>
        </p:nvGrpSpPr>
        <p:grpSpPr>
          <a:xfrm>
            <a:off x="5353050" y="1714500"/>
            <a:ext cx="3130550" cy="2400300"/>
            <a:chOff x="5353050" y="1714500"/>
            <a:chExt cx="3130550" cy="2400300"/>
          </a:xfrm>
        </p:grpSpPr>
        <p:sp>
          <p:nvSpPr>
            <p:cNvPr id="20" name="Rounded Rectangle 19"/>
            <p:cNvSpPr/>
            <p:nvPr/>
          </p:nvSpPr>
          <p:spPr bwMode="auto">
            <a:xfrm>
              <a:off x="5353050" y="1714500"/>
              <a:ext cx="3130550" cy="24003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01" name="Rectangle 1"/>
            <p:cNvSpPr>
              <a:spLocks noChangeArrowheads="1"/>
            </p:cNvSpPr>
            <p:nvPr/>
          </p:nvSpPr>
          <p:spPr bwMode="auto">
            <a:xfrm>
              <a:off x="5392934" y="1856860"/>
              <a:ext cx="3039867" cy="34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a:t>Click me for a larger version!</a:t>
              </a:r>
            </a:p>
          </p:txBody>
        </p:sp>
        <p:pic>
          <p:nvPicPr>
            <p:cNvPr id="23" name="Picture 22"/>
            <p:cNvPicPr>
              <a:picLocks noChangeAspect="1"/>
            </p:cNvPicPr>
            <p:nvPr/>
          </p:nvPicPr>
          <p:blipFill rotWithShape="1">
            <a:blip r:embed="rId5" cstate="print">
              <a:extLst>
                <a:ext uri="{28A0092B-C50C-407E-A947-70E740481C1C}">
                  <a14:useLocalDpi xmlns:a14="http://schemas.microsoft.com/office/drawing/2010/main" val="0"/>
                </a:ext>
              </a:extLst>
            </a:blip>
            <a:srcRect t="14658" b="9765"/>
            <a:stretch/>
          </p:blipFill>
          <p:spPr>
            <a:xfrm>
              <a:off x="5536582" y="2418066"/>
              <a:ext cx="2752570" cy="1470689"/>
            </a:xfrm>
            <a:prstGeom prst="rect">
              <a:avLst/>
            </a:prstGeom>
          </p:spPr>
        </p:pic>
      </p:grpSp>
      <p:grpSp>
        <p:nvGrpSpPr>
          <p:cNvPr id="4" name="Group 3"/>
          <p:cNvGrpSpPr/>
          <p:nvPr/>
        </p:nvGrpSpPr>
        <p:grpSpPr>
          <a:xfrm>
            <a:off x="-17463" y="-316689"/>
            <a:ext cx="9324976" cy="7269939"/>
            <a:chOff x="-17463" y="-316689"/>
            <a:chExt cx="9324976" cy="7269939"/>
          </a:xfrm>
        </p:grpSpPr>
        <p:sp>
          <p:nvSpPr>
            <p:cNvPr id="27" name="Rectangle 26"/>
            <p:cNvSpPr/>
            <p:nvPr/>
          </p:nvSpPr>
          <p:spPr bwMode="auto">
            <a:xfrm>
              <a:off x="-17463" y="-20638"/>
              <a:ext cx="9324976" cy="6973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25" y="-316689"/>
              <a:ext cx="9144000" cy="6464401"/>
            </a:xfrm>
            <a:prstGeom prst="rect">
              <a:avLst/>
            </a:prstGeom>
          </p:spPr>
        </p:pic>
        <p:sp>
          <p:nvSpPr>
            <p:cNvPr id="20493" name="Rectangle 1"/>
            <p:cNvSpPr>
              <a:spLocks noChangeArrowheads="1"/>
            </p:cNvSpPr>
            <p:nvPr/>
          </p:nvSpPr>
          <p:spPr bwMode="auto">
            <a:xfrm>
              <a:off x="5702015" y="5675313"/>
              <a:ext cx="1240009" cy="923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dirty="0"/>
                <a:t>Click anywhere to hide.</a:t>
              </a:r>
            </a:p>
          </p:txBody>
        </p:sp>
      </p:grpSp>
      <p:grpSp>
        <p:nvGrpSpPr>
          <p:cNvPr id="33" name="Group 32"/>
          <p:cNvGrpSpPr>
            <a:grpSpLocks/>
          </p:cNvGrpSpPr>
          <p:nvPr/>
        </p:nvGrpSpPr>
        <p:grpSpPr bwMode="auto">
          <a:xfrm>
            <a:off x="-180975" y="-20638"/>
            <a:ext cx="9324975" cy="6973888"/>
            <a:chOff x="-167585" y="-49242"/>
            <a:chExt cx="9324285" cy="6973808"/>
          </a:xfrm>
        </p:grpSpPr>
        <p:sp>
          <p:nvSpPr>
            <p:cNvPr id="37" name="Rectangle 36"/>
            <p:cNvSpPr/>
            <p:nvPr/>
          </p:nvSpPr>
          <p:spPr>
            <a:xfrm>
              <a:off x="-167585" y="-49242"/>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90" name="Rectangle 1"/>
            <p:cNvSpPr>
              <a:spLocks noChangeArrowheads="1"/>
            </p:cNvSpPr>
            <p:nvPr/>
          </p:nvSpPr>
          <p:spPr bwMode="auto">
            <a:xfrm>
              <a:off x="6287078" y="2501632"/>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pic>
          <p:nvPicPr>
            <p:cNvPr id="20491" name="Picture 3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702792" y="588402"/>
              <a:ext cx="3653792" cy="5673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nodeType="clickPar">
                      <p:stCondLst>
                        <p:cond delay="0"/>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33"/>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42" presetClass="exit" presetSubtype="0" fill="hold" nodeType="clickEffect">
                                  <p:stCondLst>
                                    <p:cond delay="0"/>
                                  </p:stCondLst>
                                  <p:childTnLst>
                                    <p:animEffect transition="out" filter="fade">
                                      <p:cBhvr>
                                        <p:cTn id="14" dur="1000"/>
                                        <p:tgtEl>
                                          <p:spTgt spid="33"/>
                                        </p:tgtEl>
                                      </p:cBhvr>
                                    </p:animEffect>
                                    <p:anim calcmode="lin" valueType="num">
                                      <p:cBhvr>
                                        <p:cTn id="15" dur="1000"/>
                                        <p:tgtEl>
                                          <p:spTgt spid="33"/>
                                        </p:tgtEl>
                                        <p:attrNameLst>
                                          <p:attrName>ppt_x</p:attrName>
                                        </p:attrNameLst>
                                      </p:cBhvr>
                                      <p:tavLst>
                                        <p:tav tm="0">
                                          <p:val>
                                            <p:strVal val="ppt_x"/>
                                          </p:val>
                                        </p:tav>
                                        <p:tav tm="100000">
                                          <p:val>
                                            <p:strVal val="ppt_x"/>
                                          </p:val>
                                        </p:tav>
                                      </p:tavLst>
                                    </p:anim>
                                    <p:anim calcmode="lin" valueType="num">
                                      <p:cBhvr>
                                        <p:cTn id="16" dur="1000"/>
                                        <p:tgtEl>
                                          <p:spTgt spid="33"/>
                                        </p:tgtEl>
                                        <p:attrNameLst>
                                          <p:attrName>ppt_y</p:attrName>
                                        </p:attrNameLst>
                                      </p:cBhvr>
                                      <p:tavLst>
                                        <p:tav tm="0">
                                          <p:val>
                                            <p:strVal val="ppt_y"/>
                                          </p:val>
                                        </p:tav>
                                        <p:tav tm="100000">
                                          <p:val>
                                            <p:strVal val="ppt_y+.1"/>
                                          </p:val>
                                        </p:tav>
                                      </p:tavLst>
                                    </p:anim>
                                    <p:set>
                                      <p:cBhvr>
                                        <p:cTn id="1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
                  </p:tgtEl>
                </p:cond>
              </p:nextCondLst>
            </p:seq>
            <p:seq concurrent="1" nextAc="seek">
              <p:cTn id="26" restart="whenNotActive" fill="hold" evtFilter="cancelBubble" nodeType="interactiveSeq">
                <p:stCondLst>
                  <p:cond evt="onClick" delay="0">
                    <p:tgtEl>
                      <p:spTgt spid="4"/>
                    </p:tgtEl>
                  </p:cond>
                </p:stCondLst>
                <p:endSync evt="end" delay="0">
                  <p:rtn val="all"/>
                </p:endSync>
                <p:childTnLst>
                  <p:par>
                    <p:cTn id="27" fill="hold">
                      <p:stCondLst>
                        <p:cond delay="0"/>
                      </p:stCondLst>
                      <p:childTnLst>
                        <p:par>
                          <p:cTn id="28" fill="hold">
                            <p:stCondLst>
                              <p:cond delay="0"/>
                            </p:stCondLst>
                            <p:childTnLst>
                              <p:par>
                                <p:cTn id="29" presetID="42" presetClass="exit" presetSubtype="0" fill="hold" nodeType="clickEffect">
                                  <p:stCondLst>
                                    <p:cond delay="0"/>
                                  </p:stCondLst>
                                  <p:childTnLst>
                                    <p:animEffect transition="out" filter="fade">
                                      <p:cBhvr>
                                        <p:cTn id="30" dur="1000"/>
                                        <p:tgtEl>
                                          <p:spTgt spid="4"/>
                                        </p:tgtEl>
                                      </p:cBhvr>
                                    </p:animEffect>
                                    <p:anim calcmode="lin" valueType="num">
                                      <p:cBhvr>
                                        <p:cTn id="31" dur="1000"/>
                                        <p:tgtEl>
                                          <p:spTgt spid="4"/>
                                        </p:tgtEl>
                                        <p:attrNameLst>
                                          <p:attrName>ppt_x</p:attrName>
                                        </p:attrNameLst>
                                      </p:cBhvr>
                                      <p:tavLst>
                                        <p:tav tm="0">
                                          <p:val>
                                            <p:strVal val="ppt_x"/>
                                          </p:val>
                                        </p:tav>
                                        <p:tav tm="100000">
                                          <p:val>
                                            <p:strVal val="ppt_x"/>
                                          </p:val>
                                        </p:tav>
                                      </p:tavLst>
                                    </p:anim>
                                    <p:anim calcmode="lin" valueType="num">
                                      <p:cBhvr>
                                        <p:cTn id="32" dur="1000"/>
                                        <p:tgtEl>
                                          <p:spTgt spid="4"/>
                                        </p:tgtEl>
                                        <p:attrNameLst>
                                          <p:attrName>ppt_y</p:attrName>
                                        </p:attrNameLst>
                                      </p:cBhvr>
                                      <p:tavLst>
                                        <p:tav tm="0">
                                          <p:val>
                                            <p:strVal val="ppt_y"/>
                                          </p:val>
                                        </p:tav>
                                        <p:tav tm="100000">
                                          <p:val>
                                            <p:strVal val="ppt_y+.1"/>
                                          </p:val>
                                        </p:tav>
                                      </p:tavLst>
                                    </p:anim>
                                    <p:set>
                                      <p:cBhvr>
                                        <p:cTn id="33"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 name="Rounded Rectangle 39"/>
          <p:cNvSpPr/>
          <p:nvPr/>
        </p:nvSpPr>
        <p:spPr>
          <a:xfrm>
            <a:off x="5126038" y="1803400"/>
            <a:ext cx="3344862" cy="4327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ounded Rectangle 38"/>
          <p:cNvSpPr/>
          <p:nvPr/>
        </p:nvSpPr>
        <p:spPr>
          <a:xfrm>
            <a:off x="660400" y="4464996"/>
            <a:ext cx="4165600" cy="1665929"/>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r>
              <a:rPr lang="en-GB" dirty="0" smtClean="0"/>
              <a:t/>
            </a:r>
            <a:br>
              <a:rPr lang="en-GB" dirty="0" smtClean="0"/>
            </a:br>
            <a:r>
              <a:rPr lang="en-GB" dirty="0" smtClean="0"/>
              <a:t>System: Lungs</a:t>
            </a:r>
            <a:endParaRPr lang="en-GB" altLang="en-US" dirty="0" smtClean="0"/>
          </a:p>
        </p:txBody>
      </p:sp>
      <p:sp>
        <p:nvSpPr>
          <p:cNvPr id="22533" name="TextBox 6"/>
          <p:cNvSpPr txBox="1">
            <a:spLocks noChangeArrowheads="1"/>
          </p:cNvSpPr>
          <p:nvPr/>
        </p:nvSpPr>
        <p:spPr bwMode="auto">
          <a:xfrm>
            <a:off x="728205" y="4555490"/>
            <a:ext cx="4038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rPr>
              <a:t>Air breathed in through the mouth or nose travels down the trachea, through the bronchi into one of the lungs. The air travels into the bronchioles and into the air sacs (alveoli</a:t>
            </a:r>
            <a:r>
              <a:rPr lang="en-GB" altLang="en-US" sz="1600" dirty="0" smtClean="0">
                <a:solidFill>
                  <a:schemeClr val="tx1"/>
                </a:solidFill>
              </a:rPr>
              <a:t>). From here, the gas is able to pass in to the bloodstream.</a:t>
            </a:r>
            <a:endParaRPr lang="en-GB" altLang="en-US" sz="1600" dirty="0">
              <a:solidFill>
                <a:schemeClr val="tx1"/>
              </a:solidFill>
            </a:endParaRPr>
          </a:p>
        </p:txBody>
      </p:sp>
      <p:pic>
        <p:nvPicPr>
          <p:cNvPr id="2253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73700" y="2260600"/>
            <a:ext cx="2667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p:cNvGrpSpPr>
            <a:grpSpLocks/>
          </p:cNvGrpSpPr>
          <p:nvPr/>
        </p:nvGrpSpPr>
        <p:grpSpPr bwMode="auto">
          <a:xfrm>
            <a:off x="660400" y="1803400"/>
            <a:ext cx="4165600" cy="2547938"/>
            <a:chOff x="660400" y="1803400"/>
            <a:chExt cx="4165601" cy="2547171"/>
          </a:xfrm>
        </p:grpSpPr>
        <p:sp>
          <p:nvSpPr>
            <p:cNvPr id="21" name="Rounded Rectangle 20"/>
            <p:cNvSpPr/>
            <p:nvPr/>
          </p:nvSpPr>
          <p:spPr>
            <a:xfrm>
              <a:off x="660400" y="1803400"/>
              <a:ext cx="4165601" cy="2547171"/>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41" name="Picture 3"/>
            <p:cNvPicPr>
              <a:picLocks noChangeAspect="1"/>
            </p:cNvPicPr>
            <p:nvPr/>
          </p:nvPicPr>
          <p:blipFill>
            <a:blip r:embed="rId5">
              <a:extLst>
                <a:ext uri="{28A0092B-C50C-407E-A947-70E740481C1C}">
                  <a14:useLocalDpi xmlns:a14="http://schemas.microsoft.com/office/drawing/2010/main" val="0"/>
                </a:ext>
              </a:extLst>
            </a:blip>
            <a:srcRect l="1389" t="13664" r="1527" b="11308"/>
            <a:stretch>
              <a:fillRect/>
            </a:stretch>
          </p:blipFill>
          <p:spPr bwMode="auto">
            <a:xfrm>
              <a:off x="859511" y="1941513"/>
              <a:ext cx="3712490" cy="191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8"/>
            <p:cNvSpPr>
              <a:spLocks noChangeArrowheads="1"/>
            </p:cNvSpPr>
            <p:nvPr/>
          </p:nvSpPr>
          <p:spPr bwMode="auto">
            <a:xfrm>
              <a:off x="1316729" y="3930439"/>
              <a:ext cx="28615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Click me for a larger version!</a:t>
              </a:r>
            </a:p>
          </p:txBody>
        </p:sp>
      </p:grpSp>
      <p:grpSp>
        <p:nvGrpSpPr>
          <p:cNvPr id="16" name="Group 15"/>
          <p:cNvGrpSpPr>
            <a:grpSpLocks/>
          </p:cNvGrpSpPr>
          <p:nvPr/>
        </p:nvGrpSpPr>
        <p:grpSpPr bwMode="auto">
          <a:xfrm>
            <a:off x="-180975" y="0"/>
            <a:ext cx="9324975" cy="6973888"/>
            <a:chOff x="-154885" y="-8047"/>
            <a:chExt cx="9324285" cy="6973808"/>
          </a:xfrm>
        </p:grpSpPr>
        <p:sp>
          <p:nvSpPr>
            <p:cNvPr id="42" name="Rectangle 41"/>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38" name="Picture 14"/>
            <p:cNvPicPr>
              <a:picLocks noChangeAspect="1"/>
            </p:cNvPicPr>
            <p:nvPr/>
          </p:nvPicPr>
          <p:blipFill>
            <a:blip r:embed="rId6">
              <a:extLst>
                <a:ext uri="{28A0092B-C50C-407E-A947-70E740481C1C}">
                  <a14:useLocalDpi xmlns:a14="http://schemas.microsoft.com/office/drawing/2010/main" val="0"/>
                </a:ext>
              </a:extLst>
            </a:blip>
            <a:srcRect l="1945" t="13863" r="2083" b="12486"/>
            <a:stretch>
              <a:fillRect/>
            </a:stretch>
          </p:blipFill>
          <p:spPr bwMode="auto">
            <a:xfrm>
              <a:off x="177800" y="1092200"/>
              <a:ext cx="87757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9" name="Rectangle 1"/>
            <p:cNvSpPr>
              <a:spLocks noChangeArrowheads="1"/>
            </p:cNvSpPr>
            <p:nvPr/>
          </p:nvSpPr>
          <p:spPr bwMode="auto">
            <a:xfrm>
              <a:off x="7066128" y="5420118"/>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17"/>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6"/>
                                        </p:tgtEl>
                                        <p:attrNameLst>
                                          <p:attrName>ppt_x</p:attrName>
                                        </p:attrNameLst>
                                      </p:cBhvr>
                                      <p:tavLst>
                                        <p:tav tm="0">
                                          <p:val>
                                            <p:strVal val="ppt_x"/>
                                          </p:val>
                                        </p:tav>
                                        <p:tav tm="100000">
                                          <p:val>
                                            <p:strVal val="ppt_x"/>
                                          </p:val>
                                        </p:tav>
                                      </p:tavLst>
                                    </p:anim>
                                    <p:anim calcmode="lin" valueType="num">
                                      <p:cBhvr additive="base">
                                        <p:cTn id="14" dur="500"/>
                                        <p:tgtEl>
                                          <p:spTgt spid="16"/>
                                        </p:tgtEl>
                                        <p:attrNameLst>
                                          <p:attrName>ppt_y</p:attrName>
                                        </p:attrNameLst>
                                      </p:cBhvr>
                                      <p:tavLst>
                                        <p:tav tm="0">
                                          <p:val>
                                            <p:strVal val="ppt_y"/>
                                          </p:val>
                                        </p:tav>
                                        <p:tav tm="100000">
                                          <p:val>
                                            <p:strVal val="1+ppt_h/2"/>
                                          </p:val>
                                        </p:tav>
                                      </p:tavLst>
                                    </p:anim>
                                    <p:set>
                                      <p:cBhvr>
                                        <p:cTn id="1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65288"/>
            <a:ext cx="4927600" cy="35004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r>
              <a:rPr lang="en-GB" dirty="0" smtClean="0"/>
              <a:t>System:</a:t>
            </a:r>
            <a:br>
              <a:rPr lang="en-GB" dirty="0" smtClean="0"/>
            </a:br>
            <a:r>
              <a:rPr lang="en-GB" dirty="0" smtClean="0"/>
              <a:t>Blood </a:t>
            </a:r>
            <a:r>
              <a:rPr lang="en-GB" dirty="0"/>
              <a:t>Vessels</a:t>
            </a:r>
            <a:endParaRPr lang="en-GB" altLang="en-US" dirty="0" smtClean="0"/>
          </a:p>
        </p:txBody>
      </p:sp>
      <p:sp>
        <p:nvSpPr>
          <p:cNvPr id="7" name="Rounded Rectangle 6"/>
          <p:cNvSpPr/>
          <p:nvPr/>
        </p:nvSpPr>
        <p:spPr>
          <a:xfrm>
            <a:off x="5765800" y="1639888"/>
            <a:ext cx="27051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4" name="Rectangle 1"/>
          <p:cNvSpPr>
            <a:spLocks noChangeArrowheads="1"/>
          </p:cNvSpPr>
          <p:nvPr/>
        </p:nvSpPr>
        <p:spPr bwMode="auto">
          <a:xfrm>
            <a:off x="820738" y="1822450"/>
            <a:ext cx="4573587"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spcAft>
                <a:spcPts val="600"/>
              </a:spcAft>
              <a:buFont typeface="Arial" panose="020B0604020202020204" pitchFamily="34" charset="0"/>
              <a:buNone/>
              <a:defRPr/>
            </a:pPr>
            <a:r>
              <a:rPr lang="en-GB" sz="1600" dirty="0" smtClean="0"/>
              <a:t>Blood vessels can be split into three types:</a:t>
            </a:r>
          </a:p>
          <a:p>
            <a:pPr>
              <a:spcBef>
                <a:spcPts val="600"/>
              </a:spcBef>
              <a:spcAft>
                <a:spcPts val="600"/>
              </a:spcAft>
              <a:buFont typeface="Arial" panose="020B0604020202020204" pitchFamily="34" charset="0"/>
              <a:buNone/>
              <a:defRPr/>
            </a:pPr>
            <a:r>
              <a:rPr lang="en-GB" sz="1600" dirty="0" smtClean="0">
                <a:latin typeface="Sassoon Infant Md" panose="02000603050000020003" pitchFamily="50" charset="0"/>
              </a:rPr>
              <a:t>Arterial blood vessels - arteries:</a:t>
            </a:r>
          </a:p>
          <a:p>
            <a:pPr>
              <a:spcBef>
                <a:spcPts val="600"/>
              </a:spcBef>
              <a:spcAft>
                <a:spcPts val="600"/>
              </a:spcAft>
              <a:buFont typeface="Arial" panose="020B0604020202020204" pitchFamily="34" charset="0"/>
              <a:buNone/>
              <a:defRPr/>
            </a:pPr>
            <a:r>
              <a:rPr lang="en-GB" sz="1600" dirty="0" smtClean="0"/>
              <a:t>Arteries are blood vessels that carry blood away from the heart.</a:t>
            </a:r>
          </a:p>
          <a:p>
            <a:pPr>
              <a:spcBef>
                <a:spcPts val="600"/>
              </a:spcBef>
              <a:spcAft>
                <a:spcPts val="600"/>
              </a:spcAft>
              <a:buFont typeface="Arial" panose="020B0604020202020204" pitchFamily="34" charset="0"/>
              <a:buNone/>
              <a:defRPr/>
            </a:pPr>
            <a:r>
              <a:rPr lang="en-GB" sz="1600" dirty="0" smtClean="0">
                <a:latin typeface="+mj-lt"/>
              </a:rPr>
              <a:t>Venous blood vessels - veins:</a:t>
            </a:r>
          </a:p>
          <a:p>
            <a:pPr>
              <a:spcBef>
                <a:spcPts val="600"/>
              </a:spcBef>
              <a:spcAft>
                <a:spcPts val="600"/>
              </a:spcAft>
              <a:buFont typeface="Arial" panose="020B0604020202020204" pitchFamily="34" charset="0"/>
              <a:buNone/>
              <a:defRPr/>
            </a:pPr>
            <a:r>
              <a:rPr lang="en-GB" sz="1600" dirty="0" smtClean="0"/>
              <a:t>Veins are blood vessels that carry blood to the heart.</a:t>
            </a:r>
          </a:p>
          <a:p>
            <a:pPr>
              <a:spcBef>
                <a:spcPts val="600"/>
              </a:spcBef>
              <a:spcAft>
                <a:spcPts val="600"/>
              </a:spcAft>
              <a:buFont typeface="Arial" panose="020B0604020202020204" pitchFamily="34" charset="0"/>
              <a:buNone/>
              <a:defRPr/>
            </a:pPr>
            <a:r>
              <a:rPr lang="en-GB" sz="1600" dirty="0" smtClean="0">
                <a:latin typeface="Sassoon Infant Md" panose="02000603050000020003" pitchFamily="50" charset="0"/>
              </a:rPr>
              <a:t>Capillaries:</a:t>
            </a:r>
          </a:p>
          <a:p>
            <a:pPr>
              <a:spcBef>
                <a:spcPts val="600"/>
              </a:spcBef>
              <a:spcAft>
                <a:spcPts val="600"/>
              </a:spcAft>
              <a:buFont typeface="Arial" panose="020B0604020202020204" pitchFamily="34" charset="0"/>
              <a:buNone/>
              <a:defRPr/>
            </a:pPr>
            <a:r>
              <a:rPr lang="en-GB" sz="1600" dirty="0" smtClean="0"/>
              <a:t>These are the smallest blood vessels. Capillaries connect the arteries and the veins and are the place where water and chemicals exchange in the blood.</a:t>
            </a:r>
          </a:p>
        </p:txBody>
      </p:sp>
      <p:pic>
        <p:nvPicPr>
          <p:cNvPr id="2458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69000" y="1784350"/>
            <a:ext cx="2298700"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635000" y="5322888"/>
            <a:ext cx="4927600" cy="858837"/>
            <a:chOff x="635000" y="5323660"/>
            <a:chExt cx="4926822" cy="858065"/>
          </a:xfrm>
        </p:grpSpPr>
        <p:sp>
          <p:nvSpPr>
            <p:cNvPr id="14" name="Rounded Rectangle 13"/>
            <p:cNvSpPr/>
            <p:nvPr/>
          </p:nvSpPr>
          <p:spPr>
            <a:xfrm>
              <a:off x="635000" y="5323660"/>
              <a:ext cx="4926822" cy="858065"/>
            </a:xfrm>
            <a:prstGeom prst="roundRect">
              <a:avLst>
                <a:gd name="adj" fmla="val 690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92" name="Rectangle 1"/>
            <p:cNvSpPr>
              <a:spLocks noChangeArrowheads="1"/>
            </p:cNvSpPr>
            <p:nvPr/>
          </p:nvSpPr>
          <p:spPr bwMode="auto">
            <a:xfrm>
              <a:off x="858963" y="5469808"/>
              <a:ext cx="4535997" cy="59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buFont typeface="Arial" panose="020B0604020202020204" pitchFamily="34" charset="0"/>
                <a:buNone/>
              </a:pPr>
              <a:r>
                <a:rPr lang="en-GB" altLang="en-US">
                  <a:latin typeface="Sassoon Infant Md" panose="02000603050000020003" pitchFamily="50" charset="0"/>
                </a:rPr>
                <a:t>Click here for a diagram that shows how the three blood vessels are linked.</a:t>
              </a:r>
            </a:p>
          </p:txBody>
        </p:sp>
      </p:grpSp>
      <p:grpSp>
        <p:nvGrpSpPr>
          <p:cNvPr id="8" name="Group 7"/>
          <p:cNvGrpSpPr>
            <a:grpSpLocks/>
          </p:cNvGrpSpPr>
          <p:nvPr/>
        </p:nvGrpSpPr>
        <p:grpSpPr bwMode="auto">
          <a:xfrm>
            <a:off x="-155575" y="-7938"/>
            <a:ext cx="9324975" cy="6973888"/>
            <a:chOff x="-154885" y="-8047"/>
            <a:chExt cx="9324285" cy="6973808"/>
          </a:xfrm>
        </p:grpSpPr>
        <p:sp>
          <p:nvSpPr>
            <p:cNvPr id="16" name="Rectangle 15"/>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3726" y="684341"/>
              <a:ext cx="8302624" cy="5197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Rectangle 1"/>
            <p:cNvSpPr>
              <a:spLocks noChangeArrowheads="1"/>
            </p:cNvSpPr>
            <p:nvPr/>
          </p:nvSpPr>
          <p:spPr bwMode="auto">
            <a:xfrm>
              <a:off x="4100433" y="4984470"/>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sp>
          <p:nvSpPr>
            <p:cNvPr id="24588" name="Rectangle 1"/>
            <p:cNvSpPr>
              <a:spLocks noChangeArrowheads="1"/>
            </p:cNvSpPr>
            <p:nvPr/>
          </p:nvSpPr>
          <p:spPr bwMode="auto">
            <a:xfrm>
              <a:off x="1019096" y="396714"/>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artery</a:t>
              </a:r>
            </a:p>
          </p:txBody>
        </p:sp>
        <p:sp>
          <p:nvSpPr>
            <p:cNvPr id="24589" name="Rectangle 1"/>
            <p:cNvSpPr>
              <a:spLocks noChangeArrowheads="1"/>
            </p:cNvSpPr>
            <p:nvPr/>
          </p:nvSpPr>
          <p:spPr bwMode="auto">
            <a:xfrm>
              <a:off x="7173000" y="88708"/>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vein</a:t>
              </a:r>
            </a:p>
          </p:txBody>
        </p:sp>
        <p:sp>
          <p:nvSpPr>
            <p:cNvPr id="24590" name="Rectangle 1"/>
            <p:cNvSpPr>
              <a:spLocks noChangeArrowheads="1"/>
            </p:cNvSpPr>
            <p:nvPr/>
          </p:nvSpPr>
          <p:spPr bwMode="auto">
            <a:xfrm>
              <a:off x="3797319" y="984643"/>
              <a:ext cx="18461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capillaries</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8"/>
                                        </p:tgtEl>
                                        <p:attrNameLst>
                                          <p:attrName>ppt_x</p:attrName>
                                        </p:attrNameLst>
                                      </p:cBhvr>
                                      <p:tavLst>
                                        <p:tav tm="0">
                                          <p:val>
                                            <p:strVal val="ppt_x"/>
                                          </p:val>
                                        </p:tav>
                                        <p:tav tm="100000">
                                          <p:val>
                                            <p:strVal val="ppt_x"/>
                                          </p:val>
                                        </p:tav>
                                      </p:tavLst>
                                    </p:anim>
                                    <p:anim calcmode="lin" valueType="num">
                                      <p:cBhvr additive="base">
                                        <p:cTn id="14" dur="500"/>
                                        <p:tgtEl>
                                          <p:spTgt spid="8"/>
                                        </p:tgtEl>
                                        <p:attrNameLst>
                                          <p:attrName>ppt_y</p:attrName>
                                        </p:attrNameLst>
                                      </p:cBhvr>
                                      <p:tavLst>
                                        <p:tav tm="0">
                                          <p:val>
                                            <p:strVal val="ppt_y"/>
                                          </p:val>
                                        </p:tav>
                                        <p:tav tm="100000">
                                          <p:val>
                                            <p:strVal val="1+ppt_h/2"/>
                                          </p:val>
                                        </p:tav>
                                      </p:tavLst>
                                    </p:anim>
                                    <p:set>
                                      <p:cBhvr>
                                        <p:cTn id="15"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1188"/>
            <a:ext cx="8220075" cy="1198157"/>
          </a:xfrm>
        </p:spPr>
        <p:txBody>
          <a:bodyPr>
            <a:normAutofit fontScale="90000"/>
          </a:bodyPr>
          <a:lstStyle/>
          <a:p>
            <a:pPr algn="ctr" eaLnBrk="1" hangingPunct="1">
              <a:defRPr/>
            </a:pPr>
            <a:r>
              <a:rPr lang="en-GB" dirty="0"/>
              <a:t>Parts of the </a:t>
            </a:r>
            <a:r>
              <a:rPr lang="en-GB" dirty="0" smtClean="0"/>
              <a:t>Circulatory</a:t>
            </a:r>
            <a:br>
              <a:rPr lang="en-GB" dirty="0" smtClean="0"/>
            </a:br>
            <a:r>
              <a:rPr lang="en-GB" dirty="0" smtClean="0"/>
              <a:t> </a:t>
            </a:r>
            <a:r>
              <a:rPr lang="en-GB" dirty="0"/>
              <a:t>System</a:t>
            </a:r>
            <a:endParaRPr lang="en-GB" altLang="en-US" dirty="0" smtClean="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a:spLocks noChangeArrowheads="1"/>
          </p:cNvSpPr>
          <p:nvPr/>
        </p:nvSpPr>
        <p:spPr bwMode="auto">
          <a:xfrm>
            <a:off x="975941" y="2806091"/>
            <a:ext cx="7123484" cy="991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3200" dirty="0" smtClean="0"/>
              <a:t>Complete page 3 in your booklet about the circulatory system. </a:t>
            </a:r>
            <a:endParaRPr lang="en-GB" altLang="en-US" sz="3200" dirty="0">
              <a:solidFill>
                <a:schemeClr val="accent2"/>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5021</TotalTime>
  <Words>617</Words>
  <Application>Microsoft Office PowerPoint</Application>
  <PresentationFormat>On-screen Show (4:3)</PresentationFormat>
  <Paragraphs>96</Paragraphs>
  <Slides>14</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Sassoon Infant Rg</vt:lpstr>
      <vt:lpstr>BPreplay</vt:lpstr>
      <vt:lpstr>Sassoon Infant Md</vt:lpstr>
      <vt:lpstr>Office Theme</vt:lpstr>
      <vt:lpstr>Science</vt:lpstr>
      <vt:lpstr>PowerPoint Presentation</vt:lpstr>
      <vt:lpstr>PowerPoint Presentation</vt:lpstr>
      <vt:lpstr>PowerPoint Presentation</vt:lpstr>
      <vt:lpstr>Systems in the Body: a Reminder</vt:lpstr>
      <vt:lpstr>Systems in the Body: a Reminder</vt:lpstr>
      <vt:lpstr>Systems in the Body: a Reminder – Skeletal system </vt:lpstr>
      <vt:lpstr>Systems in Your Body</vt:lpstr>
      <vt:lpstr>The Circulatory System</vt:lpstr>
      <vt:lpstr>Parts of the Circulatory  System: Heart</vt:lpstr>
      <vt:lpstr>Parts of the Circulatory  System: Lungs</vt:lpstr>
      <vt:lpstr>Parts of the Circulatory System: Blood Vessels</vt:lpstr>
      <vt:lpstr>Parts of the Circulatory  System</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Windows User</cp:lastModifiedBy>
  <cp:revision>385</cp:revision>
  <dcterms:created xsi:type="dcterms:W3CDTF">2014-10-01T16:09:27Z</dcterms:created>
  <dcterms:modified xsi:type="dcterms:W3CDTF">2020-06-18T08:19:46Z</dcterms:modified>
</cp:coreProperties>
</file>