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2"/>
  </p:handoutMasterIdLst>
  <p:sldIdLst>
    <p:sldId id="261" r:id="rId2"/>
    <p:sldId id="258" r:id="rId3"/>
    <p:sldId id="263" r:id="rId4"/>
    <p:sldId id="264" r:id="rId5"/>
    <p:sldId id="267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</p:sldIdLst>
  <p:sldSz cx="9144000" cy="6858000" type="screen4x3"/>
  <p:notesSz cx="6858000" cy="9144000"/>
  <p:embeddedFontLst>
    <p:embeddedFont>
      <p:font typeface="Sassoon Infant Md" panose="02000603050000020003" charset="0"/>
      <p:regular r:id="rId23"/>
    </p:embeddedFont>
    <p:embeddedFont>
      <p:font typeface="Comic Sans MS" panose="030F0702030302020204" pitchFamily="66" charset="0"/>
      <p:regular r:id="rId24"/>
      <p:bold r:id="rId25"/>
    </p:embeddedFont>
    <p:embeddedFont>
      <p:font typeface="BPreplay" panose="02000503000000020004" charset="0"/>
      <p:regular r:id="rId26"/>
      <p:bold r:id="rId27"/>
      <p:italic r:id="rId28"/>
      <p:boldItalic r:id="rId29"/>
    </p:embeddedFont>
    <p:embeddedFont>
      <p:font typeface="MS PGothic" panose="020B0600070205080204" pitchFamily="34" charset="-128"/>
      <p:regular r:id="rId30"/>
    </p:embeddedFont>
    <p:embeddedFont>
      <p:font typeface="HVD Bodedo" panose="020B0604020202020204" charset="0"/>
      <p:regular r:id="rId31"/>
    </p:embeddedFont>
    <p:embeddedFont>
      <p:font typeface="Sassoon Infant Rg" panose="02000503030000020003" charset="0"/>
      <p:regular r:id="rId32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E7E8"/>
    <a:srgbClr val="86CCCE"/>
    <a:srgbClr val="EE7919"/>
    <a:srgbClr val="FEFBDA"/>
    <a:srgbClr val="FFFFE1"/>
    <a:srgbClr val="FDFDFD"/>
    <a:srgbClr val="AD8CC0"/>
    <a:srgbClr val="990167"/>
    <a:srgbClr val="2898A8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-1284" y="-96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font" Target="fonts/font15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  <a:endParaRPr lang="en-GB" dirty="0">
              <a:solidFill>
                <a:schemeClr val="bg1"/>
              </a:solidFill>
              <a:latin typeface="BPreplay" panose="02000503000000020004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88934" y="6464797"/>
            <a:ext cx="3758313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BPreplay" panose="02000503000000020004" pitchFamily="50" charset="0"/>
              </a:rPr>
              <a:t>Art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UKS2 | South and Central American Art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Making Picture Puzzles | Lesson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South and Central American Art</a:t>
            </a:r>
            <a:endParaRPr lang="en-GB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Art and Design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winkl Logo"/>
          <p:cNvPicPr>
            <a:picLocks noChangeAspect="1"/>
          </p:cNvPicPr>
          <p:nvPr/>
        </p:nvPicPr>
        <p:blipFill>
          <a:blip r:embed="rId2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99" y="1012852"/>
            <a:ext cx="7603251" cy="434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ea typeface="MS PGothic" panose="020B0600070205080204" pitchFamily="34" charset="-128"/>
              </a:rPr>
              <a:t>I can tell you about the artist Joaquin Torres Garcia.</a:t>
            </a:r>
          </a:p>
          <a:p>
            <a:r>
              <a:rPr lang="en-GB" altLang="en-US" dirty="0" smtClean="0">
                <a:ea typeface="MS PGothic" panose="020B0600070205080204" pitchFamily="34" charset="-128"/>
              </a:rPr>
              <a:t>I </a:t>
            </a:r>
            <a:r>
              <a:rPr lang="en-GB" altLang="en-US" dirty="0">
                <a:ea typeface="MS PGothic" panose="020B0600070205080204" pitchFamily="34" charset="-128"/>
              </a:rPr>
              <a:t>can paint symbols. </a:t>
            </a:r>
            <a:endParaRPr lang="en-GB" altLang="en-US" dirty="0">
              <a:solidFill>
                <a:srgbClr val="FFFF00"/>
              </a:solidFill>
              <a:ea typeface="MS PGothic" panose="020B0600070205080204" pitchFamily="34" charset="-128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I can tell you the names of some of Joaquin Torres Garcia’s artworks.</a:t>
            </a:r>
          </a:p>
          <a:p>
            <a:r>
              <a:rPr lang="en-GB" altLang="en-US" dirty="0"/>
              <a:t>I can tell you facts about Joaquin Torres Garcia’s life and </a:t>
            </a:r>
            <a:r>
              <a:rPr lang="en-GB" altLang="en-US" dirty="0" smtClean="0"/>
              <a:t>work.</a:t>
            </a:r>
            <a:endParaRPr lang="en-GB" altLang="en-US" dirty="0"/>
          </a:p>
          <a:p>
            <a:r>
              <a:rPr lang="en-GB" altLang="en-US" dirty="0"/>
              <a:t>I can share something interesting about his work</a:t>
            </a:r>
            <a:r>
              <a:rPr lang="en-GB" altLang="en-US" dirty="0" smtClean="0"/>
              <a:t>.</a:t>
            </a:r>
            <a:endParaRPr lang="en-GB" altLang="en-US" dirty="0">
              <a:solidFill>
                <a:srgbClr val="FFFF00"/>
              </a:solidFill>
            </a:endParaRPr>
          </a:p>
          <a:p>
            <a:r>
              <a:rPr lang="en-GB" altLang="en-US" dirty="0"/>
              <a:t>I can choose 4 symbols that mean something to me.</a:t>
            </a:r>
          </a:p>
          <a:p>
            <a:r>
              <a:rPr lang="en-GB" altLang="en-US" dirty="0"/>
              <a:t>I can paint my symbols onto paper rectangles.</a:t>
            </a:r>
          </a:p>
          <a:p>
            <a:r>
              <a:rPr lang="en-GB" altLang="en-US" dirty="0"/>
              <a:t>I can arrange my paper squares and stick them down. </a:t>
            </a:r>
            <a:endParaRPr lang="en-GB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dirty="0">
                <a:latin typeface="HVD Bodedo" panose="02000605000000020003" pitchFamily="2" charset="0"/>
              </a:rPr>
              <a:t>Joaquin Torres </a:t>
            </a:r>
            <a:r>
              <a:rPr lang="en-GB" altLang="en-US" dirty="0" smtClean="0">
                <a:latin typeface="HVD Bodedo" panose="02000605000000020003" pitchFamily="2" charset="0"/>
              </a:rPr>
              <a:t>Garcia</a:t>
            </a:r>
            <a:endParaRPr lang="en-GB" dirty="0">
              <a:latin typeface="HVD Bodedo" panose="02000605000000020003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536825" y="2019300"/>
            <a:ext cx="3962400" cy="3854450"/>
          </a:xfrm>
          <a:prstGeom prst="ellipse">
            <a:avLst/>
          </a:prstGeom>
          <a:solidFill>
            <a:srgbClr val="4EA6BC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365" t="-12764" r="-27706" b="717"/>
          <a:stretch/>
        </p:blipFill>
        <p:spPr>
          <a:xfrm>
            <a:off x="2537254" y="1993557"/>
            <a:ext cx="3962399" cy="388826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729212"/>
            <a:ext cx="6414695" cy="4051188"/>
          </a:xfrm>
          <a:prstGeom prst="rect">
            <a:avLst/>
          </a:prstGeom>
          <a:solidFill>
            <a:srgbClr val="C6E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7" y="728663"/>
            <a:ext cx="8220075" cy="1172565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4400" dirty="0">
                <a:solidFill>
                  <a:schemeClr val="tx1"/>
                </a:solidFill>
              </a:rPr>
              <a:t>Joaquin Torres Garcia</a:t>
            </a:r>
            <a:r>
              <a:rPr lang="en-GB" altLang="en-US" dirty="0">
                <a:solidFill>
                  <a:schemeClr val="tx1"/>
                </a:solidFill>
              </a:rPr>
              <a:t/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sz="2200" dirty="0">
                <a:solidFill>
                  <a:schemeClr val="tx1"/>
                </a:solidFill>
              </a:rPr>
              <a:t>(1874-1949)</a:t>
            </a:r>
            <a:r>
              <a:rPr lang="en-GB" altLang="en-US" dirty="0">
                <a:solidFill>
                  <a:schemeClr val="tx1"/>
                </a:solidFill>
              </a:rPr>
              <a:t/>
            </a:r>
            <a:br>
              <a:rPr lang="en-GB" altLang="en-US" dirty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18509" y="1537717"/>
            <a:ext cx="4641141" cy="424268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altLang="en-US" sz="1600" dirty="0" smtClean="0">
                <a:solidFill>
                  <a:schemeClr val="tx1"/>
                </a:solidFill>
              </a:rPr>
              <a:t>Torres </a:t>
            </a:r>
            <a:r>
              <a:rPr lang="en-GB" altLang="en-US" sz="1600" dirty="0">
                <a:solidFill>
                  <a:schemeClr val="tx1"/>
                </a:solidFill>
              </a:rPr>
              <a:t>Garcia was famous for using symbols in his artworks. He made toys, paintings and sculptures.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altLang="en-US" sz="1600" dirty="0" smtClean="0">
                <a:solidFill>
                  <a:schemeClr val="tx1"/>
                </a:solidFill>
              </a:rPr>
              <a:t>His </a:t>
            </a:r>
            <a:r>
              <a:rPr lang="en-GB" altLang="en-US" sz="1600" dirty="0">
                <a:solidFill>
                  <a:schemeClr val="tx1"/>
                </a:solidFill>
              </a:rPr>
              <a:t>biggest influences were the artist, Mondrian and ancient people such as the ancient Greeks and Egyptians</a:t>
            </a:r>
            <a:r>
              <a:rPr lang="en-GB" altLang="en-US" sz="1600" dirty="0" smtClean="0">
                <a:solidFill>
                  <a:schemeClr val="tx1"/>
                </a:solidFill>
              </a:rPr>
              <a:t>. Ancient </a:t>
            </a:r>
            <a:r>
              <a:rPr lang="en-GB" altLang="en-US" sz="1600" dirty="0">
                <a:solidFill>
                  <a:schemeClr val="tx1"/>
                </a:solidFill>
              </a:rPr>
              <a:t>people used symbols to tell stories and record information. Torres Garcia used this as a way of communicating his ideas too</a:t>
            </a:r>
            <a:r>
              <a:rPr lang="en-GB" altLang="en-US" sz="1600" dirty="0" smtClean="0">
                <a:solidFill>
                  <a:schemeClr val="tx1"/>
                </a:solidFill>
              </a:rPr>
              <a:t>. </a:t>
            </a:r>
            <a:endParaRPr lang="en-GB" altLang="en-US" sz="16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altLang="en-US" sz="1600" dirty="0" smtClean="0">
                <a:solidFill>
                  <a:schemeClr val="tx1"/>
                </a:solidFill>
              </a:rPr>
              <a:t>Torres </a:t>
            </a:r>
            <a:r>
              <a:rPr lang="en-GB" altLang="en-US" sz="1600" dirty="0">
                <a:solidFill>
                  <a:schemeClr val="tx1"/>
                </a:solidFill>
              </a:rPr>
              <a:t>Garcia wanted his work to look flat, on a grid</a:t>
            </a:r>
            <a:r>
              <a:rPr lang="en-GB" altLang="en-US" sz="1600" dirty="0" smtClean="0">
                <a:solidFill>
                  <a:schemeClr val="tx1"/>
                </a:solidFill>
              </a:rPr>
              <a:t>. </a:t>
            </a:r>
            <a:endParaRPr lang="en-GB" altLang="en-US" sz="16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altLang="en-US" sz="1600" dirty="0" smtClean="0">
                <a:solidFill>
                  <a:schemeClr val="tx1"/>
                </a:solidFill>
              </a:rPr>
              <a:t>He </a:t>
            </a:r>
            <a:r>
              <a:rPr lang="en-GB" altLang="en-US" sz="1600" dirty="0">
                <a:solidFill>
                  <a:schemeClr val="tx1"/>
                </a:solidFill>
              </a:rPr>
              <a:t>preferred earthy colours and used symbols from music, religion, horoscopes, traffic, technology and ancient </a:t>
            </a:r>
            <a:r>
              <a:rPr lang="en-GB" altLang="en-US" sz="1600" dirty="0" smtClean="0">
                <a:solidFill>
                  <a:schemeClr val="tx1"/>
                </a:solidFill>
              </a:rPr>
              <a:t>cultures.</a:t>
            </a:r>
            <a:endParaRPr lang="en-GB" altLang="en-US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98" y="2111381"/>
            <a:ext cx="3392552" cy="3286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26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20688" y="512763"/>
            <a:ext cx="8220075" cy="907475"/>
          </a:xfrm>
        </p:spPr>
        <p:txBody>
          <a:bodyPr>
            <a:noAutofit/>
          </a:bodyPr>
          <a:lstStyle/>
          <a:p>
            <a:r>
              <a:rPr lang="en-GB" dirty="0" smtClean="0"/>
              <a:t>Looking at Art</a:t>
            </a:r>
            <a:endParaRPr lang="en-GB" dirty="0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55650" y="1420238"/>
            <a:ext cx="76327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800" dirty="0" smtClean="0">
                <a:latin typeface="+mj-lt"/>
              </a:rPr>
              <a:t>Look </a:t>
            </a:r>
            <a:r>
              <a:rPr lang="en-GB" altLang="en-US" sz="1800" dirty="0">
                <a:latin typeface="+mj-lt"/>
              </a:rPr>
              <a:t>at your image.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800" dirty="0">
                <a:latin typeface="+mj-lt"/>
              </a:rPr>
              <a:t>What can you see in the picture?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800" dirty="0" smtClean="0">
                <a:latin typeface="+mj-lt"/>
              </a:rPr>
              <a:t>Look at the symbols in the painting. Do you recognise any? What might they mean?</a:t>
            </a: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800" dirty="0" smtClean="0">
                <a:latin typeface="+mj-lt"/>
              </a:rPr>
              <a:t>What kind of colours has the artist used?</a:t>
            </a: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800" dirty="0" smtClean="0">
                <a:latin typeface="+mj-lt"/>
              </a:rPr>
              <a:t>How does the picture make you feel?</a:t>
            </a: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altLang="en-US" sz="1800" dirty="0">
              <a:latin typeface="+mj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800" dirty="0" smtClean="0">
                <a:latin typeface="+mj-lt"/>
              </a:rPr>
              <a:t>Why do you think the artist painted it?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634" y="5100906"/>
            <a:ext cx="1322557" cy="9919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143" y="5101119"/>
            <a:ext cx="1463609" cy="9917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704" y="5097293"/>
            <a:ext cx="1031913" cy="9955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569" y="5097293"/>
            <a:ext cx="1609444" cy="9955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965" y="5096559"/>
            <a:ext cx="996265" cy="9962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3" name="Pair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71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151" y="735326"/>
            <a:ext cx="6473698" cy="48552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411412" y="6175375"/>
            <a:ext cx="432117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bobistraveling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 (@flickr.com) granted under creative commons licence - attribution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0" y="55906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altLang="en-US" dirty="0" smtClean="0">
                <a:latin typeface="+mj-lt"/>
              </a:rPr>
              <a:t>Unknown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sz="1400" dirty="0"/>
              <a:t>by </a:t>
            </a:r>
            <a:r>
              <a:rPr lang="en-GB" altLang="en-US" sz="1400" dirty="0" smtClean="0"/>
              <a:t>Joaquin Torres Garcia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958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530" y="728663"/>
            <a:ext cx="7126940" cy="4829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411412" y="6175375"/>
            <a:ext cx="432117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culturaargentina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 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(@flickr.com) granted under creative commons licence - attribution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286000" y="55906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altLang="en-US" dirty="0" err="1">
                <a:latin typeface="+mj-lt"/>
              </a:rPr>
              <a:t>Construcción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sz="1400" dirty="0"/>
              <a:t>by </a:t>
            </a:r>
            <a:r>
              <a:rPr lang="en-GB" altLang="en-US" sz="1400" dirty="0" smtClean="0"/>
              <a:t>Joaquin Torres Garcia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521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192" y="728663"/>
            <a:ext cx="5039616" cy="4861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411412" y="6175375"/>
            <a:ext cx="432117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migueloks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 (@flickr.com) granted under creative commons licence - attribution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286000" y="55906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altLang="en-US" dirty="0" err="1">
                <a:latin typeface="+mj-lt"/>
              </a:rPr>
              <a:t>Doctrina</a:t>
            </a:r>
            <a:r>
              <a:rPr lang="en-GB" altLang="en-US" dirty="0">
                <a:latin typeface="+mj-lt"/>
              </a:rPr>
              <a:t> </a:t>
            </a:r>
            <a:r>
              <a:rPr lang="en-GB" altLang="en-US" dirty="0" err="1">
                <a:latin typeface="+mj-lt"/>
              </a:rPr>
              <a:t>Constructivista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sz="1400" dirty="0"/>
              <a:t>by </a:t>
            </a:r>
            <a:r>
              <a:rPr lang="en-GB" altLang="en-US" sz="1400" dirty="0" smtClean="0"/>
              <a:t>Joaquin Torres Garcia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14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54" y="728663"/>
            <a:ext cx="7400491" cy="45776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411412" y="6175375"/>
            <a:ext cx="432117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www.wikiart.com - 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attribution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2286000" y="55906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altLang="en-US" dirty="0">
                <a:latin typeface="+mj-lt"/>
              </a:rPr>
              <a:t>Arte </a:t>
            </a:r>
            <a:r>
              <a:rPr lang="en-GB" altLang="en-US" dirty="0" err="1">
                <a:latin typeface="+mj-lt"/>
              </a:rPr>
              <a:t>Constructivo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sz="1400" dirty="0"/>
              <a:t>by </a:t>
            </a:r>
            <a:r>
              <a:rPr lang="en-GB" altLang="en-US" sz="1400" dirty="0" smtClean="0"/>
              <a:t>Joaquin Torres Garcia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49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821" y="728663"/>
            <a:ext cx="4832358" cy="4832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411412" y="6172957"/>
            <a:ext cx="432117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www.wikiart.com - 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attribution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2286000" y="55906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altLang="en-US" dirty="0" err="1" smtClean="0">
                <a:latin typeface="+mj-lt"/>
              </a:rPr>
              <a:t>Figuras</a:t>
            </a:r>
            <a:r>
              <a:rPr lang="en-GB" altLang="en-US" dirty="0" smtClean="0">
                <a:latin typeface="+mj-lt"/>
              </a:rPr>
              <a:t> a Cinco </a:t>
            </a:r>
            <a:r>
              <a:rPr lang="en-GB" altLang="en-US" dirty="0" err="1" smtClean="0">
                <a:latin typeface="+mj-lt"/>
              </a:rPr>
              <a:t>Colores</a:t>
            </a:r>
            <a:r>
              <a:rPr lang="en-GB" altLang="en-US" dirty="0"/>
              <a:t/>
            </a:r>
            <a:br>
              <a:rPr lang="en-GB" altLang="en-US" dirty="0"/>
            </a:br>
            <a:r>
              <a:rPr lang="en-GB" altLang="en-US" sz="1400" dirty="0"/>
              <a:t>by </a:t>
            </a:r>
            <a:r>
              <a:rPr lang="en-GB" altLang="en-US" sz="1400" dirty="0" smtClean="0"/>
              <a:t>Joaquin Torres Garcia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03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89619" y="623888"/>
            <a:ext cx="7164762" cy="1074828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/>
              <a:t>Comparing Mondrian to </a:t>
            </a:r>
            <a:br>
              <a:rPr lang="en-GB" sz="3600" dirty="0" smtClean="0"/>
            </a:br>
            <a:r>
              <a:rPr lang="en-GB" sz="3600" dirty="0" smtClean="0"/>
              <a:t>Torres Garcia</a:t>
            </a:r>
            <a:endParaRPr lang="en-GB" sz="3600" dirty="0"/>
          </a:p>
        </p:txBody>
      </p:sp>
      <p:sp>
        <p:nvSpPr>
          <p:cNvPr id="12" name="Rectangle 11"/>
          <p:cNvSpPr/>
          <p:nvPr/>
        </p:nvSpPr>
        <p:spPr>
          <a:xfrm>
            <a:off x="963037" y="1692614"/>
            <a:ext cx="7344383" cy="4318888"/>
          </a:xfrm>
          <a:prstGeom prst="rect">
            <a:avLst/>
          </a:prstGeom>
          <a:solidFill>
            <a:srgbClr val="C6E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61962" y="1587591"/>
            <a:ext cx="8220075" cy="166260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en-US" dirty="0">
                <a:solidFill>
                  <a:schemeClr val="tx1"/>
                </a:solidFill>
              </a:rPr>
              <a:t>Torres Garcia always explained that Mondrian had been a big influence on his work</a:t>
            </a:r>
            <a:r>
              <a:rPr lang="en-US" altLang="en-US" dirty="0" smtClean="0">
                <a:solidFill>
                  <a:schemeClr val="tx1"/>
                </a:solidFill>
              </a:rPr>
              <a:t>. </a:t>
            </a:r>
            <a:r>
              <a:rPr lang="en-US" altLang="en-US" i="1" dirty="0" smtClean="0">
                <a:solidFill>
                  <a:schemeClr val="tx1"/>
                </a:solidFill>
              </a:rPr>
              <a:t>What </a:t>
            </a:r>
            <a:r>
              <a:rPr lang="en-US" altLang="en-US" i="1" dirty="0">
                <a:solidFill>
                  <a:schemeClr val="tx1"/>
                </a:solidFill>
              </a:rPr>
              <a:t>do you think</a:t>
            </a:r>
            <a:r>
              <a:rPr lang="en-US" altLang="en-US" i="1" dirty="0" smtClean="0">
                <a:solidFill>
                  <a:schemeClr val="tx1"/>
                </a:solidFill>
              </a:rPr>
              <a:t>?</a:t>
            </a:r>
            <a:endParaRPr lang="en-US" altLang="en-US" i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altLang="en-US" dirty="0">
                <a:solidFill>
                  <a:schemeClr val="tx1"/>
                </a:solidFill>
              </a:rPr>
              <a:t>Find a difference and a similarity between the works</a:t>
            </a:r>
            <a:r>
              <a:rPr lang="en-US" altLang="en-US" dirty="0" smtClean="0">
                <a:solidFill>
                  <a:schemeClr val="tx1"/>
                </a:solidFill>
              </a:rPr>
              <a:t>.</a:t>
            </a:r>
            <a:endParaRPr lang="en-US" alt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805" y="2888652"/>
            <a:ext cx="3001538" cy="240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4" r="7735"/>
          <a:stretch/>
        </p:blipFill>
        <p:spPr bwMode="auto">
          <a:xfrm>
            <a:off x="5164876" y="2886251"/>
            <a:ext cx="2525916" cy="2403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237599" y="5299403"/>
            <a:ext cx="30015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1600" dirty="0">
                <a:latin typeface="+mj-lt"/>
              </a:rPr>
              <a:t>This painting was completed in 1921 by Mondrian</a:t>
            </a:r>
            <a:r>
              <a:rPr lang="en-US" altLang="en-US" sz="1600" dirty="0" smtClean="0">
                <a:latin typeface="+mj-lt"/>
              </a:rPr>
              <a:t>.</a:t>
            </a:r>
            <a:endParaRPr lang="en-US" altLang="en-US" sz="1600" dirty="0">
              <a:latin typeface="+mj-lt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069957" y="5289882"/>
            <a:ext cx="27157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pPr algn="ctr"/>
            <a:r>
              <a:rPr lang="en-US" altLang="en-US" sz="1600" dirty="0">
                <a:latin typeface="+mj-lt"/>
              </a:rPr>
              <a:t>This painting was completed in </a:t>
            </a:r>
            <a:r>
              <a:rPr lang="en-US" altLang="en-US" sz="1600" dirty="0" smtClean="0">
                <a:latin typeface="+mj-lt"/>
              </a:rPr>
              <a:t>1929 by Torres Garcia.</a:t>
            </a:r>
            <a:endParaRPr lang="en-US" altLang="en-US" sz="1600" dirty="0">
              <a:latin typeface="+mj-lt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411412" y="6260306"/>
            <a:ext cx="432117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www.wikiart.com - 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attribution</a:t>
            </a:r>
          </a:p>
        </p:txBody>
      </p:sp>
      <p:pic>
        <p:nvPicPr>
          <p:cNvPr id="13" name="Talking Partner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06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20688" y="585191"/>
            <a:ext cx="8220075" cy="872417"/>
          </a:xfrm>
        </p:spPr>
        <p:txBody>
          <a:bodyPr>
            <a:noAutofit/>
          </a:bodyPr>
          <a:lstStyle/>
          <a:p>
            <a:r>
              <a:rPr lang="en-GB" dirty="0" smtClean="0"/>
              <a:t>Match the Symbols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5650" y="1261284"/>
            <a:ext cx="7632700" cy="121898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en-US" dirty="0">
                <a:solidFill>
                  <a:schemeClr val="tx1"/>
                </a:solidFill>
              </a:rPr>
              <a:t>Torres Garcia used signs and symbols throughout most of his work</a:t>
            </a:r>
            <a:r>
              <a:rPr lang="en-US" altLang="en-US" dirty="0" smtClean="0">
                <a:solidFill>
                  <a:schemeClr val="tx1"/>
                </a:solidFill>
              </a:rPr>
              <a:t>. </a:t>
            </a:r>
            <a:endParaRPr lang="en-US" altLang="en-US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altLang="en-US" dirty="0" smtClean="0">
                <a:solidFill>
                  <a:schemeClr val="tx1"/>
                </a:solidFill>
              </a:rPr>
              <a:t>To </a:t>
            </a:r>
            <a:r>
              <a:rPr lang="en-US" altLang="en-US" dirty="0">
                <a:solidFill>
                  <a:schemeClr val="tx1"/>
                </a:solidFill>
              </a:rPr>
              <a:t>find out how important signs and symbols are as a way of communicating in everyday life</a:t>
            </a:r>
            <a:r>
              <a:rPr lang="en-US" altLang="en-US" dirty="0" smtClean="0">
                <a:solidFill>
                  <a:schemeClr val="tx1"/>
                </a:solidFill>
              </a:rPr>
              <a:t>, match </a:t>
            </a:r>
            <a:r>
              <a:rPr lang="en-US" altLang="en-US" dirty="0">
                <a:solidFill>
                  <a:schemeClr val="tx1"/>
                </a:solidFill>
              </a:rPr>
              <a:t>the symbol to the meaning:</a:t>
            </a:r>
          </a:p>
        </p:txBody>
      </p:sp>
      <p:pic>
        <p:nvPicPr>
          <p:cNvPr id="8" name="Picture 1" descr="toilets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0"/>
          <a:stretch/>
        </p:blipFill>
        <p:spPr bwMode="auto">
          <a:xfrm>
            <a:off x="3171843" y="4251854"/>
            <a:ext cx="877643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 descr="M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795" y="2650846"/>
            <a:ext cx="1651000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disabled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437" y="2642909"/>
            <a:ext cx="922660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Peace.tif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739" y="2650846"/>
            <a:ext cx="1992312" cy="1439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Heart.tif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326" y="4259791"/>
            <a:ext cx="1654426" cy="1439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Cross.tif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326" y="2650846"/>
            <a:ext cx="1325340" cy="1439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alarm.tif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577" y="4250266"/>
            <a:ext cx="1760380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6120048" y="4244650"/>
            <a:ext cx="1235075" cy="144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8800" dirty="0"/>
              <a:t>@</a:t>
            </a:r>
          </a:p>
        </p:txBody>
      </p:sp>
      <p:pic>
        <p:nvPicPr>
          <p:cNvPr id="18" name="Whole Class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78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14067" y="573251"/>
            <a:ext cx="8220075" cy="872417"/>
          </a:xfrm>
        </p:spPr>
        <p:txBody>
          <a:bodyPr>
            <a:noAutofit/>
          </a:bodyPr>
          <a:lstStyle/>
          <a:p>
            <a:r>
              <a:rPr lang="en-GB" sz="3200" dirty="0" smtClean="0"/>
              <a:t>Answers - Match the Symbols</a:t>
            </a:r>
            <a:endParaRPr lang="en-GB" sz="3200" dirty="0"/>
          </a:p>
        </p:txBody>
      </p:sp>
      <p:pic>
        <p:nvPicPr>
          <p:cNvPr id="8" name="Picture 1" descr="toilets.tif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0"/>
          <a:stretch/>
        </p:blipFill>
        <p:spPr bwMode="auto">
          <a:xfrm>
            <a:off x="3448061" y="3962144"/>
            <a:ext cx="877643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 descr="M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795" y="1627805"/>
            <a:ext cx="1651000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disabled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437" y="1619868"/>
            <a:ext cx="922660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Peace.tif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739" y="1627805"/>
            <a:ext cx="1992312" cy="1439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Heart.tif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544" y="3970081"/>
            <a:ext cx="1654426" cy="1439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Cross.tif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326" y="1627805"/>
            <a:ext cx="1325340" cy="1439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alarm.tif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95" y="3960556"/>
            <a:ext cx="1760380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6396266" y="3954940"/>
            <a:ext cx="1235075" cy="144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8800" dirty="0"/>
              <a:t>@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84055" y="3053199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Christianity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013072" y="3067668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Fast Food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446830" y="3053199"/>
            <a:ext cx="12744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Disabled </a:t>
            </a:r>
          </a:p>
          <a:p>
            <a:pPr algn="ctr"/>
            <a:r>
              <a:rPr lang="en-GB" dirty="0"/>
              <a:t>P</a:t>
            </a:r>
            <a:r>
              <a:rPr lang="en-GB" dirty="0" smtClean="0"/>
              <a:t>arking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6047672" y="3077829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Peace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1828534" y="5408356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Love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3249659" y="5401152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Toilets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4723762" y="5401152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Warning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6376580" y="5401152"/>
            <a:ext cx="127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At</a:t>
            </a:r>
            <a:endParaRPr lang="en-GB" dirty="0"/>
          </a:p>
        </p:txBody>
      </p:sp>
      <p:pic>
        <p:nvPicPr>
          <p:cNvPr id="25" name="Whole Class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7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71015" y="800242"/>
            <a:ext cx="8220075" cy="872417"/>
          </a:xfrm>
        </p:spPr>
        <p:txBody>
          <a:bodyPr>
            <a:noAutofit/>
          </a:bodyPr>
          <a:lstStyle/>
          <a:p>
            <a:r>
              <a:rPr lang="en-GB" dirty="0" smtClean="0"/>
              <a:t>Thinking about Yourself</a:t>
            </a:r>
            <a:endParaRPr lang="en-GB" dirty="0"/>
          </a:p>
        </p:txBody>
      </p:sp>
      <p:sp>
        <p:nvSpPr>
          <p:cNvPr id="25" name="Content Placeholder 6"/>
          <p:cNvSpPr>
            <a:spLocks noGrp="1"/>
          </p:cNvSpPr>
          <p:nvPr>
            <p:ph idx="1"/>
          </p:nvPr>
        </p:nvSpPr>
        <p:spPr>
          <a:xfrm>
            <a:off x="503238" y="1542724"/>
            <a:ext cx="7632700" cy="1481533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US" dirty="0">
                <a:solidFill>
                  <a:schemeClr val="tx1"/>
                </a:solidFill>
                <a:latin typeface="+mj-lt"/>
                <a:ea typeface="MS PGothic" charset="0"/>
                <a:cs typeface="MS PGothic" charset="0"/>
              </a:rPr>
              <a:t>Instructions: </a:t>
            </a:r>
            <a:r>
              <a:rPr lang="en-US" dirty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You are going to paint four small pictures that represent yourself.</a:t>
            </a:r>
          </a:p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Use </a:t>
            </a:r>
            <a:r>
              <a:rPr lang="en-US" dirty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a whiteboard to try and answer these questions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. </a:t>
            </a:r>
            <a:endParaRPr lang="en-US" dirty="0">
              <a:solidFill>
                <a:schemeClr val="tx1"/>
              </a:solidFill>
              <a:latin typeface="+mn-lt"/>
              <a:ea typeface="MS PGothic" charset="0"/>
              <a:cs typeface="MS PGothic" charset="0"/>
            </a:endParaRPr>
          </a:p>
          <a:p>
            <a:pPr marL="0" indent="0">
              <a:buNone/>
              <a:defRPr/>
            </a:pPr>
            <a:r>
              <a:rPr lang="en-US" dirty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They will help you to decide what your four pictures might be</a:t>
            </a: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: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3211713"/>
            <a:ext cx="7632700" cy="2682095"/>
          </a:xfrm>
          <a:prstGeom prst="rect">
            <a:avLst/>
          </a:prstGeom>
          <a:solidFill>
            <a:srgbClr val="C6E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080" y="3604733"/>
            <a:ext cx="4295270" cy="2014555"/>
          </a:xfrm>
          <a:prstGeom prst="rect">
            <a:avLst/>
          </a:prstGeom>
        </p:spPr>
      </p:pic>
      <p:sp>
        <p:nvSpPr>
          <p:cNvPr id="5" name="Content Placeholder 6"/>
          <p:cNvSpPr txBox="1">
            <a:spLocks/>
          </p:cNvSpPr>
          <p:nvPr/>
        </p:nvSpPr>
        <p:spPr>
          <a:xfrm>
            <a:off x="503238" y="3229822"/>
            <a:ext cx="4739971" cy="237135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What object is most important to you?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What is your best or funniest memory?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Who would you take with you if you won an amazing holiday?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When you are not at school, what do you enjoy doing most?</a:t>
            </a:r>
          </a:p>
        </p:txBody>
      </p:sp>
      <p:pic>
        <p:nvPicPr>
          <p:cNvPr id="8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6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649" y="2377751"/>
            <a:ext cx="7632700" cy="1887270"/>
          </a:xfrm>
          <a:prstGeom prst="rect">
            <a:avLst/>
          </a:prstGeom>
          <a:solidFill>
            <a:srgbClr val="C6E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55651" y="815483"/>
            <a:ext cx="7632700" cy="872417"/>
          </a:xfrm>
        </p:spPr>
        <p:txBody>
          <a:bodyPr>
            <a:noAutofit/>
          </a:bodyPr>
          <a:lstStyle/>
          <a:p>
            <a:pPr algn="ctr"/>
            <a:r>
              <a:rPr lang="en-GB" dirty="0" smtClean="0"/>
              <a:t>Turning your Ideas</a:t>
            </a:r>
            <a:br>
              <a:rPr lang="en-GB" dirty="0" smtClean="0"/>
            </a:br>
            <a:r>
              <a:rPr lang="en-GB" dirty="0" smtClean="0"/>
              <a:t>into Symbols</a:t>
            </a:r>
            <a:endParaRPr lang="en-GB" dirty="0"/>
          </a:p>
        </p:txBody>
      </p:sp>
      <p:sp>
        <p:nvSpPr>
          <p:cNvPr id="25" name="Content Placeholder 6"/>
          <p:cNvSpPr>
            <a:spLocks noGrp="1"/>
          </p:cNvSpPr>
          <p:nvPr>
            <p:ph idx="1"/>
          </p:nvPr>
        </p:nvSpPr>
        <p:spPr>
          <a:xfrm>
            <a:off x="755651" y="1687900"/>
            <a:ext cx="7632699" cy="761069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Your answers might look like this: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5648" y="2377751"/>
            <a:ext cx="6034451" cy="328161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My Trophy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My Dad’s dancing at a wedding.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My family. 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When you are not at school, what do you enjoy         doing most?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en-US" dirty="0">
              <a:solidFill>
                <a:schemeClr val="tx1"/>
              </a:solidFill>
              <a:latin typeface="+mn-lt"/>
              <a:ea typeface="MS PGothic" charset="0"/>
              <a:cs typeface="MS PGothic" charset="0"/>
            </a:endParaRPr>
          </a:p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Turn your answers into simple pictures (symbols).</a:t>
            </a:r>
          </a:p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What will you paint?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latin typeface="+mn-lt"/>
              <a:ea typeface="MS PGothic" charset="0"/>
              <a:cs typeface="MS PGothic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574" y="2657268"/>
            <a:ext cx="3084751" cy="2845931"/>
          </a:xfrm>
          <a:prstGeom prst="rect">
            <a:avLst/>
          </a:prstGeom>
        </p:spPr>
      </p:pic>
      <p:pic>
        <p:nvPicPr>
          <p:cNvPr id="7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25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52525" y="861672"/>
            <a:ext cx="6829426" cy="872417"/>
          </a:xfrm>
        </p:spPr>
        <p:txBody>
          <a:bodyPr>
            <a:noAutofit/>
          </a:bodyPr>
          <a:lstStyle/>
          <a:p>
            <a:pPr algn="ctr"/>
            <a:r>
              <a:rPr lang="en-GB" sz="3600" dirty="0" smtClean="0"/>
              <a:t>What a Good Picture Puzzle Looks Like…</a:t>
            </a:r>
            <a:endParaRPr lang="en-GB" sz="3600" dirty="0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973286" y="2203720"/>
            <a:ext cx="1441450" cy="1727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414736" y="2203720"/>
            <a:ext cx="1439863" cy="172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pic>
        <p:nvPicPr>
          <p:cNvPr id="8" name="Picture 7" descr="Trophy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311" y="2276745"/>
            <a:ext cx="12954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3286" y="3932508"/>
            <a:ext cx="1441450" cy="1728787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4414736" y="3932508"/>
            <a:ext cx="1439863" cy="1728787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anose="030F0702030302020204" pitchFamily="66" charset="0"/>
                <a:ea typeface="MS PGothic" panose="020B0600070205080204" pitchFamily="34" charset="-128"/>
              </a:defRPr>
            </a:lvl9pPr>
          </a:lstStyle>
          <a:p>
            <a:endParaRPr lang="en-US" altLang="en-US"/>
          </a:p>
        </p:txBody>
      </p:sp>
      <p:pic>
        <p:nvPicPr>
          <p:cNvPr id="11" name="Picture 11" descr="hockey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174" y="4003945"/>
            <a:ext cx="12954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 descr="family.tif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174" y="2708545"/>
            <a:ext cx="13033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 descr="disco.tif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311" y="4003945"/>
            <a:ext cx="13208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2411412" y="6175375"/>
            <a:ext cx="432117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Photo courtesy of </a:t>
            </a:r>
            <a:r>
              <a:rPr lang="en-GB" altLang="en-US" sz="500" dirty="0" err="1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sisterwisdom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, </a:t>
            </a:r>
            <a:r>
              <a:rPr lang="en-GB" altLang="en-US" sz="500" dirty="0" err="1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pinkmoose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, </a:t>
            </a:r>
            <a:r>
              <a:rPr lang="en-GB" altLang="en-US" sz="500" dirty="0" err="1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infomaster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, Julie </a:t>
            </a:r>
            <a:r>
              <a:rPr lang="en-GB" altLang="en-US" sz="500" dirty="0" err="1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rybarczyk</a:t>
            </a:r>
            <a:r>
              <a:rPr lang="en-GB" altLang="en-US" sz="800" dirty="0" smtClean="0"/>
              <a:t> </a:t>
            </a:r>
            <a:r>
              <a:rPr lang="en-GB" altLang="en-US" sz="500" dirty="0" smtClean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(@</a:t>
            </a:r>
            <a:r>
              <a:rPr lang="en-GB" altLang="en-US" sz="500" dirty="0">
                <a:solidFill>
                  <a:schemeClr val="tx1"/>
                </a:solidFill>
                <a:latin typeface="BPreplay" panose="02000503000000020004" pitchFamily="50" charset="0"/>
                <a:ea typeface="MS PGothic" panose="020B0600070205080204" pitchFamily="34" charset="-128"/>
              </a:rPr>
              <a:t>flickr.com) granted under creative commons licence - attribution</a:t>
            </a:r>
          </a:p>
        </p:txBody>
      </p:sp>
      <p:pic>
        <p:nvPicPr>
          <p:cNvPr id="17" name="Individual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917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1" y="1714500"/>
            <a:ext cx="2844800" cy="3819526"/>
          </a:xfrm>
          <a:prstGeom prst="rect">
            <a:avLst/>
          </a:prstGeom>
          <a:solidFill>
            <a:srgbClr val="C6E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61962" y="728663"/>
            <a:ext cx="8220075" cy="662328"/>
          </a:xfrm>
        </p:spPr>
        <p:txBody>
          <a:bodyPr>
            <a:noAutofit/>
          </a:bodyPr>
          <a:lstStyle/>
          <a:p>
            <a:pPr algn="ctr"/>
            <a:r>
              <a:rPr lang="en-GB" dirty="0" smtClean="0"/>
              <a:t>Symbol Solving</a:t>
            </a:r>
            <a:endParaRPr lang="en-GB" dirty="0"/>
          </a:p>
        </p:txBody>
      </p:sp>
      <p:sp>
        <p:nvSpPr>
          <p:cNvPr id="17" name="Content Placeholder 6"/>
          <p:cNvSpPr>
            <a:spLocks noGrp="1"/>
          </p:cNvSpPr>
          <p:nvPr>
            <p:ph idx="1"/>
          </p:nvPr>
        </p:nvSpPr>
        <p:spPr>
          <a:xfrm>
            <a:off x="755650" y="1857375"/>
            <a:ext cx="2949574" cy="1056020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On your sticky note, list the four symbols you used today.</a:t>
            </a:r>
          </a:p>
          <a:p>
            <a:pPr marL="0" indent="0">
              <a:buNone/>
              <a:defRPr/>
            </a:pPr>
            <a:endParaRPr lang="en-US" dirty="0">
              <a:solidFill>
                <a:schemeClr val="tx1"/>
              </a:solidFill>
              <a:latin typeface="+mn-lt"/>
              <a:ea typeface="MS PGothic" charset="0"/>
              <a:cs typeface="MS PGothic" charset="0"/>
            </a:endParaRPr>
          </a:p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Write your name on the back of the sticky note.</a:t>
            </a:r>
          </a:p>
          <a:p>
            <a:pPr marL="0" indent="0">
              <a:buNone/>
              <a:defRPr/>
            </a:pPr>
            <a:endParaRPr lang="en-US" dirty="0">
              <a:solidFill>
                <a:schemeClr val="tx1"/>
              </a:solidFill>
              <a:latin typeface="+mn-lt"/>
              <a:ea typeface="MS PGothic" charset="0"/>
              <a:cs typeface="MS PGothic" charset="0"/>
            </a:endParaRPr>
          </a:p>
          <a:p>
            <a:pPr marL="0" indent="0">
              <a:buNone/>
              <a:defRPr/>
            </a:pPr>
            <a:r>
              <a:rPr lang="en-US" dirty="0" smtClean="0">
                <a:solidFill>
                  <a:schemeClr val="tx1"/>
                </a:solidFill>
                <a:latin typeface="+mn-lt"/>
                <a:ea typeface="MS PGothic" charset="0"/>
                <a:cs typeface="MS PGothic" charset="0"/>
              </a:rPr>
              <a:t>See if you can match the symbols to one of your classmates.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5224" y="1714500"/>
            <a:ext cx="4683126" cy="4378325"/>
          </a:xfrm>
          <a:prstGeom prst="rect">
            <a:avLst/>
          </a:prstGeom>
        </p:spPr>
      </p:pic>
      <p:pic>
        <p:nvPicPr>
          <p:cNvPr id="19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4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 dirty="0">
                <a:ea typeface="MS PGothic" panose="020B0600070205080204" pitchFamily="34" charset="-128"/>
              </a:rPr>
              <a:t>I can tell you about the artist Joaquin Torres Garcia.</a:t>
            </a:r>
          </a:p>
          <a:p>
            <a:r>
              <a:rPr lang="en-GB" altLang="en-US" dirty="0" smtClean="0">
                <a:ea typeface="MS PGothic" panose="020B0600070205080204" pitchFamily="34" charset="-128"/>
              </a:rPr>
              <a:t>I </a:t>
            </a:r>
            <a:r>
              <a:rPr lang="en-GB" altLang="en-US" dirty="0">
                <a:ea typeface="MS PGothic" panose="020B0600070205080204" pitchFamily="34" charset="-128"/>
              </a:rPr>
              <a:t>can paint symbols. </a:t>
            </a:r>
            <a:endParaRPr lang="en-GB" altLang="en-US" dirty="0">
              <a:solidFill>
                <a:srgbClr val="FFFF00"/>
              </a:solidFill>
              <a:ea typeface="MS PGothic" panose="020B0600070205080204" pitchFamily="34" charset="-128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dirty="0"/>
              <a:t>I can tell you the names of some of Joaquin Torres Garcia’s artworks.</a:t>
            </a:r>
          </a:p>
          <a:p>
            <a:r>
              <a:rPr lang="en-GB" altLang="en-US" dirty="0"/>
              <a:t>I can tell you facts about Joaquin Torres Garcia’s life and </a:t>
            </a:r>
            <a:r>
              <a:rPr lang="en-GB" altLang="en-US" dirty="0" smtClean="0"/>
              <a:t>work.</a:t>
            </a:r>
            <a:endParaRPr lang="en-GB" altLang="en-US" dirty="0"/>
          </a:p>
          <a:p>
            <a:r>
              <a:rPr lang="en-GB" altLang="en-US" dirty="0"/>
              <a:t>I can share something interesting about his work</a:t>
            </a:r>
            <a:r>
              <a:rPr lang="en-GB" altLang="en-US" dirty="0" smtClean="0"/>
              <a:t>.</a:t>
            </a:r>
            <a:endParaRPr lang="en-GB" altLang="en-US" dirty="0">
              <a:solidFill>
                <a:srgbClr val="FFFF00"/>
              </a:solidFill>
            </a:endParaRPr>
          </a:p>
          <a:p>
            <a:r>
              <a:rPr lang="en-GB" altLang="en-US" dirty="0"/>
              <a:t>I can choose 4 symbols that mean something to me.</a:t>
            </a:r>
          </a:p>
          <a:p>
            <a:r>
              <a:rPr lang="en-GB" altLang="en-US" dirty="0"/>
              <a:t>I can paint my symbols onto paper rectangles.</a:t>
            </a:r>
          </a:p>
          <a:p>
            <a:r>
              <a:rPr lang="en-GB" altLang="en-US" dirty="0"/>
              <a:t>I can arrange my paper squares and stick them down. </a:t>
            </a:r>
            <a:endParaRPr lang="en-GB" altLang="en-US" dirty="0">
              <a:solidFill>
                <a:srgbClr val="FFFF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2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210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1155</TotalTime>
  <Words>744</Words>
  <Application>Microsoft Office PowerPoint</Application>
  <PresentationFormat>On-screen Show (4:3)</PresentationFormat>
  <Paragraphs>102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Sassoon Infant Md</vt:lpstr>
      <vt:lpstr>Comic Sans MS</vt:lpstr>
      <vt:lpstr>BPreplay</vt:lpstr>
      <vt:lpstr>MS PGothic</vt:lpstr>
      <vt:lpstr>HVD Bodedo</vt:lpstr>
      <vt:lpstr>Sassoon Infant Rg</vt:lpstr>
      <vt:lpstr>Calibri</vt:lpstr>
      <vt:lpstr>Office Theme</vt:lpstr>
      <vt:lpstr>Art and Design</vt:lpstr>
      <vt:lpstr>PowerPoint Presentation</vt:lpstr>
      <vt:lpstr>PowerPoint Presentation</vt:lpstr>
      <vt:lpstr>Joaquin Torres Garcia</vt:lpstr>
      <vt:lpstr>Joaquin Torres Garcia (1874-1949) </vt:lpstr>
      <vt:lpstr>Looking at 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Comparing Mondrian to  Torres Garcia</vt:lpstr>
      <vt:lpstr>Match the Symbols</vt:lpstr>
      <vt:lpstr>Answers - Match the Symbols</vt:lpstr>
      <vt:lpstr>Thinking about Yourself</vt:lpstr>
      <vt:lpstr>Turning your Ideas into Symbols</vt:lpstr>
      <vt:lpstr>What a Good Picture Puzzle Looks Like…</vt:lpstr>
      <vt:lpstr>Symbol Solving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Windows User</cp:lastModifiedBy>
  <cp:revision>90</cp:revision>
  <dcterms:created xsi:type="dcterms:W3CDTF">2014-10-01T16:09:27Z</dcterms:created>
  <dcterms:modified xsi:type="dcterms:W3CDTF">2020-07-03T11:15:04Z</dcterms:modified>
</cp:coreProperties>
</file>