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3"/>
  </p:handoutMasterIdLst>
  <p:sldIdLst>
    <p:sldId id="261" r:id="rId2"/>
    <p:sldId id="258" r:id="rId3"/>
    <p:sldId id="263" r:id="rId4"/>
    <p:sldId id="264" r:id="rId5"/>
    <p:sldId id="267" r:id="rId6"/>
    <p:sldId id="268" r:id="rId7"/>
    <p:sldId id="269" r:id="rId8"/>
    <p:sldId id="270" r:id="rId9"/>
    <p:sldId id="271" r:id="rId10"/>
    <p:sldId id="272" r:id="rId11"/>
    <p:sldId id="273" r:id="rId12"/>
    <p:sldId id="274" r:id="rId13"/>
    <p:sldId id="278" r:id="rId14"/>
    <p:sldId id="279" r:id="rId15"/>
    <p:sldId id="280" r:id="rId16"/>
    <p:sldId id="281" r:id="rId17"/>
    <p:sldId id="282" r:id="rId18"/>
    <p:sldId id="283" r:id="rId19"/>
    <p:sldId id="284" r:id="rId20"/>
    <p:sldId id="285" r:id="rId21"/>
    <p:sldId id="286" r:id="rId22"/>
  </p:sldIdLst>
  <p:sldSz cx="9144000" cy="6858000" type="screen4x3"/>
  <p:notesSz cx="6858000" cy="9144000"/>
  <p:embeddedFontLst>
    <p:embeddedFont>
      <p:font typeface="BPreplay" panose="020005030000000200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HVD Bodedo" panose="020B0604020202020204" charset="0"/>
      <p:regular r:id="rId32"/>
    </p:embeddedFont>
    <p:embeddedFont>
      <p:font typeface="Sassoon Infant Md" panose="02000603050000020003" charset="0"/>
      <p:regular r:id="rId33"/>
    </p:embeddedFont>
    <p:embeddedFont>
      <p:font typeface="Sassoon Infant Rg" panose="02000503030000020003" charset="0"/>
      <p:regular r:id="rId34"/>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F9EC"/>
    <a:srgbClr val="F0EBA6"/>
    <a:srgbClr val="DED242"/>
    <a:srgbClr val="D8FCF7"/>
    <a:srgbClr val="EE7919"/>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2" autoAdjust="0"/>
    <p:restoredTop sz="94660"/>
  </p:normalViewPr>
  <p:slideViewPr>
    <p:cSldViewPr snapToGrid="0" showGuides="1">
      <p:cViewPr varScale="1">
        <p:scale>
          <a:sx n="114" d="100"/>
          <a:sy n="114" d="100"/>
        </p:scale>
        <p:origin x="1512" y="10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hyperlink" Target="https://vimeo.com/82022866"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4000"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90"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Art</a:t>
            </a:r>
            <a:r>
              <a:rPr lang="en-GB" sz="800" dirty="0">
                <a:solidFill>
                  <a:schemeClr val="bg1"/>
                </a:solidFill>
                <a:latin typeface="BPreplay" panose="02000503000000020004" pitchFamily="50" charset="0"/>
              </a:rPr>
              <a:t> | UKS2 | South and Central American Art | Tropical Collage| Lesson 5</a:t>
            </a:r>
          </a:p>
        </p:txBody>
      </p:sp>
      <p:sp>
        <p:nvSpPr>
          <p:cNvPr id="17" name="Text Placeholder 16"/>
          <p:cNvSpPr>
            <a:spLocks noGrp="1"/>
          </p:cNvSpPr>
          <p:nvPr>
            <p:ph type="body" sz="quarter" idx="10"/>
          </p:nvPr>
        </p:nvSpPr>
        <p:spPr/>
        <p:txBody>
          <a:bodyPr/>
          <a:lstStyle/>
          <a:p>
            <a:r>
              <a:rPr lang="en-GB" dirty="0"/>
              <a:t>South and Central American Art</a:t>
            </a:r>
          </a:p>
        </p:txBody>
      </p:sp>
      <p:sp>
        <p:nvSpPr>
          <p:cNvPr id="18" name="Title 17"/>
          <p:cNvSpPr>
            <a:spLocks noGrp="1"/>
          </p:cNvSpPr>
          <p:nvPr>
            <p:ph type="title"/>
          </p:nvPr>
        </p:nvSpPr>
        <p:spPr/>
        <p:txBody>
          <a:bodyPr/>
          <a:lstStyle/>
          <a:p>
            <a:r>
              <a:rPr lang="en-GB" dirty="0"/>
              <a:t>Art and Design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Twinkl Logo"/>
          <p:cNvPicPr>
            <a:picLocks noChangeAspect="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2007" y="1062038"/>
            <a:ext cx="6519985" cy="4054464"/>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GB" altLang="en-US" dirty="0">
                <a:ea typeface="MS PGothic" panose="020B0600070205080204" pitchFamily="34" charset="-128"/>
              </a:rPr>
              <a:t>I can tell you about the artist Beatriz </a:t>
            </a:r>
            <a:r>
              <a:rPr lang="en-GB" altLang="en-US" dirty="0" err="1">
                <a:ea typeface="MS PGothic" panose="020B0600070205080204" pitchFamily="34" charset="-128"/>
              </a:rPr>
              <a:t>Milhazes</a:t>
            </a:r>
            <a:r>
              <a:rPr lang="en-GB" altLang="en-US" dirty="0">
                <a:ea typeface="MS PGothic" panose="020B0600070205080204" pitchFamily="34" charset="-128"/>
              </a:rPr>
              <a:t>.</a:t>
            </a:r>
          </a:p>
          <a:p>
            <a:r>
              <a:rPr lang="en-GB" altLang="en-US" dirty="0">
                <a:ea typeface="MS PGothic" panose="020B0600070205080204" pitchFamily="34" charset="-128"/>
              </a:rPr>
              <a:t>I can make a collage.</a:t>
            </a:r>
            <a:endParaRPr lang="en-GB" altLang="en-US" dirty="0">
              <a:solidFill>
                <a:srgbClr val="FF0000"/>
              </a:solidFill>
              <a:ea typeface="MS PGothic" panose="020B0600070205080204" pitchFamily="34" charset="-128"/>
            </a:endParaRP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t>I can tell you the names of some of Beatriz </a:t>
            </a:r>
            <a:r>
              <a:rPr lang="en-GB" altLang="en-US" dirty="0" err="1"/>
              <a:t>Milhazes’s</a:t>
            </a:r>
            <a:r>
              <a:rPr lang="en-GB" altLang="en-US" dirty="0"/>
              <a:t> artworks.</a:t>
            </a:r>
          </a:p>
          <a:p>
            <a:r>
              <a:rPr lang="en-GB" altLang="en-US" dirty="0"/>
              <a:t>I can tell you facts about Beatriz </a:t>
            </a:r>
            <a:r>
              <a:rPr lang="en-GB" altLang="en-US" dirty="0" err="1"/>
              <a:t>Milhazes’s</a:t>
            </a:r>
            <a:r>
              <a:rPr lang="en-GB" altLang="en-US" dirty="0"/>
              <a:t> life and work.</a:t>
            </a:r>
          </a:p>
          <a:p>
            <a:r>
              <a:rPr lang="en-GB" altLang="en-US" dirty="0"/>
              <a:t>I can share something interesting about her work.</a:t>
            </a:r>
          </a:p>
          <a:p>
            <a:r>
              <a:rPr lang="en-GB" altLang="en-US" dirty="0"/>
              <a:t>I can select and arrange coloured squares.</a:t>
            </a:r>
          </a:p>
          <a:p>
            <a:r>
              <a:rPr lang="en-GB" altLang="en-US" dirty="0"/>
              <a:t>I can ink my </a:t>
            </a:r>
            <a:r>
              <a:rPr lang="en-GB" altLang="en-US" dirty="0" err="1"/>
              <a:t>collagraph</a:t>
            </a:r>
            <a:r>
              <a:rPr lang="en-GB" altLang="en-US" dirty="0"/>
              <a:t> evenly.</a:t>
            </a:r>
          </a:p>
          <a:p>
            <a:r>
              <a:rPr lang="en-GB" altLang="en-US" dirty="0"/>
              <a:t>I can print my </a:t>
            </a:r>
            <a:r>
              <a:rPr lang="en-GB" altLang="en-US" dirty="0" err="1"/>
              <a:t>collagraph</a:t>
            </a:r>
            <a:r>
              <a:rPr lang="en-GB" altLang="en-US" dirty="0"/>
              <a:t> onto the collage. </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dirty="0">
                <a:latin typeface="HVD Bodedo" panose="02000605000000020003" pitchFamily="2" charset="0"/>
              </a:rPr>
              <a:t>Beatriz </a:t>
            </a:r>
            <a:r>
              <a:rPr lang="en-GB" dirty="0" err="1">
                <a:latin typeface="HVD Bodedo" panose="02000605000000020003" pitchFamily="2" charset="0"/>
              </a:rPr>
              <a:t>Milhazes</a:t>
            </a:r>
            <a:endParaRPr lang="en-GB" dirty="0">
              <a:latin typeface="HVD Bodedo" panose="02000605000000020003" pitchFamily="2" charset="0"/>
            </a:endParaRPr>
          </a:p>
        </p:txBody>
      </p:sp>
      <p:sp>
        <p:nvSpPr>
          <p:cNvPr id="4" name="Oval 3"/>
          <p:cNvSpPr/>
          <p:nvPr/>
        </p:nvSpPr>
        <p:spPr>
          <a:xfrm>
            <a:off x="2586035" y="2081354"/>
            <a:ext cx="3962400" cy="3854450"/>
          </a:xfrm>
          <a:prstGeom prst="ellipse">
            <a:avLst/>
          </a:prstGeom>
          <a:solidFill>
            <a:srgbClr val="F0EBA6"/>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dirty="0"/>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6841" t="-4277" r="-16841" b="3981"/>
          <a:stretch/>
        </p:blipFill>
        <p:spPr>
          <a:xfrm>
            <a:off x="2594919" y="2075936"/>
            <a:ext cx="3954162" cy="3863546"/>
          </a:xfrm>
          <a:prstGeom prst="ellipse">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14323"/>
            <a:ext cx="8220075" cy="1595581"/>
          </a:xfrm>
        </p:spPr>
        <p:txBody>
          <a:bodyPr>
            <a:noAutofit/>
          </a:bodyPr>
          <a:lstStyle/>
          <a:p>
            <a:pPr algn="ctr"/>
            <a:r>
              <a:rPr lang="en-GB" dirty="0"/>
              <a:t>Beatriz </a:t>
            </a:r>
            <a:r>
              <a:rPr lang="en-GB" dirty="0" err="1"/>
              <a:t>Milhazes</a:t>
            </a:r>
            <a:br>
              <a:rPr lang="en-GB" dirty="0"/>
            </a:br>
            <a:r>
              <a:rPr lang="en-GB" sz="2000" dirty="0"/>
              <a:t>(1960)</a:t>
            </a:r>
          </a:p>
        </p:txBody>
      </p:sp>
      <p:sp>
        <p:nvSpPr>
          <p:cNvPr id="2" name="Rectangle 1"/>
          <p:cNvSpPr/>
          <p:nvPr/>
        </p:nvSpPr>
        <p:spPr>
          <a:xfrm>
            <a:off x="755649" y="1581149"/>
            <a:ext cx="6130926" cy="4511675"/>
          </a:xfrm>
          <a:prstGeom prst="rect">
            <a:avLst/>
          </a:prstGeom>
          <a:solidFill>
            <a:srgbClr val="D8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603250" y="1618306"/>
            <a:ext cx="5092699" cy="4242683"/>
          </a:xfrm>
        </p:spPr>
        <p:txBody>
          <a:bodyPr>
            <a:noAutofit/>
          </a:bodyPr>
          <a:lstStyle/>
          <a:p>
            <a:pPr marL="0" indent="0">
              <a:buNone/>
            </a:pPr>
            <a:r>
              <a:rPr lang="en-GB" altLang="en-US" sz="1400" dirty="0">
                <a:solidFill>
                  <a:schemeClr val="tx1"/>
                </a:solidFill>
              </a:rPr>
              <a:t>Beatriz </a:t>
            </a:r>
            <a:r>
              <a:rPr lang="en-GB" altLang="en-US" sz="1400" dirty="0" err="1">
                <a:solidFill>
                  <a:schemeClr val="tx1"/>
                </a:solidFill>
              </a:rPr>
              <a:t>Milhazes</a:t>
            </a:r>
            <a:r>
              <a:rPr lang="en-GB" altLang="en-US" sz="1400" dirty="0">
                <a:solidFill>
                  <a:schemeClr val="tx1"/>
                </a:solidFill>
              </a:rPr>
              <a:t> is a collage artist and painter who uses very colourful materials to create pictures.</a:t>
            </a:r>
          </a:p>
          <a:p>
            <a:pPr marL="0" indent="0">
              <a:buNone/>
            </a:pPr>
            <a:r>
              <a:rPr lang="en-GB" altLang="en-US" sz="1400" dirty="0">
                <a:solidFill>
                  <a:schemeClr val="tx1"/>
                </a:solidFill>
              </a:rPr>
              <a:t>She is influenced by the tropical flowers and plants near her home in Brazil, and also the carnivals and culture of Brazil. She uses these inspiring places and experiences, turning them into bright, clashing colours or simple shapes. </a:t>
            </a:r>
          </a:p>
          <a:p>
            <a:pPr marL="0" indent="0">
              <a:buNone/>
            </a:pPr>
            <a:r>
              <a:rPr lang="en-GB" altLang="en-US" sz="1400" dirty="0">
                <a:solidFill>
                  <a:schemeClr val="tx1"/>
                </a:solidFill>
              </a:rPr>
              <a:t>Beatriz </a:t>
            </a:r>
            <a:r>
              <a:rPr lang="en-GB" altLang="en-US" sz="1400" dirty="0" err="1">
                <a:solidFill>
                  <a:schemeClr val="tx1"/>
                </a:solidFill>
              </a:rPr>
              <a:t>Milhazes</a:t>
            </a:r>
            <a:r>
              <a:rPr lang="en-GB" altLang="en-US" sz="1400" dirty="0">
                <a:solidFill>
                  <a:schemeClr val="tx1"/>
                </a:solidFill>
              </a:rPr>
              <a:t> uses shapes in different sizes and overlaps them to create images. She uses coloured papers, sweet wrappers, food packaging, plastic and paints to create her images.</a:t>
            </a:r>
          </a:p>
          <a:p>
            <a:pPr marL="0" indent="0">
              <a:buNone/>
            </a:pPr>
            <a:r>
              <a:rPr lang="en-GB" altLang="en-US" sz="1400" dirty="0">
                <a:solidFill>
                  <a:schemeClr val="tx1"/>
                </a:solidFill>
              </a:rPr>
              <a:t>She has created colourful windows, decorated London Underground stations and exhibited her work on canvases too.</a:t>
            </a:r>
          </a:p>
          <a:p>
            <a:pPr marL="0" indent="0">
              <a:buNone/>
            </a:pPr>
            <a:r>
              <a:rPr lang="en-GB" altLang="en-US" sz="1400" dirty="0">
                <a:solidFill>
                  <a:schemeClr val="tx1"/>
                </a:solidFill>
              </a:rPr>
              <a:t>Beatriz </a:t>
            </a:r>
            <a:r>
              <a:rPr lang="en-GB" altLang="en-US" sz="1400" dirty="0" err="1">
                <a:solidFill>
                  <a:schemeClr val="tx1"/>
                </a:solidFill>
              </a:rPr>
              <a:t>Milhazes</a:t>
            </a:r>
            <a:r>
              <a:rPr lang="en-GB" altLang="en-US" sz="1400" dirty="0">
                <a:solidFill>
                  <a:schemeClr val="tx1"/>
                </a:solidFill>
              </a:rPr>
              <a:t> grew up visiting museums and galleries as a young girl. She was very impressed with the work of Matisse, and is still influenced by Mondrian and Bridget Riley.</a:t>
            </a:r>
          </a:p>
          <a:p>
            <a:pPr marL="0" indent="0">
              <a:buNone/>
            </a:pPr>
            <a:r>
              <a:rPr lang="en-GB" altLang="en-US" sz="1400" dirty="0">
                <a:solidFill>
                  <a:schemeClr val="tx1"/>
                </a:solidFill>
              </a:rPr>
              <a:t>She repeats circles, squares, stripes, flowers and other simple shapes throughout her work.</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187949" y="1191475"/>
            <a:ext cx="3200401" cy="5096346"/>
          </a:xfrm>
          <a:prstGeom prst="rect">
            <a:avLst/>
          </a:prstGeom>
        </p:spPr>
      </p:pic>
    </p:spTree>
    <p:extLst>
      <p:ext uri="{BB962C8B-B14F-4D97-AF65-F5344CB8AC3E}">
        <p14:creationId xmlns:p14="http://schemas.microsoft.com/office/powerpoint/2010/main" val="4686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3"/>
            <a:ext cx="8220075" cy="942977"/>
          </a:xfrm>
        </p:spPr>
        <p:txBody>
          <a:bodyPr>
            <a:noAutofit/>
          </a:bodyPr>
          <a:lstStyle/>
          <a:p>
            <a:r>
              <a:rPr lang="en-GB" dirty="0"/>
              <a:t>Looking at Paintings</a:t>
            </a:r>
          </a:p>
        </p:txBody>
      </p:sp>
      <p:sp>
        <p:nvSpPr>
          <p:cNvPr id="5" name="Text Box 2"/>
          <p:cNvSpPr txBox="1">
            <a:spLocks noChangeArrowheads="1"/>
          </p:cNvSpPr>
          <p:nvPr/>
        </p:nvSpPr>
        <p:spPr bwMode="auto">
          <a:xfrm>
            <a:off x="755650" y="1333500"/>
            <a:ext cx="763270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omic Sans MS" panose="030F0702030302020204" pitchFamily="66" charset="0"/>
                <a:ea typeface="MS PGothic" panose="020B0600070205080204" pitchFamily="34" charset="-128"/>
              </a:defRPr>
            </a:lvl1pPr>
            <a:lvl2pPr marL="742950" indent="-285750">
              <a:defRPr sz="2400">
                <a:solidFill>
                  <a:schemeClr val="tx1"/>
                </a:solidFill>
                <a:latin typeface="Comic Sans MS" panose="030F0702030302020204" pitchFamily="66" charset="0"/>
                <a:ea typeface="MS PGothic" panose="020B0600070205080204" pitchFamily="34" charset="-128"/>
              </a:defRPr>
            </a:lvl2pPr>
            <a:lvl3pPr marL="1143000" indent="-228600">
              <a:defRPr sz="2400">
                <a:solidFill>
                  <a:schemeClr val="tx1"/>
                </a:solidFill>
                <a:latin typeface="Comic Sans MS" panose="030F0702030302020204" pitchFamily="66" charset="0"/>
                <a:ea typeface="MS PGothic" panose="020B0600070205080204" pitchFamily="34" charset="-128"/>
              </a:defRPr>
            </a:lvl3pPr>
            <a:lvl4pPr marL="1600200" indent="-228600">
              <a:defRPr sz="2400">
                <a:solidFill>
                  <a:schemeClr val="tx1"/>
                </a:solidFill>
                <a:latin typeface="Comic Sans MS" panose="030F0702030302020204" pitchFamily="66" charset="0"/>
                <a:ea typeface="MS PGothic" panose="020B0600070205080204" pitchFamily="34" charset="-128"/>
              </a:defRPr>
            </a:lvl4pPr>
            <a:lvl5pPr marL="2057400" indent="-228600">
              <a:defRPr sz="24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mic Sans MS" panose="030F0702030302020204" pitchFamily="66" charset="0"/>
                <a:ea typeface="MS PGothic" panose="020B0600070205080204" pitchFamily="34" charset="-128"/>
              </a:defRPr>
            </a:lvl9pPr>
          </a:lstStyle>
          <a:p>
            <a:pPr algn="ctr" eaLnBrk="1" fontAlgn="auto" hangingPunct="1">
              <a:spcBef>
                <a:spcPts val="0"/>
              </a:spcBef>
              <a:spcAft>
                <a:spcPts val="0"/>
              </a:spcAft>
              <a:defRPr/>
            </a:pPr>
            <a:r>
              <a:rPr lang="en-GB" altLang="en-US" sz="1800" dirty="0">
                <a:latin typeface="+mj-lt"/>
              </a:rPr>
              <a:t>Look at your image.</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What can you see in the picture?</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What patterns or shapes does the artist use?</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How does the picture make you feel?</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What colours can you see in the picture?</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Why do you think the artist painted it?</a:t>
            </a:r>
          </a:p>
          <a:p>
            <a:pPr algn="ctr" eaLnBrk="1" fontAlgn="auto" hangingPunct="1">
              <a:spcBef>
                <a:spcPts val="0"/>
              </a:spcBef>
              <a:spcAft>
                <a:spcPts val="0"/>
              </a:spcAft>
              <a:defRPr/>
            </a:pPr>
            <a:endParaRPr lang="en-GB" altLang="en-US" sz="1800" dirty="0">
              <a:latin typeface="+mj-lt"/>
            </a:endParaRPr>
          </a:p>
          <a:p>
            <a:pPr algn="ctr" eaLnBrk="1" fontAlgn="auto" hangingPunct="1">
              <a:spcBef>
                <a:spcPts val="0"/>
              </a:spcBef>
              <a:spcAft>
                <a:spcPts val="0"/>
              </a:spcAft>
              <a:defRPr/>
            </a:pPr>
            <a:r>
              <a:rPr lang="en-GB" altLang="en-US" sz="1800" dirty="0">
                <a:latin typeface="+mj-lt"/>
              </a:rPr>
              <a:t>If you could give this painting your own title, what would it be?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061" y="5294589"/>
            <a:ext cx="1095375" cy="730250"/>
          </a:xfrm>
          <a:prstGeom prst="roundRect">
            <a:avLst>
              <a:gd name="adj" fmla="val 8594"/>
            </a:avLst>
          </a:prstGeom>
          <a:solidFill>
            <a:srgbClr val="FFFFFF">
              <a:shade val="85000"/>
            </a:srgbClr>
          </a:solidFill>
          <a:ln>
            <a:noFill/>
          </a:ln>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1621" y="5294589"/>
            <a:ext cx="1103933" cy="738996"/>
          </a:xfrm>
          <a:prstGeom prst="roundRect">
            <a:avLst>
              <a:gd name="adj" fmla="val 8594"/>
            </a:avLst>
          </a:prstGeom>
          <a:solidFill>
            <a:srgbClr val="FFFFFF">
              <a:shade val="85000"/>
            </a:srgbClr>
          </a:solidFill>
          <a:ln>
            <a:noFill/>
          </a:ln>
          <a:effec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64754" y="5307422"/>
            <a:ext cx="721693" cy="721693"/>
          </a:xfrm>
          <a:prstGeom prst="roundRect">
            <a:avLst>
              <a:gd name="adj" fmla="val 8594"/>
            </a:avLst>
          </a:prstGeom>
          <a:solidFill>
            <a:srgbClr val="FFFFFF">
              <a:shade val="85000"/>
            </a:srgbClr>
          </a:solidFill>
          <a:ln>
            <a:noFill/>
          </a:ln>
          <a:effectLst/>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85632" y="5307422"/>
            <a:ext cx="1089670" cy="726163"/>
          </a:xfrm>
          <a:prstGeom prst="roundRect">
            <a:avLst>
              <a:gd name="adj" fmla="val 8594"/>
            </a:avLst>
          </a:prstGeom>
          <a:solidFill>
            <a:srgbClr val="FFFFFF">
              <a:shade val="85000"/>
            </a:srgbClr>
          </a:solidFill>
          <a:ln>
            <a:noFill/>
          </a:ln>
          <a:effec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68780" y="5298604"/>
            <a:ext cx="986977" cy="740233"/>
          </a:xfrm>
          <a:prstGeom prst="roundRect">
            <a:avLst>
              <a:gd name="adj" fmla="val 8594"/>
            </a:avLst>
          </a:prstGeom>
          <a:solidFill>
            <a:srgbClr val="FFFFFF">
              <a:shade val="85000"/>
            </a:srgbClr>
          </a:solidFill>
          <a:ln>
            <a:noFill/>
          </a:ln>
          <a:effectLst/>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52914" y="5313787"/>
            <a:ext cx="975218" cy="731413"/>
          </a:xfrm>
          <a:prstGeom prst="roundRect">
            <a:avLst>
              <a:gd name="adj" fmla="val 8594"/>
            </a:avLst>
          </a:prstGeom>
          <a:solidFill>
            <a:srgbClr val="FFFFFF">
              <a:shade val="85000"/>
            </a:srgbClr>
          </a:solidFill>
          <a:ln>
            <a:noFill/>
          </a:ln>
          <a:effectLst/>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25289" y="5319378"/>
            <a:ext cx="844394" cy="723766"/>
          </a:xfrm>
          <a:prstGeom prst="roundRect">
            <a:avLst>
              <a:gd name="adj" fmla="val 8594"/>
            </a:avLst>
          </a:prstGeom>
          <a:solidFill>
            <a:srgbClr val="FFFFFF">
              <a:shade val="85000"/>
            </a:srgbClr>
          </a:solidFill>
          <a:ln>
            <a:noFill/>
          </a:ln>
          <a:effectLst/>
        </p:spPr>
      </p:pic>
      <p:pic>
        <p:nvPicPr>
          <p:cNvPr id="19" name="Pairs"/>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4251147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28663"/>
            <a:ext cx="7511289" cy="5007526"/>
          </a:xfrm>
          <a:prstGeom prst="roundRect">
            <a:avLst>
              <a:gd name="adj" fmla="val 8594"/>
            </a:avLst>
          </a:prstGeom>
          <a:solidFill>
            <a:srgbClr val="FFFFFF">
              <a:shade val="85000"/>
            </a:srgbClr>
          </a:solidFill>
          <a:ln>
            <a:noFill/>
          </a:ln>
          <a:effectLst/>
        </p:spPr>
      </p:pic>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sp>
        <p:nvSpPr>
          <p:cNvPr id="9"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a:t>
            </a:r>
            <a:r>
              <a:rPr lang="en-GB" sz="600" dirty="0" err="1"/>
              <a:t>dalbera</a:t>
            </a:r>
            <a:r>
              <a:rPr lang="en-GB" sz="600" dirty="0"/>
              <a:t> (@flickr.com) - granted under creative commons licence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672510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510" y="728663"/>
            <a:ext cx="7554979" cy="5057462"/>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durhampress.com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236110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19405" y="733635"/>
            <a:ext cx="5105190" cy="5105190"/>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durhampress.com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211031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6450" y="728663"/>
            <a:ext cx="7531100" cy="5018773"/>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a:t>
            </a:r>
            <a:r>
              <a:rPr lang="en-GB" sz="600" dirty="0" err="1"/>
              <a:t>findfado</a:t>
            </a:r>
            <a:r>
              <a:rPr lang="en-GB" sz="600" dirty="0"/>
              <a:t> (@flickr.com) - granted under creative commons licence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3455780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2212" y="738188"/>
            <a:ext cx="6759575" cy="5069683"/>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a:t>
            </a:r>
            <a:r>
              <a:rPr lang="en-GB" sz="600" dirty="0" err="1"/>
              <a:t>loopzilla</a:t>
            </a:r>
            <a:r>
              <a:rPr lang="en-GB" sz="600" dirty="0"/>
              <a:t> (@flickr.com) - granted under creative commons licence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3929598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8594" y="728663"/>
            <a:ext cx="6686811" cy="5015105"/>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a:t>
            </a:r>
            <a:r>
              <a:rPr lang="en-GB" sz="600" dirty="0" err="1"/>
              <a:t>lpquintale</a:t>
            </a:r>
            <a:r>
              <a:rPr lang="en-GB" sz="600" dirty="0"/>
              <a:t>  (@flickr.com) - granted under creative commons licence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701753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755650" y="5838825"/>
            <a:ext cx="7632700" cy="330200"/>
          </a:xfrm>
        </p:spPr>
        <p:txBody>
          <a:bodyPr>
            <a:normAutofit fontScale="90000"/>
          </a:bodyPr>
          <a:lstStyle/>
          <a:p>
            <a:pPr algn="ctr">
              <a:defRPr/>
            </a:pPr>
            <a:r>
              <a:rPr lang="en-GB" altLang="en-US" sz="1400" b="0" dirty="0"/>
              <a:t>by Beatriz </a:t>
            </a:r>
            <a:r>
              <a:rPr lang="en-GB" altLang="en-US" sz="1400" b="0" dirty="0" err="1"/>
              <a:t>Milhazes</a:t>
            </a:r>
            <a:endParaRPr lang="en-GB" altLang="en-US" sz="1400" b="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350" y="728663"/>
            <a:ext cx="5829300" cy="4996541"/>
          </a:xfrm>
          <a:prstGeom prst="roundRect">
            <a:avLst>
              <a:gd name="adj" fmla="val 8594"/>
            </a:avLst>
          </a:prstGeom>
          <a:solidFill>
            <a:srgbClr val="FFFFFF">
              <a:shade val="85000"/>
            </a:srgbClr>
          </a:solidFill>
          <a:ln>
            <a:noFill/>
          </a:ln>
          <a:effectLst/>
        </p:spPr>
      </p:pic>
      <p:sp>
        <p:nvSpPr>
          <p:cNvPr id="6"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a:t>
            </a:r>
            <a:r>
              <a:rPr lang="en-GB" sz="600" dirty="0" err="1"/>
              <a:t>lpquintale</a:t>
            </a:r>
            <a:r>
              <a:rPr lang="en-GB" sz="600" dirty="0"/>
              <a:t>  (@flickr.com) - granted under creative commons licence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spTree>
    <p:extLst>
      <p:ext uri="{BB962C8B-B14F-4D97-AF65-F5344CB8AC3E}">
        <p14:creationId xmlns:p14="http://schemas.microsoft.com/office/powerpoint/2010/main" val="2660980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9" y="314323"/>
            <a:ext cx="8058152" cy="1303983"/>
          </a:xfrm>
        </p:spPr>
        <p:txBody>
          <a:bodyPr>
            <a:noAutofit/>
          </a:bodyPr>
          <a:lstStyle/>
          <a:p>
            <a:pPr algn="ctr"/>
            <a:r>
              <a:rPr lang="en-GB" sz="3600" dirty="0"/>
              <a:t>Working with Simple Shapes</a:t>
            </a:r>
            <a:endParaRPr lang="en-GB" sz="1800" dirty="0"/>
          </a:p>
        </p:txBody>
      </p:sp>
      <p:sp>
        <p:nvSpPr>
          <p:cNvPr id="7" name="Content Placeholder 6"/>
          <p:cNvSpPr>
            <a:spLocks noGrp="1"/>
          </p:cNvSpPr>
          <p:nvPr>
            <p:ph idx="1"/>
          </p:nvPr>
        </p:nvSpPr>
        <p:spPr>
          <a:xfrm>
            <a:off x="750885" y="1266824"/>
            <a:ext cx="7632700" cy="838201"/>
          </a:xfrm>
        </p:spPr>
        <p:txBody>
          <a:bodyPr>
            <a:noAutofit/>
          </a:bodyPr>
          <a:lstStyle/>
          <a:p>
            <a:pPr marL="0" indent="0" algn="ctr">
              <a:buNone/>
            </a:pPr>
            <a:r>
              <a:rPr lang="en-GB" altLang="en-US" sz="2000" dirty="0">
                <a:solidFill>
                  <a:schemeClr val="tx1"/>
                </a:solidFill>
              </a:rPr>
              <a:t>Look at the different shapes that the artist uses in her work. How many can you see?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19400" y="2187625"/>
            <a:ext cx="3905200" cy="3905200"/>
          </a:xfrm>
          <a:prstGeom prst="roundRect">
            <a:avLst>
              <a:gd name="adj" fmla="val 8594"/>
            </a:avLst>
          </a:prstGeom>
          <a:solidFill>
            <a:srgbClr val="FFFFFF">
              <a:shade val="85000"/>
            </a:srgbClr>
          </a:solidFill>
          <a:ln>
            <a:noFill/>
          </a:ln>
          <a:effectLst/>
        </p:spPr>
      </p:pic>
      <p:sp>
        <p:nvSpPr>
          <p:cNvPr id="9" name="Text Box 7"/>
          <p:cNvSpPr txBox="1">
            <a:spLocks noChangeArrowheads="1"/>
          </p:cNvSpPr>
          <p:nvPr/>
        </p:nvSpPr>
        <p:spPr bwMode="auto">
          <a:xfrm>
            <a:off x="2411413" y="6249988"/>
            <a:ext cx="432117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sz="600" dirty="0"/>
              <a:t>Photo courtesy of durhampress.com - attribution</a:t>
            </a:r>
            <a:endParaRPr lang="en-GB" altLang="en-US" sz="300" dirty="0">
              <a:solidFill>
                <a:schemeClr val="tx1"/>
              </a:solidFill>
              <a:latin typeface="BPreplay" panose="02000503000000020004" pitchFamily="50" charset="0"/>
              <a:ea typeface="MS PGothic" panose="020B0600070205080204" pitchFamily="34" charset="-128"/>
            </a:endParaRPr>
          </a:p>
        </p:txBody>
      </p:sp>
      <p:pic>
        <p:nvPicPr>
          <p:cNvPr id="1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390357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06068" y="584838"/>
            <a:ext cx="7931151" cy="1303983"/>
          </a:xfrm>
        </p:spPr>
        <p:txBody>
          <a:bodyPr>
            <a:noAutofit/>
          </a:bodyPr>
          <a:lstStyle/>
          <a:p>
            <a:r>
              <a:rPr lang="en-GB" sz="3600" dirty="0"/>
              <a:t>Step 1 : </a:t>
            </a:r>
            <a:br>
              <a:rPr lang="en-GB" sz="3600" dirty="0"/>
            </a:br>
            <a:r>
              <a:rPr lang="en-GB" sz="3600" b="0" dirty="0">
                <a:latin typeface="+mn-lt"/>
              </a:rPr>
              <a:t>Arranging Simple Shapes</a:t>
            </a:r>
            <a:endParaRPr lang="en-GB" sz="1800" b="0" dirty="0">
              <a:latin typeface="+mn-lt"/>
            </a:endParaRPr>
          </a:p>
        </p:txBody>
      </p:sp>
      <p:sp>
        <p:nvSpPr>
          <p:cNvPr id="11" name="Rectangle 10"/>
          <p:cNvSpPr/>
          <p:nvPr/>
        </p:nvSpPr>
        <p:spPr>
          <a:xfrm>
            <a:off x="755648" y="2001060"/>
            <a:ext cx="7632701" cy="1509417"/>
          </a:xfrm>
          <a:prstGeom prst="rect">
            <a:avLst/>
          </a:prstGeom>
          <a:solidFill>
            <a:srgbClr val="D8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760401" y="1776582"/>
            <a:ext cx="7632164" cy="1697683"/>
          </a:xfrm>
        </p:spPr>
        <p:txBody>
          <a:bodyPr>
            <a:noAutofit/>
          </a:bodyPr>
          <a:lstStyle/>
          <a:p>
            <a:pPr marL="0" indent="0">
              <a:lnSpc>
                <a:spcPct val="150000"/>
              </a:lnSpc>
              <a:buNone/>
            </a:pPr>
            <a:r>
              <a:rPr lang="en-US" altLang="en-US" dirty="0">
                <a:solidFill>
                  <a:schemeClr val="tx1"/>
                </a:solidFill>
              </a:rPr>
              <a:t>Your focus today will be squares.</a:t>
            </a:r>
          </a:p>
          <a:p>
            <a:pPr marL="0" indent="0">
              <a:lnSpc>
                <a:spcPct val="150000"/>
              </a:lnSpc>
              <a:buNone/>
            </a:pPr>
            <a:r>
              <a:rPr lang="en-US" altLang="en-US" dirty="0">
                <a:solidFill>
                  <a:schemeClr val="tx1"/>
                </a:solidFill>
              </a:rPr>
              <a:t>Using the materials in front of you, choose a range of clashing </a:t>
            </a:r>
            <a:r>
              <a:rPr lang="en-US" altLang="en-US" dirty="0" err="1">
                <a:solidFill>
                  <a:schemeClr val="tx1"/>
                </a:solidFill>
              </a:rPr>
              <a:t>coloured</a:t>
            </a:r>
            <a:r>
              <a:rPr lang="en-US" altLang="en-US" dirty="0">
                <a:solidFill>
                  <a:schemeClr val="tx1"/>
                </a:solidFill>
              </a:rPr>
              <a:t> and patterned squares of different sizes.</a:t>
            </a:r>
          </a:p>
        </p:txBody>
      </p:sp>
      <p:pic>
        <p:nvPicPr>
          <p:cNvPr id="12" name="Individual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
        <p:nvSpPr>
          <p:cNvPr id="3" name="Oval 2"/>
          <p:cNvSpPr/>
          <p:nvPr/>
        </p:nvSpPr>
        <p:spPr>
          <a:xfrm>
            <a:off x="805763" y="3870753"/>
            <a:ext cx="1747319" cy="1747319"/>
          </a:xfrm>
          <a:prstGeom prst="ellipse">
            <a:avLst/>
          </a:prstGeom>
          <a:solidFill>
            <a:srgbClr val="A3F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tx1"/>
                </a:solidFill>
              </a:rPr>
              <a:t>Arrange them on your piece of paper.</a:t>
            </a:r>
          </a:p>
        </p:txBody>
      </p:sp>
      <p:sp>
        <p:nvSpPr>
          <p:cNvPr id="9" name="Oval 8"/>
          <p:cNvSpPr/>
          <p:nvPr/>
        </p:nvSpPr>
        <p:spPr>
          <a:xfrm>
            <a:off x="2734151" y="3870752"/>
            <a:ext cx="1747319" cy="1747319"/>
          </a:xfrm>
          <a:prstGeom prst="ellipse">
            <a:avLst/>
          </a:prstGeom>
          <a:solidFill>
            <a:srgbClr val="A3F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tx1"/>
                </a:solidFill>
              </a:rPr>
              <a:t>Overlap some.</a:t>
            </a:r>
          </a:p>
        </p:txBody>
      </p:sp>
      <p:sp>
        <p:nvSpPr>
          <p:cNvPr id="13" name="Oval 12"/>
          <p:cNvSpPr/>
          <p:nvPr/>
        </p:nvSpPr>
        <p:spPr>
          <a:xfrm>
            <a:off x="4662539" y="3870752"/>
            <a:ext cx="1747319" cy="1747319"/>
          </a:xfrm>
          <a:prstGeom prst="ellipse">
            <a:avLst/>
          </a:prstGeom>
          <a:solidFill>
            <a:srgbClr val="A3F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tx1"/>
                </a:solidFill>
              </a:rPr>
              <a:t>Use a glue stick to stick them into place. </a:t>
            </a:r>
          </a:p>
        </p:txBody>
      </p:sp>
      <p:pic>
        <p:nvPicPr>
          <p:cNvPr id="10" name="Picture 1" descr="IMG_2770.JPG"/>
          <p:cNvPicPr>
            <a:picLocks noChangeAspect="1"/>
          </p:cNvPicPr>
          <p:nvPr/>
        </p:nvPicPr>
        <p:blipFill rotWithShape="1">
          <a:blip r:embed="rId3" cstate="print">
            <a:extLst>
              <a:ext uri="{28A0092B-C50C-407E-A947-70E740481C1C}">
                <a14:useLocalDpi xmlns:a14="http://schemas.microsoft.com/office/drawing/2010/main" val="0"/>
              </a:ext>
            </a:extLst>
          </a:blip>
          <a:srcRect l="12559" t="-521" r="19416" b="129"/>
          <a:stretch/>
        </p:blipFill>
        <p:spPr bwMode="auto">
          <a:xfrm>
            <a:off x="6563768" y="3870752"/>
            <a:ext cx="1756373" cy="174731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7912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89273" y="317796"/>
            <a:ext cx="8220075" cy="1303983"/>
          </a:xfrm>
        </p:spPr>
        <p:txBody>
          <a:bodyPr>
            <a:noAutofit/>
          </a:bodyPr>
          <a:lstStyle/>
          <a:p>
            <a:r>
              <a:rPr lang="en-GB" sz="3600" dirty="0"/>
              <a:t>Step 2 : </a:t>
            </a:r>
            <a:r>
              <a:rPr lang="en-GB" sz="3600" b="0" dirty="0" err="1">
                <a:latin typeface="Sassoon Infant Rg" panose="02000503030000020003" pitchFamily="50" charset="0"/>
                <a:ea typeface="Sassoon Infant Rg" panose="02000503030000020003" pitchFamily="50" charset="0"/>
              </a:rPr>
              <a:t>Collagraphs</a:t>
            </a:r>
            <a:endParaRPr lang="en-GB" sz="1800" b="0" dirty="0">
              <a:latin typeface="Sassoon Infant Rg" panose="02000503030000020003" pitchFamily="50" charset="0"/>
              <a:ea typeface="Sassoon Infant Rg" panose="02000503030000020003" pitchFamily="50" charset="0"/>
            </a:endParaRPr>
          </a:p>
        </p:txBody>
      </p:sp>
      <p:sp>
        <p:nvSpPr>
          <p:cNvPr id="11" name="Rectangle 10"/>
          <p:cNvSpPr/>
          <p:nvPr/>
        </p:nvSpPr>
        <p:spPr>
          <a:xfrm>
            <a:off x="755649" y="1323975"/>
            <a:ext cx="7632701" cy="4702175"/>
          </a:xfrm>
          <a:prstGeom prst="rect">
            <a:avLst/>
          </a:prstGeom>
          <a:solidFill>
            <a:srgbClr val="D8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75523" y="3042525"/>
            <a:ext cx="7383424" cy="2057400"/>
          </a:xfrm>
          <a:prstGeom prst="rect">
            <a:avLst/>
          </a:prstGeom>
          <a:solidFill>
            <a:srgbClr val="A3F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629444" y="1323975"/>
            <a:ext cx="7758906" cy="1660594"/>
          </a:xfrm>
        </p:spPr>
        <p:txBody>
          <a:bodyPr>
            <a:noAutofit/>
          </a:bodyPr>
          <a:lstStyle/>
          <a:p>
            <a:pPr marL="0" indent="0" algn="ctr">
              <a:buNone/>
            </a:pPr>
            <a:r>
              <a:rPr lang="en-US" altLang="en-US" dirty="0">
                <a:solidFill>
                  <a:schemeClr val="tx1"/>
                </a:solidFill>
              </a:rPr>
              <a:t>A </a:t>
            </a:r>
            <a:r>
              <a:rPr lang="en-US" altLang="en-US" dirty="0" err="1">
                <a:solidFill>
                  <a:schemeClr val="tx1"/>
                </a:solidFill>
              </a:rPr>
              <a:t>collagraph</a:t>
            </a:r>
            <a:r>
              <a:rPr lang="en-US" altLang="en-US" dirty="0">
                <a:solidFill>
                  <a:schemeClr val="tx1"/>
                </a:solidFill>
              </a:rPr>
              <a:t> is a stamp made of textured materials that are glued            onto a base.</a:t>
            </a:r>
          </a:p>
          <a:p>
            <a:pPr marL="0" indent="0" algn="ctr">
              <a:buNone/>
            </a:pPr>
            <a:r>
              <a:rPr lang="en-US" altLang="en-US" dirty="0">
                <a:solidFill>
                  <a:schemeClr val="tx1"/>
                </a:solidFill>
              </a:rPr>
              <a:t>You are going to make a </a:t>
            </a:r>
            <a:r>
              <a:rPr lang="en-US" altLang="en-US" dirty="0" err="1">
                <a:solidFill>
                  <a:schemeClr val="tx1"/>
                </a:solidFill>
              </a:rPr>
              <a:t>collagraph</a:t>
            </a:r>
            <a:r>
              <a:rPr lang="en-US" altLang="en-US" dirty="0">
                <a:solidFill>
                  <a:schemeClr val="tx1"/>
                </a:solidFill>
              </a:rPr>
              <a:t> to use for printing onto your          collage of squares.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6909" t="30435" r="6782"/>
          <a:stretch/>
        </p:blipFill>
        <p:spPr>
          <a:xfrm>
            <a:off x="3657601" y="2901307"/>
            <a:ext cx="4527508" cy="2269262"/>
          </a:xfrm>
          <a:prstGeom prst="rect">
            <a:avLst/>
          </a:prstGeom>
        </p:spPr>
      </p:pic>
      <p:sp>
        <p:nvSpPr>
          <p:cNvPr id="4" name="TextBox 3"/>
          <p:cNvSpPr txBox="1"/>
          <p:nvPr/>
        </p:nvSpPr>
        <p:spPr>
          <a:xfrm>
            <a:off x="1123951" y="3293132"/>
            <a:ext cx="2533650" cy="1877437"/>
          </a:xfrm>
          <a:prstGeom prst="rect">
            <a:avLst/>
          </a:prstGeom>
          <a:noFill/>
        </p:spPr>
        <p:txBody>
          <a:bodyPr wrap="square" rtlCol="0">
            <a:spAutoFit/>
          </a:bodyPr>
          <a:lstStyle/>
          <a:p>
            <a:r>
              <a:rPr lang="en-US" altLang="en-US" sz="1600" dirty="0"/>
              <a:t>You will need:</a:t>
            </a:r>
          </a:p>
          <a:p>
            <a:endParaRPr lang="en-US" altLang="en-US" sz="1600" dirty="0"/>
          </a:p>
          <a:p>
            <a:r>
              <a:rPr lang="en-US" altLang="en-US" sz="1600" dirty="0"/>
              <a:t>Corrugated card square</a:t>
            </a:r>
          </a:p>
          <a:p>
            <a:r>
              <a:rPr lang="en-US" altLang="en-US" sz="1600" dirty="0"/>
              <a:t>Glue</a:t>
            </a:r>
          </a:p>
          <a:p>
            <a:r>
              <a:rPr lang="en-US" altLang="en-US" sz="1600" dirty="0" err="1"/>
              <a:t>Lolly</a:t>
            </a:r>
            <a:r>
              <a:rPr lang="en-US" altLang="en-US" sz="1600" dirty="0"/>
              <a:t> sticks, pipe cleaners, </a:t>
            </a:r>
          </a:p>
          <a:p>
            <a:r>
              <a:rPr lang="en-US" altLang="en-US" sz="1600" dirty="0"/>
              <a:t>rubber bands etc.</a:t>
            </a:r>
          </a:p>
          <a:p>
            <a:endParaRPr lang="en-GB" dirty="0"/>
          </a:p>
        </p:txBody>
      </p:sp>
      <p:sp>
        <p:nvSpPr>
          <p:cNvPr id="5" name="TextBox 4"/>
          <p:cNvSpPr txBox="1"/>
          <p:nvPr/>
        </p:nvSpPr>
        <p:spPr>
          <a:xfrm>
            <a:off x="945332" y="5373382"/>
            <a:ext cx="7239777" cy="369332"/>
          </a:xfrm>
          <a:prstGeom prst="rect">
            <a:avLst/>
          </a:prstGeom>
          <a:noFill/>
        </p:spPr>
        <p:txBody>
          <a:bodyPr wrap="square" rtlCol="0">
            <a:spAutoFit/>
          </a:bodyPr>
          <a:lstStyle/>
          <a:p>
            <a:pPr algn="ctr"/>
            <a:r>
              <a:rPr lang="en-US" altLang="en-US" dirty="0"/>
              <a:t>Create a pattern or design to stick onto the card, ready for printing.</a:t>
            </a:r>
          </a:p>
        </p:txBody>
      </p:sp>
      <p:pic>
        <p:nvPicPr>
          <p:cNvPr id="12" name="Individual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3891577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20688" y="546680"/>
            <a:ext cx="8220075" cy="1303983"/>
          </a:xfrm>
        </p:spPr>
        <p:txBody>
          <a:bodyPr>
            <a:noAutofit/>
          </a:bodyPr>
          <a:lstStyle/>
          <a:p>
            <a:r>
              <a:rPr lang="en-GB" sz="3600" dirty="0"/>
              <a:t>What Good </a:t>
            </a:r>
            <a:r>
              <a:rPr lang="en-GB" sz="3600" dirty="0" err="1"/>
              <a:t>Collagraphs</a:t>
            </a:r>
            <a:r>
              <a:rPr lang="en-GB" sz="3600" dirty="0"/>
              <a:t> </a:t>
            </a:r>
            <a:br>
              <a:rPr lang="en-GB" sz="3600" dirty="0"/>
            </a:br>
            <a:r>
              <a:rPr lang="en-GB" sz="3600" dirty="0"/>
              <a:t>Look Like…</a:t>
            </a:r>
            <a:endParaRPr lang="en-GB" sz="1800" dirty="0"/>
          </a:p>
        </p:txBody>
      </p:sp>
      <p:sp>
        <p:nvSpPr>
          <p:cNvPr id="11" name="Rectangle 10"/>
          <p:cNvSpPr/>
          <p:nvPr/>
        </p:nvSpPr>
        <p:spPr>
          <a:xfrm>
            <a:off x="1019568" y="2037032"/>
            <a:ext cx="7104863" cy="3820861"/>
          </a:xfrm>
          <a:prstGeom prst="rect">
            <a:avLst/>
          </a:prstGeom>
          <a:solidFill>
            <a:srgbClr val="D8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2251" t="13509" r="15847" b="8873"/>
          <a:stretch/>
        </p:blipFill>
        <p:spPr>
          <a:xfrm>
            <a:off x="2136618" y="1850663"/>
            <a:ext cx="4870764" cy="4142371"/>
          </a:xfrm>
          <a:prstGeom prst="rect">
            <a:avLst/>
          </a:prstGeom>
        </p:spPr>
      </p:pic>
    </p:spTree>
    <p:extLst>
      <p:ext uri="{BB962C8B-B14F-4D97-AF65-F5344CB8AC3E}">
        <p14:creationId xmlns:p14="http://schemas.microsoft.com/office/powerpoint/2010/main" val="1320502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03238" y="701501"/>
            <a:ext cx="8137525" cy="1303983"/>
          </a:xfrm>
        </p:spPr>
        <p:txBody>
          <a:bodyPr>
            <a:noAutofit/>
          </a:bodyPr>
          <a:lstStyle/>
          <a:p>
            <a:r>
              <a:rPr lang="en-GB" sz="3600" dirty="0"/>
              <a:t>Step 3 : </a:t>
            </a:r>
            <a:br>
              <a:rPr lang="en-GB" sz="3600" dirty="0"/>
            </a:br>
            <a:r>
              <a:rPr lang="en-GB" sz="3600" b="0" dirty="0">
                <a:latin typeface="Sassoon Infant Rg" panose="02000503030000020003" pitchFamily="50" charset="0"/>
                <a:ea typeface="Sassoon Infant Rg" panose="02000503030000020003" pitchFamily="50" charset="0"/>
              </a:rPr>
              <a:t>Once You Have Made Your </a:t>
            </a:r>
            <a:r>
              <a:rPr lang="en-GB" sz="3600" b="0" dirty="0" err="1">
                <a:latin typeface="Sassoon Infant Rg" panose="02000503030000020003" pitchFamily="50" charset="0"/>
                <a:ea typeface="Sassoon Infant Rg" panose="02000503030000020003" pitchFamily="50" charset="0"/>
              </a:rPr>
              <a:t>Collagraph</a:t>
            </a:r>
            <a:r>
              <a:rPr lang="en-GB" sz="3600" b="0" dirty="0">
                <a:latin typeface="Sassoon Infant Rg" panose="02000503030000020003" pitchFamily="50" charset="0"/>
                <a:ea typeface="Sassoon Infant Rg" panose="02000503030000020003" pitchFamily="50" charset="0"/>
              </a:rPr>
              <a:t>…</a:t>
            </a:r>
            <a:endParaRPr lang="en-GB" sz="1800" b="0" dirty="0">
              <a:latin typeface="Sassoon Infant Rg" panose="02000503030000020003" pitchFamily="50" charset="0"/>
              <a:ea typeface="Sassoon Infant Rg" panose="02000503030000020003" pitchFamily="50" charset="0"/>
            </a:endParaRPr>
          </a:p>
        </p:txBody>
      </p:sp>
      <p:sp>
        <p:nvSpPr>
          <p:cNvPr id="7" name="Content Placeholder 6"/>
          <p:cNvSpPr>
            <a:spLocks noGrp="1"/>
          </p:cNvSpPr>
          <p:nvPr>
            <p:ph idx="1"/>
          </p:nvPr>
        </p:nvSpPr>
        <p:spPr>
          <a:xfrm>
            <a:off x="588475" y="1703826"/>
            <a:ext cx="8052288" cy="715320"/>
          </a:xfrm>
        </p:spPr>
        <p:txBody>
          <a:bodyPr>
            <a:noAutofit/>
          </a:bodyPr>
          <a:lstStyle/>
          <a:p>
            <a:pPr marL="0" indent="0">
              <a:buNone/>
            </a:pPr>
            <a:r>
              <a:rPr lang="en-US" altLang="en-US" dirty="0">
                <a:solidFill>
                  <a:schemeClr val="tx1"/>
                </a:solidFill>
              </a:rPr>
              <a:t>Once you have made you </a:t>
            </a:r>
            <a:r>
              <a:rPr lang="en-US" altLang="en-US" dirty="0" err="1">
                <a:solidFill>
                  <a:schemeClr val="tx1"/>
                </a:solidFill>
              </a:rPr>
              <a:t>collagraph</a:t>
            </a:r>
            <a:r>
              <a:rPr lang="en-US" altLang="en-US" dirty="0">
                <a:solidFill>
                  <a:schemeClr val="tx1"/>
                </a:solidFill>
              </a:rPr>
              <a:t> you will need to put ink or paint on it.</a:t>
            </a:r>
          </a:p>
        </p:txBody>
      </p:sp>
      <p:sp>
        <p:nvSpPr>
          <p:cNvPr id="12" name="Rectangle 11"/>
          <p:cNvSpPr/>
          <p:nvPr/>
        </p:nvSpPr>
        <p:spPr>
          <a:xfrm>
            <a:off x="755649" y="2628376"/>
            <a:ext cx="7632701" cy="3046988"/>
          </a:xfrm>
          <a:prstGeom prst="rect">
            <a:avLst/>
          </a:prstGeom>
          <a:solidFill>
            <a:srgbClr val="D8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1" descr="Photo's For Helen (4 of 17).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575" y="2328594"/>
            <a:ext cx="5184775"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755650" y="2583100"/>
            <a:ext cx="2447925" cy="3046988"/>
          </a:xfrm>
          <a:prstGeom prst="rect">
            <a:avLst/>
          </a:prstGeom>
          <a:noFill/>
        </p:spPr>
        <p:txBody>
          <a:bodyPr wrap="square" rtlCol="0">
            <a:spAutoFit/>
          </a:bodyPr>
          <a:lstStyle/>
          <a:p>
            <a:pPr marL="342900" indent="-342900">
              <a:lnSpc>
                <a:spcPct val="150000"/>
              </a:lnSpc>
              <a:buFont typeface="+mj-lt"/>
              <a:buAutoNum type="arabicPeriod"/>
            </a:pPr>
            <a:r>
              <a:rPr lang="en-US" altLang="en-US" sz="1600" dirty="0"/>
              <a:t>Take a brush or roller. </a:t>
            </a:r>
          </a:p>
          <a:p>
            <a:pPr marL="342900" indent="-342900">
              <a:lnSpc>
                <a:spcPct val="150000"/>
              </a:lnSpc>
              <a:buFont typeface="+mj-lt"/>
              <a:buAutoNum type="arabicPeriod"/>
            </a:pPr>
            <a:r>
              <a:rPr lang="en-US" altLang="en-US" sz="1600" dirty="0"/>
              <a:t>Paint the ink or paint onto the </a:t>
            </a:r>
            <a:r>
              <a:rPr lang="en-US" altLang="en-US" sz="1600" dirty="0" err="1"/>
              <a:t>collagraph</a:t>
            </a:r>
            <a:r>
              <a:rPr lang="en-US" altLang="en-US" sz="1600" dirty="0"/>
              <a:t>.</a:t>
            </a:r>
          </a:p>
          <a:p>
            <a:pPr marL="342900" indent="-342900">
              <a:lnSpc>
                <a:spcPct val="150000"/>
              </a:lnSpc>
              <a:buFont typeface="+mj-lt"/>
              <a:buAutoNum type="arabicPeriod"/>
            </a:pPr>
            <a:r>
              <a:rPr lang="en-US" altLang="en-US" sz="1600" dirty="0"/>
              <a:t>Press the </a:t>
            </a:r>
            <a:r>
              <a:rPr lang="en-US" altLang="en-US" sz="1600" dirty="0" err="1"/>
              <a:t>collagraph</a:t>
            </a:r>
            <a:r>
              <a:rPr lang="en-US" altLang="en-US" sz="1600" dirty="0"/>
              <a:t> onto the collage. Press hard and press evenly.</a:t>
            </a:r>
          </a:p>
          <a:p>
            <a:pPr marL="342900" indent="-342900">
              <a:lnSpc>
                <a:spcPct val="150000"/>
              </a:lnSpc>
              <a:buFont typeface="+mj-lt"/>
              <a:buAutoNum type="arabicPeriod"/>
            </a:pPr>
            <a:r>
              <a:rPr lang="en-US" altLang="en-US" sz="1600" dirty="0"/>
              <a:t>Your ‘Tropical Collage’ is now complete. </a:t>
            </a:r>
            <a:endParaRPr lang="en-US" altLang="en-US" sz="1600" u="sng" dirty="0"/>
          </a:p>
        </p:txBody>
      </p:sp>
      <p:pic>
        <p:nvPicPr>
          <p:cNvPr id="13" name="Individual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153460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541338"/>
            <a:ext cx="8220075" cy="896937"/>
          </a:xfrm>
        </p:spPr>
        <p:txBody>
          <a:bodyPr>
            <a:noAutofit/>
          </a:bodyPr>
          <a:lstStyle/>
          <a:p>
            <a:pPr algn="ctr"/>
            <a:r>
              <a:rPr lang="en-GB" dirty="0"/>
              <a:t>Beatriz </a:t>
            </a:r>
            <a:r>
              <a:rPr lang="en-GB" dirty="0" err="1"/>
              <a:t>Milhazes</a:t>
            </a:r>
            <a:r>
              <a:rPr lang="en-GB" dirty="0"/>
              <a:t> Film</a:t>
            </a:r>
            <a:endParaRPr lang="en-GB" sz="2000" dirty="0"/>
          </a:p>
        </p:txBody>
      </p:sp>
      <p:sp>
        <p:nvSpPr>
          <p:cNvPr id="7" name="Content Placeholder 6"/>
          <p:cNvSpPr>
            <a:spLocks noGrp="1"/>
          </p:cNvSpPr>
          <p:nvPr>
            <p:ph idx="1"/>
          </p:nvPr>
        </p:nvSpPr>
        <p:spPr>
          <a:xfrm>
            <a:off x="755649" y="1303981"/>
            <a:ext cx="7632702" cy="715320"/>
          </a:xfrm>
        </p:spPr>
        <p:txBody>
          <a:bodyPr>
            <a:noAutofit/>
          </a:bodyPr>
          <a:lstStyle/>
          <a:p>
            <a:pPr marL="0" indent="0" algn="ctr">
              <a:buNone/>
            </a:pPr>
            <a:r>
              <a:rPr lang="en-US" altLang="en-US" dirty="0">
                <a:solidFill>
                  <a:schemeClr val="tx1"/>
                </a:solidFill>
              </a:rPr>
              <a:t>As you watch the film, jot down on your whiteboard all of the different shapes that you see.</a:t>
            </a:r>
          </a:p>
        </p:txBody>
      </p:sp>
      <p:pic>
        <p:nvPicPr>
          <p:cNvPr id="10"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211" y="2346203"/>
            <a:ext cx="5743575" cy="3187822"/>
          </a:xfrm>
          <a:prstGeom prst="rect">
            <a:avLst/>
          </a:prstGeom>
        </p:spPr>
      </p:pic>
      <p:pic>
        <p:nvPicPr>
          <p:cNvPr id="3" name="Picture 2">
            <a:hlinkClick r:id="rId4"/>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57712" y="3425828"/>
            <a:ext cx="1028571" cy="1028571"/>
          </a:xfrm>
          <a:prstGeom prst="rect">
            <a:avLst/>
          </a:prstGeom>
        </p:spPr>
      </p:pic>
    </p:spTree>
    <p:extLst>
      <p:ext uri="{BB962C8B-B14F-4D97-AF65-F5344CB8AC3E}">
        <p14:creationId xmlns:p14="http://schemas.microsoft.com/office/powerpoint/2010/main" val="1088893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GB" altLang="en-US" dirty="0">
                <a:ea typeface="MS PGothic" panose="020B0600070205080204" pitchFamily="34" charset="-128"/>
              </a:rPr>
              <a:t>I can tell you about the artist Beatriz </a:t>
            </a:r>
            <a:r>
              <a:rPr lang="en-GB" altLang="en-US" dirty="0" err="1">
                <a:ea typeface="MS PGothic" panose="020B0600070205080204" pitchFamily="34" charset="-128"/>
              </a:rPr>
              <a:t>Milhazes</a:t>
            </a:r>
            <a:r>
              <a:rPr lang="en-GB" altLang="en-US" dirty="0">
                <a:ea typeface="MS PGothic" panose="020B0600070205080204" pitchFamily="34" charset="-128"/>
              </a:rPr>
              <a:t>.</a:t>
            </a:r>
          </a:p>
          <a:p>
            <a:r>
              <a:rPr lang="en-GB" altLang="en-US" dirty="0">
                <a:ea typeface="MS PGothic" panose="020B0600070205080204" pitchFamily="34" charset="-128"/>
              </a:rPr>
              <a:t>I can make a collage.</a:t>
            </a:r>
            <a:endParaRPr lang="en-GB" altLang="en-US" dirty="0">
              <a:solidFill>
                <a:srgbClr val="FF0000"/>
              </a:solidFill>
              <a:ea typeface="MS PGothic" panose="020B0600070205080204" pitchFamily="34" charset="-128"/>
            </a:endParaRP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t>I can tell you the names of some of Beatriz </a:t>
            </a:r>
            <a:r>
              <a:rPr lang="en-GB" altLang="en-US" dirty="0" err="1"/>
              <a:t>Milhazes’s</a:t>
            </a:r>
            <a:r>
              <a:rPr lang="en-GB" altLang="en-US" dirty="0"/>
              <a:t> artworks.</a:t>
            </a:r>
          </a:p>
          <a:p>
            <a:r>
              <a:rPr lang="en-GB" altLang="en-US" dirty="0"/>
              <a:t>I can tell you facts about Beatriz </a:t>
            </a:r>
            <a:r>
              <a:rPr lang="en-GB" altLang="en-US" dirty="0" err="1"/>
              <a:t>Milhazes’s</a:t>
            </a:r>
            <a:r>
              <a:rPr lang="en-GB" altLang="en-US" dirty="0"/>
              <a:t> life and work.</a:t>
            </a:r>
          </a:p>
          <a:p>
            <a:r>
              <a:rPr lang="en-GB" altLang="en-US" dirty="0"/>
              <a:t>I can share something interesting about her work.</a:t>
            </a:r>
          </a:p>
          <a:p>
            <a:r>
              <a:rPr lang="en-GB" altLang="en-US" dirty="0"/>
              <a:t>I can select and arrange coloured squares.</a:t>
            </a:r>
          </a:p>
          <a:p>
            <a:r>
              <a:rPr lang="en-GB" altLang="en-US" dirty="0"/>
              <a:t>I can ink my </a:t>
            </a:r>
            <a:r>
              <a:rPr lang="en-GB" altLang="en-US" dirty="0" err="1"/>
              <a:t>collagraph</a:t>
            </a:r>
            <a:r>
              <a:rPr lang="en-GB" altLang="en-US" dirty="0"/>
              <a:t> evenly.</a:t>
            </a:r>
          </a:p>
          <a:p>
            <a:r>
              <a:rPr lang="en-GB" altLang="en-US" dirty="0"/>
              <a:t>I can print my </a:t>
            </a:r>
            <a:r>
              <a:rPr lang="en-GB" altLang="en-US" dirty="0" err="1"/>
              <a:t>collagraph</a:t>
            </a:r>
            <a:r>
              <a:rPr lang="en-GB" altLang="en-US" dirty="0"/>
              <a:t> onto the collage.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8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33940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755411"/>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1594</TotalTime>
  <Words>792</Words>
  <Application>Microsoft Office PowerPoint</Application>
  <PresentationFormat>On-screen Show (4:3)</PresentationFormat>
  <Paragraphs>92</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BPreplay</vt:lpstr>
      <vt:lpstr>Calibri</vt:lpstr>
      <vt:lpstr>Sassoon Infant Md</vt:lpstr>
      <vt:lpstr>HVD Bodedo</vt:lpstr>
      <vt:lpstr>Sassoon Infant Rg</vt:lpstr>
      <vt:lpstr>Office Theme</vt:lpstr>
      <vt:lpstr>Art and Design</vt:lpstr>
      <vt:lpstr>PowerPoint Presentation</vt:lpstr>
      <vt:lpstr>PowerPoint Presentation</vt:lpstr>
      <vt:lpstr>Beatriz Milhazes</vt:lpstr>
      <vt:lpstr>Beatriz Milhazes (1960)</vt:lpstr>
      <vt:lpstr>Looking at Paintings</vt:lpstr>
      <vt:lpstr>by Beatriz Milhazes</vt:lpstr>
      <vt:lpstr>by Beatriz Milhazes</vt:lpstr>
      <vt:lpstr>by Beatriz Milhazes</vt:lpstr>
      <vt:lpstr>by Beatriz Milhazes</vt:lpstr>
      <vt:lpstr>by Beatriz Milhazes</vt:lpstr>
      <vt:lpstr>by Beatriz Milhazes</vt:lpstr>
      <vt:lpstr>by Beatriz Milhazes</vt:lpstr>
      <vt:lpstr>Working with Simple Shapes</vt:lpstr>
      <vt:lpstr>Step 1 :  Arranging Simple Shapes</vt:lpstr>
      <vt:lpstr>Step 2 : Collagraphs</vt:lpstr>
      <vt:lpstr>What Good Collagraphs  Look Like…</vt:lpstr>
      <vt:lpstr>Step 3 :  Once You Have Made Your Collagraph…</vt:lpstr>
      <vt:lpstr>Beatriz Milhazes Film</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David Gibbons</cp:lastModifiedBy>
  <cp:revision>85</cp:revision>
  <dcterms:created xsi:type="dcterms:W3CDTF">2014-10-01T16:09:27Z</dcterms:created>
  <dcterms:modified xsi:type="dcterms:W3CDTF">2020-06-27T13:01:23Z</dcterms:modified>
</cp:coreProperties>
</file>